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5" d="100"/>
          <a:sy n="115" d="100"/>
        </p:scale>
        <p:origin x="442" y="6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71f43a06d7_0_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71f43a06d7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8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71f43a06d7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71f43a06d7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71f43a06d7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71f43a06d7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71f43a06d7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71f43a06d7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71f43a06d7_0_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71f43a06d7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rtl="0">
              <a:spcBef>
                <a:spcPts val="0"/>
              </a:spcBef>
              <a:spcAft>
                <a:spcPts val="0"/>
              </a:spcAft>
              <a:buSzPts val="1800"/>
              <a:buChar char="●"/>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2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rtl="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1600"/>
              </a:spcBef>
              <a:spcAft>
                <a:spcPts val="0"/>
              </a:spcAft>
              <a:buClr>
                <a:schemeClr val="dk2"/>
              </a:buClr>
              <a:buSzPts val="1400"/>
              <a:buChar char="○"/>
              <a:defRPr>
                <a:solidFill>
                  <a:schemeClr val="dk2"/>
                </a:solidFill>
              </a:defRPr>
            </a:lvl2pPr>
            <a:lvl3pPr marL="1371600" lvl="2" indent="-317500" rtl="0">
              <a:lnSpc>
                <a:spcPct val="115000"/>
              </a:lnSpc>
              <a:spcBef>
                <a:spcPts val="1600"/>
              </a:spcBef>
              <a:spcAft>
                <a:spcPts val="0"/>
              </a:spcAft>
              <a:buClr>
                <a:schemeClr val="dk2"/>
              </a:buClr>
              <a:buSzPts val="1400"/>
              <a:buChar char="■"/>
              <a:defRPr>
                <a:solidFill>
                  <a:schemeClr val="dk2"/>
                </a:solidFill>
              </a:defRPr>
            </a:lvl3pPr>
            <a:lvl4pPr marL="1828800" lvl="3" indent="-317500" rtl="0">
              <a:lnSpc>
                <a:spcPct val="115000"/>
              </a:lnSpc>
              <a:spcBef>
                <a:spcPts val="1600"/>
              </a:spcBef>
              <a:spcAft>
                <a:spcPts val="0"/>
              </a:spcAft>
              <a:buClr>
                <a:schemeClr val="dk2"/>
              </a:buClr>
              <a:buSzPts val="1400"/>
              <a:buChar char="●"/>
              <a:defRPr>
                <a:solidFill>
                  <a:schemeClr val="dk2"/>
                </a:solidFill>
              </a:defRPr>
            </a:lvl4pPr>
            <a:lvl5pPr marL="2286000" lvl="4" indent="-317500" rtl="0">
              <a:lnSpc>
                <a:spcPct val="115000"/>
              </a:lnSpc>
              <a:spcBef>
                <a:spcPts val="1600"/>
              </a:spcBef>
              <a:spcAft>
                <a:spcPts val="0"/>
              </a:spcAft>
              <a:buClr>
                <a:schemeClr val="dk2"/>
              </a:buClr>
              <a:buSzPts val="1400"/>
              <a:buChar char="○"/>
              <a:defRPr>
                <a:solidFill>
                  <a:schemeClr val="dk2"/>
                </a:solidFill>
              </a:defRPr>
            </a:lvl5pPr>
            <a:lvl6pPr marL="2743200" lvl="5" indent="-317500" rtl="0">
              <a:lnSpc>
                <a:spcPct val="115000"/>
              </a:lnSpc>
              <a:spcBef>
                <a:spcPts val="1600"/>
              </a:spcBef>
              <a:spcAft>
                <a:spcPts val="0"/>
              </a:spcAft>
              <a:buClr>
                <a:schemeClr val="dk2"/>
              </a:buClr>
              <a:buSzPts val="1400"/>
              <a:buChar char="■"/>
              <a:defRPr>
                <a:solidFill>
                  <a:schemeClr val="dk2"/>
                </a:solidFill>
              </a:defRPr>
            </a:lvl6pPr>
            <a:lvl7pPr marL="3200400" lvl="6" indent="-317500" rtl="0">
              <a:lnSpc>
                <a:spcPct val="115000"/>
              </a:lnSpc>
              <a:spcBef>
                <a:spcPts val="1600"/>
              </a:spcBef>
              <a:spcAft>
                <a:spcPts val="0"/>
              </a:spcAft>
              <a:buClr>
                <a:schemeClr val="dk2"/>
              </a:buClr>
              <a:buSzPts val="1400"/>
              <a:buChar char="●"/>
              <a:defRPr>
                <a:solidFill>
                  <a:schemeClr val="dk2"/>
                </a:solidFill>
              </a:defRPr>
            </a:lvl7pPr>
            <a:lvl8pPr marL="3657600" lvl="7" indent="-317500" rtl="0">
              <a:lnSpc>
                <a:spcPct val="115000"/>
              </a:lnSpc>
              <a:spcBef>
                <a:spcPts val="1600"/>
              </a:spcBef>
              <a:spcAft>
                <a:spcPts val="0"/>
              </a:spcAft>
              <a:buClr>
                <a:schemeClr val="dk2"/>
              </a:buClr>
              <a:buSzPts val="1400"/>
              <a:buChar char="○"/>
              <a:defRPr>
                <a:solidFill>
                  <a:schemeClr val="dk2"/>
                </a:solidFill>
              </a:defRPr>
            </a:lvl8pPr>
            <a:lvl9pPr marL="4114800" lvl="8" indent="-317500" rtl="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2072400" y="1869150"/>
            <a:ext cx="4999200" cy="702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sz="3000">
              <a:solidFill>
                <a:srgbClr val="F1C232"/>
              </a:solidFill>
              <a:latin typeface="Trebuchet MS"/>
              <a:ea typeface="Trebuchet MS"/>
              <a:cs typeface="Trebuchet MS"/>
              <a:sym typeface="Trebuchet MS"/>
            </a:endParaRPr>
          </a:p>
        </p:txBody>
      </p:sp>
      <p:sp>
        <p:nvSpPr>
          <p:cNvPr id="55" name="Google Shape;55;p13"/>
          <p:cNvSpPr txBox="1"/>
          <p:nvPr/>
        </p:nvSpPr>
        <p:spPr>
          <a:xfrm>
            <a:off x="1541850" y="2427475"/>
            <a:ext cx="6060300" cy="925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sz="5500">
              <a:latin typeface="Courier New"/>
              <a:ea typeface="Courier New"/>
              <a:cs typeface="Courier New"/>
              <a:sym typeface="Courier New"/>
            </a:endParaRPr>
          </a:p>
        </p:txBody>
      </p:sp>
      <p:sp>
        <p:nvSpPr>
          <p:cNvPr id="56" name="Google Shape;56;p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1800" b="1">
                <a:solidFill>
                  <a:srgbClr val="B7B7B7"/>
                </a:solidFill>
              </a:rPr>
              <a:t>1</a:t>
            </a:fld>
            <a:endParaRPr sz="1800" b="1">
              <a:solidFill>
                <a:srgbClr val="B7B7B7"/>
              </a:solidFill>
            </a:endParaRPr>
          </a:p>
        </p:txBody>
      </p:sp>
      <p:pic>
        <p:nvPicPr>
          <p:cNvPr id="57" name="Google Shape;57;p13"/>
          <p:cNvPicPr preferRelativeResize="0"/>
          <p:nvPr/>
        </p:nvPicPr>
        <p:blipFill>
          <a:blip r:embed="rId3">
            <a:alphaModFix/>
          </a:blip>
          <a:stretch>
            <a:fillRect/>
          </a:stretch>
        </p:blipFill>
        <p:spPr>
          <a:xfrm>
            <a:off x="0" y="960766"/>
            <a:ext cx="9143999" cy="3642317"/>
          </a:xfrm>
          <a:prstGeom prst="rect">
            <a:avLst/>
          </a:prstGeom>
          <a:noFill/>
          <a:ln>
            <a:noFill/>
          </a:ln>
          <a:effectLst>
            <a:outerShdw blurRad="57150" dist="19050" dir="5400000" algn="bl" rotWithShape="0">
              <a:srgbClr val="434343">
                <a:alpha val="0"/>
              </a:srgbClr>
            </a:outerShdw>
          </a:effectLst>
        </p:spPr>
      </p:pic>
      <p:sp>
        <p:nvSpPr>
          <p:cNvPr id="58" name="Google Shape;58;p13"/>
          <p:cNvSpPr txBox="1"/>
          <p:nvPr/>
        </p:nvSpPr>
        <p:spPr>
          <a:xfrm rot="-739913">
            <a:off x="58200" y="292447"/>
            <a:ext cx="4004701" cy="978341"/>
          </a:xfrm>
          <a:prstGeom prst="rect">
            <a:avLst/>
          </a:prstGeom>
          <a:noFill/>
          <a:ln>
            <a:noFill/>
          </a:ln>
          <a:effectLst>
            <a:outerShdw blurRad="57150" dist="95250" dir="5400000" algn="bl" rotWithShape="0">
              <a:srgbClr val="434343"/>
            </a:outerShdw>
          </a:effectLst>
        </p:spPr>
        <p:txBody>
          <a:bodyPr spcFirstLastPara="1" wrap="square" lIns="91425" tIns="91425" rIns="91425" bIns="91425" anchor="t" anchorCtr="0">
            <a:noAutofit/>
          </a:bodyPr>
          <a:lstStyle/>
          <a:p>
            <a:pPr marL="0" lvl="0" indent="0" algn="l" rtl="0">
              <a:spcBef>
                <a:spcPts val="0"/>
              </a:spcBef>
              <a:spcAft>
                <a:spcPts val="0"/>
              </a:spcAft>
              <a:buNone/>
            </a:pPr>
            <a:r>
              <a:rPr lang="en" sz="6000" b="1">
                <a:latin typeface="Courier New"/>
                <a:ea typeface="Courier New"/>
                <a:cs typeface="Courier New"/>
                <a:sym typeface="Courier New"/>
              </a:rPr>
              <a:t>Taylor’s</a:t>
            </a:r>
            <a:endParaRPr sz="6000" b="1">
              <a:latin typeface="Courier New"/>
              <a:ea typeface="Courier New"/>
              <a:cs typeface="Courier New"/>
              <a:sym typeface="Courier New"/>
            </a:endParaRPr>
          </a:p>
        </p:txBody>
      </p:sp>
      <p:sp>
        <p:nvSpPr>
          <p:cNvPr id="59" name="Google Shape;59;p13"/>
          <p:cNvSpPr txBox="1"/>
          <p:nvPr/>
        </p:nvSpPr>
        <p:spPr>
          <a:xfrm>
            <a:off x="799650" y="4707625"/>
            <a:ext cx="7544700" cy="304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b="1">
                <a:solidFill>
                  <a:srgbClr val="666666"/>
                </a:solidFill>
                <a:latin typeface="Courier New"/>
                <a:ea typeface="Courier New"/>
                <a:cs typeface="Courier New"/>
                <a:sym typeface="Courier New"/>
              </a:rPr>
              <a:t>Taylor Hall Council Presents: Social Program of the Year</a:t>
            </a:r>
            <a:endParaRPr b="1">
              <a:solidFill>
                <a:srgbClr val="666666"/>
              </a:solidFill>
              <a:latin typeface="Courier New"/>
              <a:ea typeface="Courier New"/>
              <a:cs typeface="Courier New"/>
              <a:sym typeface="Courier New"/>
            </a:endParaRPr>
          </a:p>
        </p:txBody>
      </p:sp>
      <p:pic>
        <p:nvPicPr>
          <p:cNvPr id="60" name="Google Shape;60;p13"/>
          <p:cNvPicPr preferRelativeResize="0"/>
          <p:nvPr/>
        </p:nvPicPr>
        <p:blipFill>
          <a:blip r:embed="rId4">
            <a:alphaModFix/>
          </a:blip>
          <a:stretch>
            <a:fillRect/>
          </a:stretch>
        </p:blipFill>
        <p:spPr>
          <a:xfrm>
            <a:off x="6011750" y="-304025"/>
            <a:ext cx="1928675" cy="1928675"/>
          </a:xfrm>
          <a:prstGeom prst="rect">
            <a:avLst/>
          </a:prstGeom>
          <a:noFill/>
          <a:ln>
            <a:noFill/>
          </a:ln>
          <a:effectLst>
            <a:outerShdw blurRad="57150" dist="19050" dir="5400000" algn="bl" rotWithShape="0">
              <a:srgbClr val="000000">
                <a:alpha val="50000"/>
              </a:srgbClr>
            </a:outerShdw>
          </a:effectLst>
        </p:spPr>
      </p:pic>
      <p:pic>
        <p:nvPicPr>
          <p:cNvPr id="61" name="Google Shape;61;p13"/>
          <p:cNvPicPr preferRelativeResize="0"/>
          <p:nvPr/>
        </p:nvPicPr>
        <p:blipFill>
          <a:blip r:embed="rId4">
            <a:alphaModFix/>
          </a:blip>
          <a:stretch>
            <a:fillRect/>
          </a:stretch>
        </p:blipFill>
        <p:spPr>
          <a:xfrm>
            <a:off x="7071600" y="-173575"/>
            <a:ext cx="2362725" cy="2362725"/>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pic>
        <p:nvPicPr>
          <p:cNvPr id="66" name="Google Shape;66;p14"/>
          <p:cNvPicPr preferRelativeResize="0"/>
          <p:nvPr/>
        </p:nvPicPr>
        <p:blipFill>
          <a:blip r:embed="rId3">
            <a:alphaModFix/>
          </a:blip>
          <a:stretch>
            <a:fillRect/>
          </a:stretch>
        </p:blipFill>
        <p:spPr>
          <a:xfrm>
            <a:off x="-184800" y="-76325"/>
            <a:ext cx="9474974" cy="5481649"/>
          </a:xfrm>
          <a:prstGeom prst="rect">
            <a:avLst/>
          </a:prstGeom>
          <a:noFill/>
          <a:ln>
            <a:noFill/>
          </a:ln>
        </p:spPr>
      </p:pic>
      <p:sp>
        <p:nvSpPr>
          <p:cNvPr id="67" name="Google Shape;67;p14"/>
          <p:cNvSpPr txBox="1"/>
          <p:nvPr/>
        </p:nvSpPr>
        <p:spPr>
          <a:xfrm>
            <a:off x="2368750" y="1941625"/>
            <a:ext cx="4201500" cy="339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b="1">
                <a:solidFill>
                  <a:srgbClr val="F1C232"/>
                </a:solidFill>
                <a:latin typeface="Courier New"/>
                <a:ea typeface="Courier New"/>
                <a:cs typeface="Courier New"/>
                <a:sym typeface="Courier New"/>
              </a:rPr>
              <a:t>Table of Contents:</a:t>
            </a:r>
            <a:endParaRPr sz="1800" b="1">
              <a:solidFill>
                <a:srgbClr val="F1C232"/>
              </a:solidFill>
              <a:latin typeface="Courier New"/>
              <a:ea typeface="Courier New"/>
              <a:cs typeface="Courier New"/>
              <a:sym typeface="Courier New"/>
            </a:endParaRPr>
          </a:p>
        </p:txBody>
      </p:sp>
      <p:sp>
        <p:nvSpPr>
          <p:cNvPr id="68" name="Google Shape;68;p14"/>
          <p:cNvSpPr txBox="1"/>
          <p:nvPr/>
        </p:nvSpPr>
        <p:spPr>
          <a:xfrm>
            <a:off x="1514099" y="2281225"/>
            <a:ext cx="6115800" cy="27756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a:solidFill>
                  <a:srgbClr val="F1C232"/>
                </a:solidFill>
              </a:rPr>
              <a:t>Cover…………………………………....…………………………………………1</a:t>
            </a:r>
            <a:endParaRPr>
              <a:solidFill>
                <a:srgbClr val="F1C232"/>
              </a:solidFill>
            </a:endParaRPr>
          </a:p>
          <a:p>
            <a:pPr marL="0" lvl="0" indent="0" algn="l" rtl="0">
              <a:lnSpc>
                <a:spcPct val="150000"/>
              </a:lnSpc>
              <a:spcBef>
                <a:spcPts val="0"/>
              </a:spcBef>
              <a:spcAft>
                <a:spcPts val="0"/>
              </a:spcAft>
              <a:buNone/>
            </a:pPr>
            <a:r>
              <a:rPr lang="en">
                <a:solidFill>
                  <a:srgbClr val="F1C232"/>
                </a:solidFill>
              </a:rPr>
              <a:t>Table of Contents………………...………………………………………...…....2</a:t>
            </a:r>
            <a:endParaRPr>
              <a:solidFill>
                <a:srgbClr val="F1C232"/>
              </a:solidFill>
            </a:endParaRPr>
          </a:p>
          <a:p>
            <a:pPr marL="0" lvl="0" indent="0" algn="l" rtl="0">
              <a:lnSpc>
                <a:spcPct val="150000"/>
              </a:lnSpc>
              <a:spcBef>
                <a:spcPts val="0"/>
              </a:spcBef>
              <a:spcAft>
                <a:spcPts val="0"/>
              </a:spcAft>
              <a:buNone/>
            </a:pPr>
            <a:r>
              <a:rPr lang="en">
                <a:solidFill>
                  <a:srgbClr val="F1C232"/>
                </a:solidFill>
              </a:rPr>
              <a:t>Goals…………………….…………………..………………………………...….3</a:t>
            </a:r>
            <a:endParaRPr>
              <a:solidFill>
                <a:srgbClr val="F1C232"/>
              </a:solidFill>
            </a:endParaRPr>
          </a:p>
          <a:p>
            <a:pPr marL="0" lvl="0" indent="0" algn="l" rtl="0">
              <a:lnSpc>
                <a:spcPct val="150000"/>
              </a:lnSpc>
              <a:spcBef>
                <a:spcPts val="0"/>
              </a:spcBef>
              <a:spcAft>
                <a:spcPts val="0"/>
              </a:spcAft>
              <a:buNone/>
            </a:pPr>
            <a:r>
              <a:rPr lang="en">
                <a:solidFill>
                  <a:srgbClr val="F1C232"/>
                </a:solidFill>
              </a:rPr>
              <a:t>Budget…………………….……………………………..……………………......4</a:t>
            </a:r>
            <a:endParaRPr>
              <a:solidFill>
                <a:srgbClr val="F1C232"/>
              </a:solidFill>
            </a:endParaRPr>
          </a:p>
          <a:p>
            <a:pPr marL="0" lvl="0" indent="0" algn="l" rtl="0">
              <a:lnSpc>
                <a:spcPct val="150000"/>
              </a:lnSpc>
              <a:spcBef>
                <a:spcPts val="0"/>
              </a:spcBef>
              <a:spcAft>
                <a:spcPts val="0"/>
              </a:spcAft>
              <a:buNone/>
            </a:pPr>
            <a:r>
              <a:rPr lang="en">
                <a:solidFill>
                  <a:srgbClr val="F1C232"/>
                </a:solidFill>
              </a:rPr>
              <a:t>And the Winners are?……………...………………………..…...…………......5</a:t>
            </a:r>
            <a:endParaRPr>
              <a:solidFill>
                <a:srgbClr val="F1C232"/>
              </a:solidFill>
            </a:endParaRPr>
          </a:p>
          <a:p>
            <a:pPr marL="0" lvl="0" indent="0" algn="l" rtl="0">
              <a:lnSpc>
                <a:spcPct val="150000"/>
              </a:lnSpc>
              <a:spcBef>
                <a:spcPts val="0"/>
              </a:spcBef>
              <a:spcAft>
                <a:spcPts val="0"/>
              </a:spcAft>
              <a:buNone/>
            </a:pPr>
            <a:r>
              <a:rPr lang="en">
                <a:solidFill>
                  <a:srgbClr val="F1C232"/>
                </a:solidFill>
              </a:rPr>
              <a:t>Letter of Support…………………………………………..……………………..6</a:t>
            </a:r>
            <a:endParaRPr>
              <a:solidFill>
                <a:srgbClr val="F1C232"/>
              </a:solidFill>
            </a:endParaRPr>
          </a:p>
        </p:txBody>
      </p:sp>
      <p:sp>
        <p:nvSpPr>
          <p:cNvPr id="69" name="Google Shape;69;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1800" b="1">
                <a:solidFill>
                  <a:srgbClr val="999999"/>
                </a:solidFill>
              </a:rPr>
              <a:t>2</a:t>
            </a:fld>
            <a:endParaRPr sz="1800" b="1">
              <a:solidFill>
                <a:srgbClr val="99999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1800" b="1">
                <a:solidFill>
                  <a:srgbClr val="666666"/>
                </a:solidFill>
              </a:rPr>
              <a:t>3</a:t>
            </a:fld>
            <a:endParaRPr sz="1800" b="1">
              <a:solidFill>
                <a:srgbClr val="666666"/>
              </a:solidFill>
            </a:endParaRPr>
          </a:p>
        </p:txBody>
      </p:sp>
      <p:pic>
        <p:nvPicPr>
          <p:cNvPr id="75" name="Google Shape;75;p15"/>
          <p:cNvPicPr preferRelativeResize="0"/>
          <p:nvPr/>
        </p:nvPicPr>
        <p:blipFill>
          <a:blip r:embed="rId3">
            <a:alphaModFix/>
          </a:blip>
          <a:stretch>
            <a:fillRect/>
          </a:stretch>
        </p:blipFill>
        <p:spPr>
          <a:xfrm>
            <a:off x="-4037" y="328963"/>
            <a:ext cx="9152086" cy="4334256"/>
          </a:xfrm>
          <a:prstGeom prst="rect">
            <a:avLst/>
          </a:prstGeom>
          <a:noFill/>
          <a:ln>
            <a:noFill/>
          </a:ln>
        </p:spPr>
      </p:pic>
      <p:sp>
        <p:nvSpPr>
          <p:cNvPr id="76" name="Google Shape;76;p15"/>
          <p:cNvSpPr txBox="1"/>
          <p:nvPr/>
        </p:nvSpPr>
        <p:spPr>
          <a:xfrm>
            <a:off x="2399113" y="636550"/>
            <a:ext cx="4345800" cy="713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a:solidFill>
                  <a:srgbClr val="CC0000"/>
                </a:solidFill>
                <a:latin typeface="Courier New"/>
                <a:ea typeface="Courier New"/>
                <a:cs typeface="Courier New"/>
                <a:sym typeface="Courier New"/>
              </a:rPr>
              <a:t>Goals</a:t>
            </a:r>
            <a:endParaRPr sz="3600" b="1">
              <a:solidFill>
                <a:srgbClr val="CC0000"/>
              </a:solidFill>
              <a:latin typeface="Courier New"/>
              <a:ea typeface="Courier New"/>
              <a:cs typeface="Courier New"/>
              <a:sym typeface="Courier New"/>
            </a:endParaRPr>
          </a:p>
        </p:txBody>
      </p:sp>
      <p:sp>
        <p:nvSpPr>
          <p:cNvPr id="77" name="Google Shape;77;p15"/>
          <p:cNvSpPr txBox="1"/>
          <p:nvPr/>
        </p:nvSpPr>
        <p:spPr>
          <a:xfrm>
            <a:off x="1516525" y="1215725"/>
            <a:ext cx="6111000" cy="2781900"/>
          </a:xfrm>
          <a:prstGeom prst="rect">
            <a:avLst/>
          </a:prstGeom>
          <a:noFill/>
          <a:ln>
            <a:noFill/>
          </a:ln>
        </p:spPr>
        <p:txBody>
          <a:bodyPr spcFirstLastPara="1" wrap="square" lIns="91425" tIns="91425" rIns="91425" bIns="91425" anchor="t" anchorCtr="0">
            <a:noAutofit/>
          </a:bodyPr>
          <a:lstStyle/>
          <a:p>
            <a:pPr marL="0" lvl="0" indent="457200" algn="l" rtl="0">
              <a:lnSpc>
                <a:spcPct val="200000"/>
              </a:lnSpc>
              <a:spcBef>
                <a:spcPts val="0"/>
              </a:spcBef>
              <a:spcAft>
                <a:spcPts val="0"/>
              </a:spcAft>
              <a:buNone/>
            </a:pPr>
            <a:r>
              <a:rPr lang="en" sz="1200">
                <a:latin typeface="Times New Roman"/>
                <a:ea typeface="Times New Roman"/>
                <a:cs typeface="Times New Roman"/>
                <a:sym typeface="Times New Roman"/>
              </a:rPr>
              <a:t>With this program, we wanted the residents to come out and socialize with each other while watching other residents perform. We planned this program at the beginning of the school year because it was one that a lot of people would enjoy. Surprisingly, residents from Thomas Hall and Lawson Hall came to listen with their friends from Taylor. We had performers who sang, played instruments, danced and solved rubik's cubes. Another goal for this program was to bring people out of their comfort zones and to meet other Taylor residents. This program was a hit because we had a lot of residents and performances in attendance. </a:t>
            </a:r>
            <a:endParaRPr sz="1200">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66666"/>
        </a:solidFill>
        <a:effectLst/>
      </p:bgPr>
    </p:bg>
    <p:spTree>
      <p:nvGrpSpPr>
        <p:cNvPr id="1" name="Shape 81"/>
        <p:cNvGrpSpPr/>
        <p:nvPr/>
      </p:nvGrpSpPr>
      <p:grpSpPr>
        <a:xfrm>
          <a:off x="0" y="0"/>
          <a:ext cx="0" cy="0"/>
          <a:chOff x="0" y="0"/>
          <a:chExt cx="0" cy="0"/>
        </a:xfrm>
      </p:grpSpPr>
      <p:sp>
        <p:nvSpPr>
          <p:cNvPr id="82" name="Google Shape;82;p1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1800" b="1">
                <a:solidFill>
                  <a:srgbClr val="000000"/>
                </a:solidFill>
              </a:rPr>
              <a:t>4</a:t>
            </a:fld>
            <a:endParaRPr sz="1800" b="1">
              <a:solidFill>
                <a:srgbClr val="000000"/>
              </a:solidFill>
            </a:endParaRPr>
          </a:p>
        </p:txBody>
      </p:sp>
      <p:sp>
        <p:nvSpPr>
          <p:cNvPr id="83" name="Google Shape;83;p16"/>
          <p:cNvSpPr txBox="1"/>
          <p:nvPr/>
        </p:nvSpPr>
        <p:spPr>
          <a:xfrm>
            <a:off x="1303325" y="950625"/>
            <a:ext cx="4888800" cy="570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pic>
        <p:nvPicPr>
          <p:cNvPr id="84" name="Google Shape;84;p16"/>
          <p:cNvPicPr preferRelativeResize="0"/>
          <p:nvPr/>
        </p:nvPicPr>
        <p:blipFill>
          <a:blip r:embed="rId3">
            <a:alphaModFix/>
          </a:blip>
          <a:stretch>
            <a:fillRect/>
          </a:stretch>
        </p:blipFill>
        <p:spPr>
          <a:xfrm>
            <a:off x="7188975" y="0"/>
            <a:ext cx="1955025" cy="1955025"/>
          </a:xfrm>
          <a:prstGeom prst="rect">
            <a:avLst/>
          </a:prstGeom>
          <a:noFill/>
          <a:ln>
            <a:noFill/>
          </a:ln>
          <a:effectLst>
            <a:outerShdw blurRad="142875" dist="19050" dir="5400000" algn="bl" rotWithShape="0">
              <a:srgbClr val="000000">
                <a:alpha val="50000"/>
              </a:srgbClr>
            </a:outerShdw>
          </a:effectLst>
        </p:spPr>
      </p:pic>
      <p:pic>
        <p:nvPicPr>
          <p:cNvPr id="85" name="Google Shape;85;p16"/>
          <p:cNvPicPr preferRelativeResize="0"/>
          <p:nvPr/>
        </p:nvPicPr>
        <p:blipFill>
          <a:blip r:embed="rId3">
            <a:alphaModFix/>
          </a:blip>
          <a:stretch>
            <a:fillRect/>
          </a:stretch>
        </p:blipFill>
        <p:spPr>
          <a:xfrm flipH="1">
            <a:off x="0" y="-12"/>
            <a:ext cx="1955025" cy="1955025"/>
          </a:xfrm>
          <a:prstGeom prst="rect">
            <a:avLst/>
          </a:prstGeom>
          <a:noFill/>
          <a:ln>
            <a:noFill/>
          </a:ln>
          <a:effectLst>
            <a:outerShdw blurRad="142875" dist="19050" dir="5400000" algn="bl" rotWithShape="0">
              <a:srgbClr val="000000">
                <a:alpha val="50000"/>
              </a:srgbClr>
            </a:outerShdw>
          </a:effectLst>
        </p:spPr>
      </p:pic>
      <p:pic>
        <p:nvPicPr>
          <p:cNvPr id="86" name="Google Shape;86;p16"/>
          <p:cNvPicPr preferRelativeResize="0"/>
          <p:nvPr/>
        </p:nvPicPr>
        <p:blipFill>
          <a:blip r:embed="rId3">
            <a:alphaModFix/>
          </a:blip>
          <a:stretch>
            <a:fillRect/>
          </a:stretch>
        </p:blipFill>
        <p:spPr>
          <a:xfrm rot="10800000">
            <a:off x="0" y="3553475"/>
            <a:ext cx="1955025" cy="1955025"/>
          </a:xfrm>
          <a:prstGeom prst="rect">
            <a:avLst/>
          </a:prstGeom>
          <a:noFill/>
          <a:ln>
            <a:noFill/>
          </a:ln>
          <a:effectLst>
            <a:outerShdw blurRad="142875" dist="19050" dir="5400000" algn="bl" rotWithShape="0">
              <a:srgbClr val="000000">
                <a:alpha val="50000"/>
              </a:srgbClr>
            </a:outerShdw>
          </a:effectLst>
        </p:spPr>
      </p:pic>
      <p:pic>
        <p:nvPicPr>
          <p:cNvPr id="87" name="Google Shape;87;p16"/>
          <p:cNvPicPr preferRelativeResize="0"/>
          <p:nvPr/>
        </p:nvPicPr>
        <p:blipFill>
          <a:blip r:embed="rId3">
            <a:alphaModFix/>
          </a:blip>
          <a:stretch>
            <a:fillRect/>
          </a:stretch>
        </p:blipFill>
        <p:spPr>
          <a:xfrm rot="10800000" flipH="1">
            <a:off x="7265100" y="3553475"/>
            <a:ext cx="1955025" cy="1955025"/>
          </a:xfrm>
          <a:prstGeom prst="rect">
            <a:avLst/>
          </a:prstGeom>
          <a:noFill/>
          <a:ln>
            <a:noFill/>
          </a:ln>
          <a:effectLst>
            <a:outerShdw blurRad="157163" dist="19050" dir="5400000" algn="bl" rotWithShape="0">
              <a:srgbClr val="000000">
                <a:alpha val="50000"/>
              </a:srgbClr>
            </a:outerShdw>
          </a:effectLst>
        </p:spPr>
      </p:pic>
      <p:sp>
        <p:nvSpPr>
          <p:cNvPr id="88" name="Google Shape;88;p16"/>
          <p:cNvSpPr/>
          <p:nvPr/>
        </p:nvSpPr>
        <p:spPr>
          <a:xfrm>
            <a:off x="1878900" y="1063050"/>
            <a:ext cx="5386200" cy="3017400"/>
          </a:xfrm>
          <a:prstGeom prst="round2DiagRect">
            <a:avLst>
              <a:gd name="adj1" fmla="val 16667"/>
              <a:gd name="adj2" fmla="val 0"/>
            </a:avLst>
          </a:prstGeom>
          <a:solidFill>
            <a:schemeClr val="lt2"/>
          </a:solidFill>
          <a:ln w="9525" cap="flat" cmpd="sng">
            <a:solidFill>
              <a:schemeClr val="dk2"/>
            </a:solidFill>
            <a:prstDash val="solid"/>
            <a:round/>
            <a:headEnd type="none" w="sm" len="sm"/>
            <a:tailEnd type="none" w="sm" len="sm"/>
          </a:ln>
          <a:effectLst>
            <a:outerShdw blurRad="1128713" dist="114300" dir="5400000" algn="bl" rotWithShape="0">
              <a:srgbClr val="000000">
                <a:alpha val="98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16"/>
          <p:cNvSpPr txBox="1"/>
          <p:nvPr/>
        </p:nvSpPr>
        <p:spPr>
          <a:xfrm>
            <a:off x="2273550" y="1063050"/>
            <a:ext cx="4596900" cy="2660700"/>
          </a:xfrm>
          <a:prstGeom prst="rect">
            <a:avLst/>
          </a:prstGeom>
          <a:noFill/>
          <a:ln>
            <a:noFill/>
          </a:ln>
        </p:spPr>
        <p:txBody>
          <a:bodyPr spcFirstLastPara="1" wrap="square" lIns="91425" tIns="91425" rIns="91425" bIns="91425" anchor="t" anchorCtr="0">
            <a:noAutofit/>
          </a:bodyPr>
          <a:lstStyle/>
          <a:p>
            <a:pPr marL="0" lvl="0" indent="0" algn="l" rtl="0">
              <a:lnSpc>
                <a:spcPct val="200000"/>
              </a:lnSpc>
              <a:spcBef>
                <a:spcPts val="0"/>
              </a:spcBef>
              <a:spcAft>
                <a:spcPts val="0"/>
              </a:spcAft>
              <a:buNone/>
            </a:pPr>
            <a:r>
              <a:rPr lang="en" sz="1200" dirty="0">
                <a:latin typeface="Times New Roman"/>
                <a:ea typeface="Times New Roman"/>
                <a:cs typeface="Times New Roman"/>
                <a:sym typeface="Times New Roman"/>
              </a:rPr>
              <a:t>When planning this program, we discussed what we wanted to put into the program and what we needed to order. With every program we plan, we have to think about the future of hall council and our plans. To execute out plans of having a successful program, the only things that we needed to order were gift cards for the winners and snacks for the audience to eat while watching the performers. We did not spend much on this program, but the money that was put into the program was given back to the winners of Taylor’s Got Talent. </a:t>
            </a:r>
            <a:endParaRPr sz="1200" dirty="0">
              <a:latin typeface="Times New Roman"/>
              <a:ea typeface="Times New Roman"/>
              <a:cs typeface="Times New Roman"/>
              <a:sym typeface="Times New Roman"/>
            </a:endParaRPr>
          </a:p>
        </p:txBody>
      </p:sp>
      <p:sp>
        <p:nvSpPr>
          <p:cNvPr id="90" name="Google Shape;90;p16"/>
          <p:cNvSpPr txBox="1"/>
          <p:nvPr/>
        </p:nvSpPr>
        <p:spPr>
          <a:xfrm>
            <a:off x="2344050" y="222750"/>
            <a:ext cx="4455900" cy="840300"/>
          </a:xfrm>
          <a:prstGeom prst="rect">
            <a:avLst/>
          </a:prstGeom>
          <a:noFill/>
          <a:ln>
            <a:noFill/>
          </a:ln>
          <a:effectLst>
            <a:outerShdw blurRad="57150" dist="19050" dir="5400000" algn="bl" rotWithShape="0">
              <a:srgbClr val="000000">
                <a:alpha val="50000"/>
              </a:srgbClr>
            </a:outerShdw>
          </a:effectLst>
        </p:spPr>
        <p:txBody>
          <a:bodyPr spcFirstLastPara="1" wrap="square" lIns="91425" tIns="91425" rIns="91425" bIns="91425" anchor="t" anchorCtr="0">
            <a:noAutofit/>
          </a:bodyPr>
          <a:lstStyle/>
          <a:p>
            <a:pPr marL="0" lvl="0" indent="0" algn="ctr" rtl="0">
              <a:spcBef>
                <a:spcPts val="0"/>
              </a:spcBef>
              <a:spcAft>
                <a:spcPts val="0"/>
              </a:spcAft>
              <a:buNone/>
            </a:pPr>
            <a:r>
              <a:rPr lang="en" sz="3600" b="1">
                <a:solidFill>
                  <a:srgbClr val="F1C232"/>
                </a:solidFill>
              </a:rPr>
              <a:t>Budget</a:t>
            </a:r>
            <a:endParaRPr sz="3600" b="1">
              <a:solidFill>
                <a:srgbClr val="F1C23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1800" b="1"/>
              <a:t>5</a:t>
            </a:fld>
            <a:endParaRPr sz="1800" b="1"/>
          </a:p>
        </p:txBody>
      </p:sp>
      <p:pic>
        <p:nvPicPr>
          <p:cNvPr id="96" name="Google Shape;96;p17"/>
          <p:cNvPicPr preferRelativeResize="0"/>
          <p:nvPr/>
        </p:nvPicPr>
        <p:blipFill>
          <a:blip r:embed="rId3">
            <a:alphaModFix/>
          </a:blip>
          <a:stretch>
            <a:fillRect/>
          </a:stretch>
        </p:blipFill>
        <p:spPr>
          <a:xfrm>
            <a:off x="0" y="-339500"/>
            <a:ext cx="4853976" cy="1830450"/>
          </a:xfrm>
          <a:prstGeom prst="rect">
            <a:avLst/>
          </a:prstGeom>
          <a:noFill/>
          <a:ln>
            <a:noFill/>
          </a:ln>
        </p:spPr>
      </p:pic>
      <p:pic>
        <p:nvPicPr>
          <p:cNvPr id="97" name="Google Shape;97;p17"/>
          <p:cNvPicPr preferRelativeResize="0"/>
          <p:nvPr/>
        </p:nvPicPr>
        <p:blipFill rotWithShape="1">
          <a:blip r:embed="rId3">
            <a:alphaModFix/>
          </a:blip>
          <a:srcRect r="11621"/>
          <a:stretch/>
        </p:blipFill>
        <p:spPr>
          <a:xfrm>
            <a:off x="4853976" y="-339500"/>
            <a:ext cx="4290024" cy="1830450"/>
          </a:xfrm>
          <a:prstGeom prst="rect">
            <a:avLst/>
          </a:prstGeom>
          <a:noFill/>
          <a:ln>
            <a:noFill/>
          </a:ln>
        </p:spPr>
      </p:pic>
      <p:sp>
        <p:nvSpPr>
          <p:cNvPr id="99" name="Google Shape;99;p17"/>
          <p:cNvSpPr txBox="1"/>
          <p:nvPr/>
        </p:nvSpPr>
        <p:spPr>
          <a:xfrm>
            <a:off x="208425" y="1385375"/>
            <a:ext cx="4490100" cy="483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b="1" dirty="0">
                <a:latin typeface="Trebuchet MS"/>
                <a:ea typeface="Trebuchet MS"/>
                <a:cs typeface="Trebuchet MS"/>
                <a:sym typeface="Trebuchet MS"/>
              </a:rPr>
              <a:t>AND THE WINNERS ARE...</a:t>
            </a:r>
            <a:endParaRPr sz="3000" b="1" dirty="0">
              <a:latin typeface="Trebuchet MS"/>
              <a:ea typeface="Trebuchet MS"/>
              <a:cs typeface="Trebuchet MS"/>
              <a:sym typeface="Trebuchet MS"/>
            </a:endParaRPr>
          </a:p>
        </p:txBody>
      </p:sp>
      <p:sp>
        <p:nvSpPr>
          <p:cNvPr id="100" name="Google Shape;100;p17"/>
          <p:cNvSpPr txBox="1"/>
          <p:nvPr/>
        </p:nvSpPr>
        <p:spPr>
          <a:xfrm>
            <a:off x="0" y="2402000"/>
            <a:ext cx="5513100" cy="483900"/>
          </a:xfrm>
          <a:prstGeom prst="rect">
            <a:avLst/>
          </a:prstGeom>
          <a:noFill/>
          <a:ln>
            <a:noFill/>
          </a:ln>
          <a:effectLst>
            <a:softEdge rad="12700"/>
          </a:effectLst>
        </p:spPr>
        <p:txBody>
          <a:bodyPr spcFirstLastPara="1" wrap="square" lIns="91425" tIns="91425" rIns="91425" bIns="91425" anchor="t" anchorCtr="0">
            <a:noAutofit/>
          </a:bodyPr>
          <a:lstStyle/>
          <a:p>
            <a:pPr marL="0" lvl="0" indent="0" algn="l" rtl="0">
              <a:spcBef>
                <a:spcPts val="0"/>
              </a:spcBef>
              <a:spcAft>
                <a:spcPts val="0"/>
              </a:spcAft>
              <a:buNone/>
            </a:pPr>
            <a:r>
              <a:rPr lang="en" sz="1200">
                <a:latin typeface="Courier New"/>
                <a:ea typeface="Courier New"/>
                <a:cs typeface="Courier New"/>
                <a:sym typeface="Courier New"/>
              </a:rPr>
              <a:t>Cassie (Singing) and Armani (Singing and Playing Guitar)</a:t>
            </a:r>
            <a:endParaRPr sz="1200">
              <a:latin typeface="Courier New"/>
              <a:ea typeface="Courier New"/>
              <a:cs typeface="Courier New"/>
              <a:sym typeface="Courier New"/>
            </a:endParaRPr>
          </a:p>
        </p:txBody>
      </p:sp>
      <p:sp>
        <p:nvSpPr>
          <p:cNvPr id="101" name="Google Shape;101;p17"/>
          <p:cNvSpPr txBox="1"/>
          <p:nvPr/>
        </p:nvSpPr>
        <p:spPr>
          <a:xfrm>
            <a:off x="293300" y="2845250"/>
            <a:ext cx="4405200" cy="1926600"/>
          </a:xfrm>
          <a:prstGeom prst="rect">
            <a:avLst/>
          </a:prstGeom>
          <a:noFill/>
          <a:ln>
            <a:noFill/>
          </a:ln>
        </p:spPr>
        <p:txBody>
          <a:bodyPr spcFirstLastPara="1" wrap="square" lIns="91425" tIns="91425" rIns="91425" bIns="91425" anchor="t" anchorCtr="0">
            <a:noAutofit/>
          </a:bodyPr>
          <a:lstStyle/>
          <a:p>
            <a:pPr marL="0" lvl="0" indent="0" algn="l" rtl="0">
              <a:lnSpc>
                <a:spcPct val="200000"/>
              </a:lnSpc>
              <a:spcBef>
                <a:spcPts val="0"/>
              </a:spcBef>
              <a:spcAft>
                <a:spcPts val="0"/>
              </a:spcAft>
              <a:buNone/>
            </a:pPr>
            <a:r>
              <a:rPr lang="en" sz="1200">
                <a:latin typeface="Times New Roman"/>
                <a:ea typeface="Times New Roman"/>
                <a:cs typeface="Times New Roman"/>
                <a:sym typeface="Times New Roman"/>
              </a:rPr>
              <a:t>Cassie and Armani had solo performances. Cassie sang a over from Adele and Armani sang a self written song and played guitar for the audience. They were the talk of Taylor Hall because of their performances. Cassie and Armani are very talented performers. At many times during the semester, you could hear hard work being put in from Cassie and Armani in the piano room. </a:t>
            </a:r>
            <a:endParaRPr sz="1200">
              <a:latin typeface="Times New Roman"/>
              <a:ea typeface="Times New Roman"/>
              <a:cs typeface="Times New Roman"/>
              <a:sym typeface="Times New Roman"/>
            </a:endParaRPr>
          </a:p>
        </p:txBody>
      </p:sp>
      <p:pic>
        <p:nvPicPr>
          <p:cNvPr id="3" name="Picture 2" descr="A group of people standing in a room&#10;&#10;Description automatically generated">
            <a:extLst>
              <a:ext uri="{FF2B5EF4-FFF2-40B4-BE49-F238E27FC236}">
                <a16:creationId xmlns:a16="http://schemas.microsoft.com/office/drawing/2014/main" id="{41802A85-85C7-4E7E-9D28-4C42D64E8F82}"/>
              </a:ext>
            </a:extLst>
          </p:cNvPr>
          <p:cNvPicPr>
            <a:picLocks noChangeAspect="1"/>
          </p:cNvPicPr>
          <p:nvPr/>
        </p:nvPicPr>
        <p:blipFill rotWithShape="1">
          <a:blip r:embed="rId4"/>
          <a:srcRect t="14042"/>
          <a:stretch/>
        </p:blipFill>
        <p:spPr>
          <a:xfrm rot="362268">
            <a:off x="5496448" y="1049759"/>
            <a:ext cx="3177842" cy="3642152"/>
          </a:xfrm>
          <a:prstGeom prst="rect">
            <a:avLst/>
          </a:prstGeom>
          <a:effectLst>
            <a:glow>
              <a:schemeClr val="accent1">
                <a:alpha val="40000"/>
              </a:schemeClr>
            </a:glow>
            <a:outerShdw blurRad="241300" dist="254000" dir="5400000" algn="ctr" rotWithShape="0">
              <a:schemeClr val="bg2"/>
            </a:outerShdw>
            <a:softEdge rad="5080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666666"/>
        </a:solidFill>
        <a:effectLst/>
      </p:bgPr>
    </p:bg>
    <p:spTree>
      <p:nvGrpSpPr>
        <p:cNvPr id="1" name="Shape 105"/>
        <p:cNvGrpSpPr/>
        <p:nvPr/>
      </p:nvGrpSpPr>
      <p:grpSpPr>
        <a:xfrm>
          <a:off x="0" y="0"/>
          <a:ext cx="0" cy="0"/>
          <a:chOff x="0" y="0"/>
          <a:chExt cx="0" cy="0"/>
        </a:xfrm>
      </p:grpSpPr>
      <p:sp>
        <p:nvSpPr>
          <p:cNvPr id="106" name="Google Shape;106;p18"/>
          <p:cNvSpPr txBox="1">
            <a:spLocks noGrp="1"/>
          </p:cNvSpPr>
          <p:nvPr>
            <p:ph type="title"/>
          </p:nvPr>
        </p:nvSpPr>
        <p:spPr>
          <a:xfrm>
            <a:off x="311700" y="12250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rPr>
              <a:t>Letter of Support</a:t>
            </a:r>
            <a:endParaRPr>
              <a:solidFill>
                <a:srgbClr val="FFFFFF"/>
              </a:solidFill>
            </a:endParaRPr>
          </a:p>
        </p:txBody>
      </p:sp>
      <p:sp>
        <p:nvSpPr>
          <p:cNvPr id="107" name="Google Shape;107;p18"/>
          <p:cNvSpPr txBox="1">
            <a:spLocks noGrp="1"/>
          </p:cNvSpPr>
          <p:nvPr>
            <p:ph type="body" idx="1"/>
          </p:nvPr>
        </p:nvSpPr>
        <p:spPr>
          <a:xfrm>
            <a:off x="311700" y="729925"/>
            <a:ext cx="8520600" cy="4167300"/>
          </a:xfrm>
          <a:prstGeom prst="rect">
            <a:avLst/>
          </a:prstGeom>
        </p:spPr>
        <p:txBody>
          <a:bodyPr spcFirstLastPara="1" wrap="square" lIns="91425" tIns="91425" rIns="91425" bIns="91425" anchor="t" anchorCtr="0">
            <a:noAutofit/>
          </a:bodyPr>
          <a:lstStyle/>
          <a:p>
            <a:pPr marL="0" lvl="0" indent="0" algn="l" rtl="0">
              <a:lnSpc>
                <a:spcPct val="200000"/>
              </a:lnSpc>
              <a:spcBef>
                <a:spcPts val="0"/>
              </a:spcBef>
              <a:spcAft>
                <a:spcPts val="0"/>
              </a:spcAft>
              <a:buNone/>
            </a:pPr>
            <a:r>
              <a:rPr lang="en" sz="1200">
                <a:solidFill>
                  <a:srgbClr val="FFFFFF"/>
                </a:solidFill>
                <a:latin typeface="Times New Roman"/>
                <a:ea typeface="Times New Roman"/>
                <a:cs typeface="Times New Roman"/>
                <a:sym typeface="Times New Roman"/>
              </a:rPr>
              <a:t>Taylor’s Got Talent was one of our biggest programs for the year. I was happy to see many different residents come out to see their friends perform and vote for them. The residents and other building staff enjoyed themselves while watching the performances. I am proud of how Taylor’s Got Talent turned out and I believe that it should be a program that should be put on every year. </a:t>
            </a:r>
            <a:endParaRPr sz="1200">
              <a:solidFill>
                <a:srgbClr val="FFFFFF"/>
              </a:solidFill>
              <a:latin typeface="Times New Roman"/>
              <a:ea typeface="Times New Roman"/>
              <a:cs typeface="Times New Roman"/>
              <a:sym typeface="Times New Roman"/>
            </a:endParaRPr>
          </a:p>
          <a:p>
            <a:pPr marL="0" lvl="0" indent="0" algn="l" rtl="0">
              <a:lnSpc>
                <a:spcPct val="200000"/>
              </a:lnSpc>
              <a:spcBef>
                <a:spcPts val="1600"/>
              </a:spcBef>
              <a:spcAft>
                <a:spcPts val="0"/>
              </a:spcAft>
              <a:buNone/>
            </a:pPr>
            <a:r>
              <a:rPr lang="en" sz="1200">
                <a:solidFill>
                  <a:srgbClr val="FFFFFF"/>
                </a:solidFill>
                <a:latin typeface="Times New Roman"/>
                <a:ea typeface="Times New Roman"/>
                <a:cs typeface="Times New Roman"/>
                <a:sym typeface="Times New Roman"/>
              </a:rPr>
              <a:t>Hall Council wanted to come up with a program where we knew a lot of different groups of people would come out to. This ended up happening with the help of strategically planning how we would get residents to come by using incentives like prizes and snacks, creating flyers that told the residents what was happening and using word of mouth. </a:t>
            </a:r>
            <a:endParaRPr sz="1200">
              <a:solidFill>
                <a:srgbClr val="FFFFFF"/>
              </a:solidFill>
              <a:latin typeface="Times New Roman"/>
              <a:ea typeface="Times New Roman"/>
              <a:cs typeface="Times New Roman"/>
              <a:sym typeface="Times New Roman"/>
            </a:endParaRPr>
          </a:p>
          <a:p>
            <a:pPr marL="0" lvl="0" indent="0" algn="l" rtl="0">
              <a:lnSpc>
                <a:spcPct val="200000"/>
              </a:lnSpc>
              <a:spcBef>
                <a:spcPts val="1600"/>
              </a:spcBef>
              <a:spcAft>
                <a:spcPts val="0"/>
              </a:spcAft>
              <a:buNone/>
            </a:pPr>
            <a:r>
              <a:rPr lang="en" sz="1200">
                <a:solidFill>
                  <a:srgbClr val="FFFFFF"/>
                </a:solidFill>
                <a:latin typeface="Times New Roman"/>
                <a:ea typeface="Times New Roman"/>
                <a:cs typeface="Times New Roman"/>
                <a:sym typeface="Times New Roman"/>
              </a:rPr>
              <a:t>Taylor’s Got Talent should be put into high consideration because of the talent of the Taylor Residents and the talent of the Hall Council members to put on a program like this.					</a:t>
            </a:r>
            <a:endParaRPr sz="1200">
              <a:solidFill>
                <a:srgbClr val="FFFFFF"/>
              </a:solidFill>
              <a:latin typeface="Times New Roman"/>
              <a:ea typeface="Times New Roman"/>
              <a:cs typeface="Times New Roman"/>
              <a:sym typeface="Times New Roman"/>
            </a:endParaRPr>
          </a:p>
          <a:p>
            <a:pPr marL="5029200" lvl="0" indent="457200" algn="l" rtl="0">
              <a:lnSpc>
                <a:spcPct val="200000"/>
              </a:lnSpc>
              <a:spcBef>
                <a:spcPts val="1600"/>
              </a:spcBef>
              <a:spcAft>
                <a:spcPts val="1600"/>
              </a:spcAft>
              <a:buNone/>
            </a:pPr>
            <a:r>
              <a:rPr lang="en" sz="1200">
                <a:solidFill>
                  <a:srgbClr val="FFFFFF"/>
                </a:solidFill>
                <a:latin typeface="Times New Roman"/>
                <a:ea typeface="Times New Roman"/>
                <a:cs typeface="Times New Roman"/>
                <a:sym typeface="Times New Roman"/>
              </a:rPr>
              <a:t>Taylor Hall Council President, Mia Melendez</a:t>
            </a:r>
            <a:endParaRPr sz="1200">
              <a:solidFill>
                <a:srgbClr val="FFFFFF"/>
              </a:solidFill>
              <a:latin typeface="Times New Roman"/>
              <a:ea typeface="Times New Roman"/>
              <a:cs typeface="Times New Roman"/>
              <a:sym typeface="Times New Roman"/>
            </a:endParaRPr>
          </a:p>
        </p:txBody>
      </p:sp>
      <p:sp>
        <p:nvSpPr>
          <p:cNvPr id="108" name="Google Shape;108;p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1800" b="1">
                <a:solidFill>
                  <a:srgbClr val="000000"/>
                </a:solidFill>
              </a:rPr>
              <a:t>6</a:t>
            </a:fld>
            <a:endParaRPr sz="1800" b="1">
              <a:solidFill>
                <a:srgbClr val="000000"/>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532</Words>
  <Application>Microsoft Office PowerPoint</Application>
  <PresentationFormat>On-screen Show (16:9)</PresentationFormat>
  <Paragraphs>27</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Courier New</vt:lpstr>
      <vt:lpstr>Times New Roman</vt:lpstr>
      <vt:lpstr>Trebuchet MS</vt:lpstr>
      <vt:lpstr>Simple Light</vt:lpstr>
      <vt:lpstr>PowerPoint Presentation</vt:lpstr>
      <vt:lpstr>PowerPoint Presentation</vt:lpstr>
      <vt:lpstr>PowerPoint Presentation</vt:lpstr>
      <vt:lpstr>PowerPoint Presentation</vt:lpstr>
      <vt:lpstr>PowerPoint Presentation</vt:lpstr>
      <vt:lpstr>Letter of Support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Mia M</cp:lastModifiedBy>
  <cp:revision>2</cp:revision>
  <dcterms:modified xsi:type="dcterms:W3CDTF">2020-03-25T02:46:53Z</dcterms:modified>
</cp:coreProperties>
</file>