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87" r:id="rId2"/>
    <p:sldId id="310" r:id="rId3"/>
    <p:sldId id="288" r:id="rId4"/>
    <p:sldId id="290" r:id="rId5"/>
    <p:sldId id="291" r:id="rId6"/>
    <p:sldId id="296" r:id="rId7"/>
    <p:sldId id="292" r:id="rId8"/>
    <p:sldId id="309" r:id="rId9"/>
    <p:sldId id="318" r:id="rId10"/>
    <p:sldId id="320" r:id="rId11"/>
    <p:sldId id="297" r:id="rId12"/>
    <p:sldId id="303" r:id="rId13"/>
    <p:sldId id="298" r:id="rId14"/>
    <p:sldId id="299" r:id="rId15"/>
    <p:sldId id="300" r:id="rId16"/>
    <p:sldId id="301" r:id="rId17"/>
    <p:sldId id="304" r:id="rId18"/>
    <p:sldId id="305" r:id="rId19"/>
    <p:sldId id="302" r:id="rId20"/>
    <p:sldId id="306" r:id="rId21"/>
    <p:sldId id="307" r:id="rId22"/>
    <p:sldId id="308" r:id="rId23"/>
    <p:sldId id="311" r:id="rId24"/>
    <p:sldId id="312" r:id="rId25"/>
    <p:sldId id="313" r:id="rId26"/>
    <p:sldId id="314" r:id="rId27"/>
    <p:sldId id="319" r:id="rId28"/>
    <p:sldId id="317" r:id="rId29"/>
    <p:sldId id="316"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6"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C252F-2985-4976-808C-AAD1574E055F}" type="datetimeFigureOut">
              <a:rPr lang="en-US" smtClean="0"/>
              <a:pPr/>
              <a:t>2/15/2018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DFCEE-8C26-44DF-8DA0-7E43736A3C5D}" type="slidenum">
              <a:rPr lang="en-US" smtClean="0"/>
              <a:pPr/>
              <a:t>‹#›</a:t>
            </a:fld>
            <a:endParaRPr lang="en-US" dirty="0"/>
          </a:p>
        </p:txBody>
      </p:sp>
    </p:spTree>
    <p:extLst>
      <p:ext uri="{BB962C8B-B14F-4D97-AF65-F5344CB8AC3E}">
        <p14:creationId xmlns:p14="http://schemas.microsoft.com/office/powerpoint/2010/main" val="314259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a:t>
            </a:fld>
            <a:endParaRPr lang="en-US" dirty="0"/>
          </a:p>
        </p:txBody>
      </p:sp>
    </p:spTree>
    <p:extLst>
      <p:ext uri="{BB962C8B-B14F-4D97-AF65-F5344CB8AC3E}">
        <p14:creationId xmlns:p14="http://schemas.microsoft.com/office/powerpoint/2010/main" val="127576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0A7830A-6806-4299-8C5B-8C249E4BF564}" type="slidenum">
              <a:rPr lang="en-US" smtClean="0"/>
              <a:pPr/>
              <a:t>10</a:t>
            </a:fld>
            <a:endParaRPr lang="en-US" dirty="0" smtClean="0"/>
          </a:p>
        </p:txBody>
      </p:sp>
      <p:sp>
        <p:nvSpPr>
          <p:cNvPr id="98307" name="Rectangle 2"/>
          <p:cNvSpPr>
            <a:spLocks noGrp="1" noRot="1" noChangeAspect="1" noChangeArrowheads="1" noTextEdit="1"/>
          </p:cNvSpPr>
          <p:nvPr>
            <p:ph type="sldImg"/>
          </p:nvPr>
        </p:nvSpPr>
        <p:spPr>
          <a:xfrm>
            <a:off x="379413" y="685800"/>
            <a:ext cx="5716587" cy="4286250"/>
          </a:xfrm>
          <a:ln/>
        </p:spPr>
      </p:sp>
      <p:sp>
        <p:nvSpPr>
          <p:cNvPr id="98308" name="Rectangle 3"/>
          <p:cNvSpPr>
            <a:spLocks noGrp="1" noChangeArrowheads="1"/>
          </p:cNvSpPr>
          <p:nvPr>
            <p:ph type="body" idx="1"/>
          </p:nvPr>
        </p:nvSpPr>
        <p:spPr>
          <a:xfrm>
            <a:off x="914400" y="5638827"/>
            <a:ext cx="5029200" cy="2590306"/>
          </a:xfrm>
          <a:no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0891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11</a:t>
            </a:fld>
            <a:endParaRPr lang="en-US" dirty="0"/>
          </a:p>
        </p:txBody>
      </p:sp>
    </p:spTree>
    <p:extLst>
      <p:ext uri="{BB962C8B-B14F-4D97-AF65-F5344CB8AC3E}">
        <p14:creationId xmlns:p14="http://schemas.microsoft.com/office/powerpoint/2010/main" val="49385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12</a:t>
            </a:fld>
            <a:endParaRPr lang="en-US" dirty="0"/>
          </a:p>
        </p:txBody>
      </p:sp>
    </p:spTree>
    <p:extLst>
      <p:ext uri="{BB962C8B-B14F-4D97-AF65-F5344CB8AC3E}">
        <p14:creationId xmlns:p14="http://schemas.microsoft.com/office/powerpoint/2010/main" val="22799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13</a:t>
            </a:fld>
            <a:endParaRPr lang="en-US" dirty="0"/>
          </a:p>
        </p:txBody>
      </p:sp>
    </p:spTree>
    <p:extLst>
      <p:ext uri="{BB962C8B-B14F-4D97-AF65-F5344CB8AC3E}">
        <p14:creationId xmlns:p14="http://schemas.microsoft.com/office/powerpoint/2010/main" val="86319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14</a:t>
            </a:fld>
            <a:endParaRPr lang="en-US" dirty="0"/>
          </a:p>
        </p:txBody>
      </p:sp>
    </p:spTree>
    <p:extLst>
      <p:ext uri="{BB962C8B-B14F-4D97-AF65-F5344CB8AC3E}">
        <p14:creationId xmlns:p14="http://schemas.microsoft.com/office/powerpoint/2010/main" val="118436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15</a:t>
            </a:fld>
            <a:endParaRPr lang="en-US" dirty="0"/>
          </a:p>
        </p:txBody>
      </p:sp>
    </p:spTree>
    <p:extLst>
      <p:ext uri="{BB962C8B-B14F-4D97-AF65-F5344CB8AC3E}">
        <p14:creationId xmlns:p14="http://schemas.microsoft.com/office/powerpoint/2010/main" val="395711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16</a:t>
            </a:fld>
            <a:endParaRPr lang="en-US" dirty="0"/>
          </a:p>
        </p:txBody>
      </p:sp>
    </p:spTree>
    <p:extLst>
      <p:ext uri="{BB962C8B-B14F-4D97-AF65-F5344CB8AC3E}">
        <p14:creationId xmlns:p14="http://schemas.microsoft.com/office/powerpoint/2010/main" val="75915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17</a:t>
            </a:fld>
            <a:endParaRPr lang="en-US" dirty="0"/>
          </a:p>
        </p:txBody>
      </p:sp>
    </p:spTree>
    <p:extLst>
      <p:ext uri="{BB962C8B-B14F-4D97-AF65-F5344CB8AC3E}">
        <p14:creationId xmlns:p14="http://schemas.microsoft.com/office/powerpoint/2010/main" val="1867839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18</a:t>
            </a:fld>
            <a:endParaRPr lang="en-US" dirty="0"/>
          </a:p>
        </p:txBody>
      </p:sp>
    </p:spTree>
    <p:extLst>
      <p:ext uri="{BB962C8B-B14F-4D97-AF65-F5344CB8AC3E}">
        <p14:creationId xmlns:p14="http://schemas.microsoft.com/office/powerpoint/2010/main" val="141635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19</a:t>
            </a:fld>
            <a:endParaRPr lang="en-US" dirty="0"/>
          </a:p>
        </p:txBody>
      </p:sp>
    </p:spTree>
    <p:extLst>
      <p:ext uri="{BB962C8B-B14F-4D97-AF65-F5344CB8AC3E}">
        <p14:creationId xmlns:p14="http://schemas.microsoft.com/office/powerpoint/2010/main" val="82864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a:t>
            </a:fld>
            <a:endParaRPr lang="en-US" dirty="0"/>
          </a:p>
        </p:txBody>
      </p:sp>
    </p:spTree>
    <p:extLst>
      <p:ext uri="{BB962C8B-B14F-4D97-AF65-F5344CB8AC3E}">
        <p14:creationId xmlns:p14="http://schemas.microsoft.com/office/powerpoint/2010/main" val="251042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20</a:t>
            </a:fld>
            <a:endParaRPr lang="en-US" dirty="0"/>
          </a:p>
        </p:txBody>
      </p:sp>
    </p:spTree>
    <p:extLst>
      <p:ext uri="{BB962C8B-B14F-4D97-AF65-F5344CB8AC3E}">
        <p14:creationId xmlns:p14="http://schemas.microsoft.com/office/powerpoint/2010/main" val="1438360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21</a:t>
            </a:fld>
            <a:endParaRPr lang="en-US" dirty="0"/>
          </a:p>
        </p:txBody>
      </p:sp>
    </p:spTree>
    <p:extLst>
      <p:ext uri="{BB962C8B-B14F-4D97-AF65-F5344CB8AC3E}">
        <p14:creationId xmlns:p14="http://schemas.microsoft.com/office/powerpoint/2010/main" val="68412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22</a:t>
            </a:fld>
            <a:endParaRPr lang="en-US" dirty="0"/>
          </a:p>
        </p:txBody>
      </p:sp>
    </p:spTree>
    <p:extLst>
      <p:ext uri="{BB962C8B-B14F-4D97-AF65-F5344CB8AC3E}">
        <p14:creationId xmlns:p14="http://schemas.microsoft.com/office/powerpoint/2010/main" val="3781201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23</a:t>
            </a:fld>
            <a:endParaRPr lang="en-US" dirty="0"/>
          </a:p>
        </p:txBody>
      </p:sp>
    </p:spTree>
    <p:extLst>
      <p:ext uri="{BB962C8B-B14F-4D97-AF65-F5344CB8AC3E}">
        <p14:creationId xmlns:p14="http://schemas.microsoft.com/office/powerpoint/2010/main" val="1353548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24</a:t>
            </a:fld>
            <a:endParaRPr lang="en-US" dirty="0"/>
          </a:p>
        </p:txBody>
      </p:sp>
    </p:spTree>
    <p:extLst>
      <p:ext uri="{BB962C8B-B14F-4D97-AF65-F5344CB8AC3E}">
        <p14:creationId xmlns:p14="http://schemas.microsoft.com/office/powerpoint/2010/main" val="246189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25</a:t>
            </a:fld>
            <a:endParaRPr lang="en-US" dirty="0"/>
          </a:p>
        </p:txBody>
      </p:sp>
    </p:spTree>
    <p:extLst>
      <p:ext uri="{BB962C8B-B14F-4D97-AF65-F5344CB8AC3E}">
        <p14:creationId xmlns:p14="http://schemas.microsoft.com/office/powerpoint/2010/main" val="350188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26</a:t>
            </a:fld>
            <a:endParaRPr lang="en-US" dirty="0"/>
          </a:p>
        </p:txBody>
      </p:sp>
    </p:spTree>
    <p:extLst>
      <p:ext uri="{BB962C8B-B14F-4D97-AF65-F5344CB8AC3E}">
        <p14:creationId xmlns:p14="http://schemas.microsoft.com/office/powerpoint/2010/main" val="3973310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27</a:t>
            </a:fld>
            <a:endParaRPr lang="en-US" dirty="0"/>
          </a:p>
        </p:txBody>
      </p:sp>
    </p:spTree>
    <p:extLst>
      <p:ext uri="{BB962C8B-B14F-4D97-AF65-F5344CB8AC3E}">
        <p14:creationId xmlns:p14="http://schemas.microsoft.com/office/powerpoint/2010/main" val="2333946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28</a:t>
            </a:fld>
            <a:endParaRPr lang="en-US" dirty="0"/>
          </a:p>
        </p:txBody>
      </p:sp>
    </p:spTree>
    <p:extLst>
      <p:ext uri="{BB962C8B-B14F-4D97-AF65-F5344CB8AC3E}">
        <p14:creationId xmlns:p14="http://schemas.microsoft.com/office/powerpoint/2010/main" val="392843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E5E0445-372D-43CB-AFCC-DD1978E8DE7A}" type="slidenum">
              <a:rPr lang="en-US" smtClean="0"/>
              <a:pPr/>
              <a:t>29</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923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3</a:t>
            </a:fld>
            <a:endParaRPr lang="en-US" dirty="0"/>
          </a:p>
        </p:txBody>
      </p:sp>
    </p:spTree>
    <p:extLst>
      <p:ext uri="{BB962C8B-B14F-4D97-AF65-F5344CB8AC3E}">
        <p14:creationId xmlns:p14="http://schemas.microsoft.com/office/powerpoint/2010/main" val="3702099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583C7DC-8263-44B2-B3E1-C2EA937EC143}" type="slidenum">
              <a:rPr lang="en-US" smtClean="0"/>
              <a:pPr/>
              <a:t>30</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5995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4</a:t>
            </a:fld>
            <a:endParaRPr lang="en-US" dirty="0"/>
          </a:p>
        </p:txBody>
      </p:sp>
    </p:spTree>
    <p:extLst>
      <p:ext uri="{BB962C8B-B14F-4D97-AF65-F5344CB8AC3E}">
        <p14:creationId xmlns:p14="http://schemas.microsoft.com/office/powerpoint/2010/main" val="177540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5</a:t>
            </a:fld>
            <a:endParaRPr lang="en-US" dirty="0"/>
          </a:p>
        </p:txBody>
      </p:sp>
    </p:spTree>
    <p:extLst>
      <p:ext uri="{BB962C8B-B14F-4D97-AF65-F5344CB8AC3E}">
        <p14:creationId xmlns:p14="http://schemas.microsoft.com/office/powerpoint/2010/main" val="118494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6</a:t>
            </a:fld>
            <a:endParaRPr lang="en-US" dirty="0"/>
          </a:p>
        </p:txBody>
      </p:sp>
    </p:spTree>
    <p:extLst>
      <p:ext uri="{BB962C8B-B14F-4D97-AF65-F5344CB8AC3E}">
        <p14:creationId xmlns:p14="http://schemas.microsoft.com/office/powerpoint/2010/main" val="118494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DFCEE-8C26-44DF-8DA0-7E43736A3C5D}" type="slidenum">
              <a:rPr lang="en-US" smtClean="0"/>
              <a:pPr/>
              <a:t>7</a:t>
            </a:fld>
            <a:endParaRPr lang="en-US" dirty="0"/>
          </a:p>
        </p:txBody>
      </p:sp>
    </p:spTree>
    <p:extLst>
      <p:ext uri="{BB962C8B-B14F-4D97-AF65-F5344CB8AC3E}">
        <p14:creationId xmlns:p14="http://schemas.microsoft.com/office/powerpoint/2010/main" val="214196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C2AE0A0-ABFF-420C-856C-7D5609C33552}" type="slidenum">
              <a:rPr lang="en-US" smtClean="0"/>
              <a:pPr/>
              <a:t>8</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5657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Unicode MS" pitchFamily="34" charset="-128"/>
              </a:defRPr>
            </a:lvl1pPr>
            <a:lvl2pPr marL="742950" indent="-285750" defTabSz="931863">
              <a:defRPr sz="2400">
                <a:solidFill>
                  <a:schemeClr val="tx1"/>
                </a:solidFill>
                <a:latin typeface="Arial Unicode MS" pitchFamily="34" charset="-128"/>
              </a:defRPr>
            </a:lvl2pPr>
            <a:lvl3pPr marL="1143000" indent="-228600" defTabSz="931863">
              <a:defRPr sz="2400">
                <a:solidFill>
                  <a:schemeClr val="tx1"/>
                </a:solidFill>
                <a:latin typeface="Arial Unicode MS" pitchFamily="34" charset="-128"/>
              </a:defRPr>
            </a:lvl3pPr>
            <a:lvl4pPr marL="1600200" indent="-228600" defTabSz="931863">
              <a:defRPr sz="2400">
                <a:solidFill>
                  <a:schemeClr val="tx1"/>
                </a:solidFill>
                <a:latin typeface="Arial Unicode MS" pitchFamily="34" charset="-128"/>
              </a:defRPr>
            </a:lvl4pPr>
            <a:lvl5pPr marL="2057400" indent="-228600" defTabSz="931863">
              <a:defRPr sz="2400">
                <a:solidFill>
                  <a:schemeClr val="tx1"/>
                </a:solidFill>
                <a:latin typeface="Arial Unicode MS" pitchFamily="34" charset="-128"/>
              </a:defRPr>
            </a:lvl5pPr>
            <a:lvl6pPr marL="2514600" indent="-228600" defTabSz="931863" eaLnBrk="0" fontAlgn="base" hangingPunct="0">
              <a:spcBef>
                <a:spcPct val="0"/>
              </a:spcBef>
              <a:spcAft>
                <a:spcPct val="0"/>
              </a:spcAft>
              <a:defRPr sz="2400">
                <a:solidFill>
                  <a:schemeClr val="tx1"/>
                </a:solidFill>
                <a:latin typeface="Arial Unicode MS" pitchFamily="34" charset="-128"/>
              </a:defRPr>
            </a:lvl6pPr>
            <a:lvl7pPr marL="2971800" indent="-228600" defTabSz="931863" eaLnBrk="0" fontAlgn="base" hangingPunct="0">
              <a:spcBef>
                <a:spcPct val="0"/>
              </a:spcBef>
              <a:spcAft>
                <a:spcPct val="0"/>
              </a:spcAft>
              <a:defRPr sz="2400">
                <a:solidFill>
                  <a:schemeClr val="tx1"/>
                </a:solidFill>
                <a:latin typeface="Arial Unicode MS" pitchFamily="34" charset="-128"/>
              </a:defRPr>
            </a:lvl7pPr>
            <a:lvl8pPr marL="3429000" indent="-228600" defTabSz="931863" eaLnBrk="0" fontAlgn="base" hangingPunct="0">
              <a:spcBef>
                <a:spcPct val="0"/>
              </a:spcBef>
              <a:spcAft>
                <a:spcPct val="0"/>
              </a:spcAft>
              <a:defRPr sz="2400">
                <a:solidFill>
                  <a:schemeClr val="tx1"/>
                </a:solidFill>
                <a:latin typeface="Arial Unicode MS" pitchFamily="34" charset="-128"/>
              </a:defRPr>
            </a:lvl8pPr>
            <a:lvl9pPr marL="3886200" indent="-228600" defTabSz="931863" eaLnBrk="0" fontAlgn="base" hangingPunct="0">
              <a:spcBef>
                <a:spcPct val="0"/>
              </a:spcBef>
              <a:spcAft>
                <a:spcPct val="0"/>
              </a:spcAft>
              <a:defRPr sz="2400">
                <a:solidFill>
                  <a:schemeClr val="tx1"/>
                </a:solidFill>
                <a:latin typeface="Arial Unicode MS" pitchFamily="34" charset="-128"/>
              </a:defRPr>
            </a:lvl9pPr>
          </a:lstStyle>
          <a:p>
            <a:fld id="{068D9C65-02CA-4B72-A49F-8DB768D765D1}" type="slidenum">
              <a:rPr lang="en-US" sz="1200" smtClean="0"/>
              <a:pPr/>
              <a:t>9</a:t>
            </a:fld>
            <a:endParaRPr lang="en-US" sz="1200" dirty="0" smtClean="0"/>
          </a:p>
        </p:txBody>
      </p:sp>
      <p:sp>
        <p:nvSpPr>
          <p:cNvPr id="98307" name="Rectangle 2"/>
          <p:cNvSpPr>
            <a:spLocks noGrp="1" noRot="1" noChangeAspect="1" noChangeArrowheads="1" noTextEdit="1"/>
          </p:cNvSpPr>
          <p:nvPr>
            <p:ph type="sldImg"/>
          </p:nvPr>
        </p:nvSpPr>
        <p:spPr>
          <a:xfrm>
            <a:off x="1512888" y="450850"/>
            <a:ext cx="4194175" cy="3146425"/>
          </a:xfrm>
          <a:ln w="12700"/>
        </p:spPr>
      </p:sp>
      <p:sp>
        <p:nvSpPr>
          <p:cNvPr id="98308" name="Rectangle 3"/>
          <p:cNvSpPr>
            <a:spLocks noGrp="1" noChangeArrowheads="1"/>
          </p:cNvSpPr>
          <p:nvPr>
            <p:ph type="body" idx="1"/>
          </p:nvPr>
        </p:nvSpPr>
        <p:spPr>
          <a:xfrm>
            <a:off x="457200" y="3823119"/>
            <a:ext cx="5943600" cy="4870461"/>
          </a:xfrm>
          <a:noFill/>
          <a:ln w="12700">
            <a:solidFill>
              <a:schemeClr val="tx1"/>
            </a:solidFill>
          </a:ln>
          <a:extLst>
            <a:ext uri="{909E8E84-426E-40DD-AFC4-6F175D3DCCD1}">
              <a14:hiddenFill xmlns:a14="http://schemas.microsoft.com/office/drawing/2010/main">
                <a:solidFill>
                  <a:srgbClr val="FFFFFF"/>
                </a:solidFill>
              </a14:hiddenFill>
            </a:ext>
          </a:extLst>
        </p:spPr>
        <p:txBody>
          <a:bodyPr lIns="90481" tIns="44447" rIns="90481" bIns="44447"/>
          <a:lstStyle/>
          <a:p>
            <a:pPr algn="just">
              <a:spcBef>
                <a:spcPct val="0"/>
              </a:spcBef>
            </a:pPr>
            <a:r>
              <a:rPr lang="en-US" dirty="0" smtClean="0">
                <a:latin typeface="Times" pitchFamily="18" charset="0"/>
              </a:rPr>
              <a:t>Good Samaritan 911</a:t>
            </a:r>
          </a:p>
          <a:p>
            <a:pPr algn="just">
              <a:spcBef>
                <a:spcPct val="0"/>
              </a:spcBef>
            </a:pPr>
            <a:endParaRPr lang="en-US" dirty="0" smtClean="0">
              <a:latin typeface="Times" pitchFamily="18" charset="0"/>
            </a:endParaRPr>
          </a:p>
          <a:p>
            <a:pPr algn="just">
              <a:spcBef>
                <a:spcPct val="0"/>
              </a:spcBef>
            </a:pPr>
            <a:r>
              <a:rPr lang="en-US" dirty="0" smtClean="0">
                <a:latin typeface="Times" pitchFamily="18" charset="0"/>
              </a:rPr>
              <a:t>At the University at Albany, our comprehensive approach to address the multifaceted issue of AOD uses both environmental factors and individual factors.  </a:t>
            </a:r>
          </a:p>
          <a:p>
            <a:pPr algn="just">
              <a:spcBef>
                <a:spcPct val="0"/>
              </a:spcBef>
            </a:pPr>
            <a:endParaRPr lang="en-US" dirty="0" smtClean="0">
              <a:latin typeface="Times" pitchFamily="18" charset="0"/>
            </a:endParaRPr>
          </a:p>
          <a:p>
            <a:pPr algn="just">
              <a:spcBef>
                <a:spcPct val="0"/>
              </a:spcBef>
              <a:buFontTx/>
              <a:buChar char="•"/>
            </a:pPr>
            <a:r>
              <a:rPr lang="en-US" dirty="0" smtClean="0">
                <a:latin typeface="Times" pitchFamily="18" charset="0"/>
              </a:rPr>
              <a:t>Initiatives which focus on individual factors include peer education and early intervention services, such as support groups and educational programs.  </a:t>
            </a:r>
          </a:p>
          <a:p>
            <a:pPr algn="just">
              <a:spcBef>
                <a:spcPct val="0"/>
              </a:spcBef>
              <a:buFontTx/>
              <a:buChar char="•"/>
            </a:pPr>
            <a:r>
              <a:rPr lang="en-US" dirty="0" smtClean="0">
                <a:latin typeface="Times" pitchFamily="18" charset="0"/>
              </a:rPr>
              <a:t>Environmental management-based initiatives include the consistent enforcement of our campus  AOD policies as well as the implementation of alcohol-free options for our students on weekends, such as our midnight basketball program.</a:t>
            </a:r>
          </a:p>
          <a:p>
            <a:pPr algn="just">
              <a:spcBef>
                <a:spcPct val="0"/>
              </a:spcBef>
            </a:pPr>
            <a:endParaRPr lang="en-US" dirty="0" smtClean="0">
              <a:latin typeface="Times" pitchFamily="18" charset="0"/>
            </a:endParaRPr>
          </a:p>
          <a:p>
            <a:pPr algn="just">
              <a:spcBef>
                <a:spcPct val="0"/>
              </a:spcBef>
            </a:pPr>
            <a:r>
              <a:rPr lang="en-US" dirty="0" smtClean="0">
                <a:latin typeface="Times" pitchFamily="18" charset="0"/>
              </a:rPr>
              <a:t>As we look at the elements of our comprehensive program, many of you may note that it is an adaptation of the model developed by the </a:t>
            </a:r>
            <a:r>
              <a:rPr lang="en-US" b="1" dirty="0" smtClean="0">
                <a:latin typeface="Times" pitchFamily="18" charset="0"/>
              </a:rPr>
              <a:t>Higher Education Center for Alcohol and Other Drug Prevention</a:t>
            </a:r>
            <a:r>
              <a:rPr lang="en-US" dirty="0" smtClean="0">
                <a:latin typeface="Times" pitchFamily="18" charset="0"/>
              </a:rPr>
              <a:t>.  We would like to acknowledge the HEC for creating its solid, sensible, and practical model, which has given us guidance as we have elaborated our own working model.</a:t>
            </a:r>
          </a:p>
          <a:p>
            <a:pPr algn="just">
              <a:spcBef>
                <a:spcPct val="0"/>
              </a:spcBef>
            </a:pPr>
            <a:r>
              <a:rPr lang="en-US" dirty="0" smtClean="0">
                <a:latin typeface="Times" pitchFamily="18" charset="0"/>
              </a:rPr>
              <a:t>You will note that several program elements are highlighted in yellow.  We will focus on these as key facets of our program.</a:t>
            </a:r>
          </a:p>
        </p:txBody>
      </p:sp>
    </p:spTree>
    <p:extLst>
      <p:ext uri="{BB962C8B-B14F-4D97-AF65-F5344CB8AC3E}">
        <p14:creationId xmlns:p14="http://schemas.microsoft.com/office/powerpoint/2010/main" val="3861575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F74A63-A405-4A9D-AFC0-A99E45D7ED25}" type="datetimeFigureOut">
              <a:rPr lang="en-US" smtClean="0"/>
              <a:pPr/>
              <a:t>2/15/2018</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4D702E7-E875-4332-A2AF-CC84C82663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D702E7-E875-4332-A2AF-CC84C82663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D702E7-E875-4332-A2AF-CC84C82663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D702E7-E875-4332-A2AF-CC84C82663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D702E7-E875-4332-A2AF-CC84C82663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D702E7-E875-4332-A2AF-CC84C82663DF}"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D702E7-E875-4332-A2AF-CC84C82663DF}"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D702E7-E875-4332-A2AF-CC84C82663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74A63-A405-4A9D-AFC0-A99E45D7ED25}" type="datetimeFigureOut">
              <a:rPr lang="en-US" smtClean="0"/>
              <a:pPr/>
              <a:t>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D702E7-E875-4332-A2AF-CC84C82663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BF74A63-A405-4A9D-AFC0-A99E45D7ED25}" type="datetimeFigureOut">
              <a:rPr lang="en-US" smtClean="0"/>
              <a:pPr/>
              <a:t>2/15/2018</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4D702E7-E875-4332-A2AF-CC84C82663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BF74A63-A405-4A9D-AFC0-A99E45D7ED25}" type="datetimeFigureOut">
              <a:rPr lang="en-US" smtClean="0"/>
              <a:pPr/>
              <a:t>2/15/2018</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4D702E7-E875-4332-A2AF-CC84C82663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F74A63-A405-4A9D-AFC0-A99E45D7ED25}" type="datetimeFigureOut">
              <a:rPr lang="en-US" smtClean="0"/>
              <a:pPr/>
              <a:t>2/15/2018</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4D702E7-E875-4332-A2AF-CC84C82663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dcimini@albany.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6705600" cy="2285290"/>
          </a:xfrm>
        </p:spPr>
        <p:txBody>
          <a:bodyPr>
            <a:noAutofit/>
          </a:bodyPr>
          <a:lstStyle/>
          <a:p>
            <a:r>
              <a:rPr lang="en-US" sz="3600" dirty="0"/>
              <a:t>Peer Education </a:t>
            </a:r>
            <a:r>
              <a:rPr lang="en-US" sz="3600" dirty="0" smtClean="0"/>
              <a:t>in</a:t>
            </a:r>
            <a:br>
              <a:rPr lang="en-US" sz="3600" dirty="0" smtClean="0"/>
            </a:br>
            <a:r>
              <a:rPr lang="en-US" sz="3600" dirty="0" smtClean="0"/>
              <a:t>College Health Reconsidered:</a:t>
            </a:r>
            <a:br>
              <a:rPr lang="en-US" sz="3600" dirty="0" smtClean="0"/>
            </a:br>
            <a:r>
              <a:rPr lang="en-US" sz="3600" dirty="0" smtClean="0"/>
              <a:t>Weighing the </a:t>
            </a:r>
            <a:r>
              <a:rPr lang="en-US" sz="3600" dirty="0"/>
              <a:t/>
            </a:r>
            <a:br>
              <a:rPr lang="en-US" sz="3600" dirty="0"/>
            </a:br>
            <a:r>
              <a:rPr lang="en-US" sz="3600" dirty="0"/>
              <a:t>Benefits and Costs</a:t>
            </a:r>
          </a:p>
        </p:txBody>
      </p:sp>
      <p:sp>
        <p:nvSpPr>
          <p:cNvPr id="3" name="Subtitle 2"/>
          <p:cNvSpPr>
            <a:spLocks noGrp="1"/>
          </p:cNvSpPr>
          <p:nvPr>
            <p:ph type="subTitle" idx="1"/>
          </p:nvPr>
        </p:nvSpPr>
        <p:spPr>
          <a:xfrm>
            <a:off x="1727200" y="3733800"/>
            <a:ext cx="5712179" cy="2057400"/>
          </a:xfrm>
        </p:spPr>
        <p:txBody>
          <a:bodyPr>
            <a:normAutofit fontScale="70000" lnSpcReduction="20000"/>
          </a:bodyPr>
          <a:lstStyle/>
          <a:p>
            <a:r>
              <a:rPr lang="en-US" sz="3700" b="1" dirty="0" smtClean="0"/>
              <a:t>M. Dolores Cimini, Ph.D</a:t>
            </a:r>
            <a:r>
              <a:rPr lang="en-US" sz="3700" b="1" dirty="0" smtClean="0"/>
              <a:t>.</a:t>
            </a:r>
            <a:endParaRPr lang="en-US" sz="3700" b="1" dirty="0" smtClean="0"/>
          </a:p>
          <a:p>
            <a:r>
              <a:rPr lang="en-US" sz="2900" dirty="0" smtClean="0"/>
              <a:t>University at Albany, SUNY</a:t>
            </a:r>
            <a:endParaRPr lang="en-US" sz="2900" b="1" dirty="0" smtClean="0"/>
          </a:p>
          <a:p>
            <a:endParaRPr lang="en-US" sz="2900" b="1" dirty="0"/>
          </a:p>
          <a:p>
            <a:r>
              <a:rPr lang="en-US" sz="2900" b="1" dirty="0" smtClean="0"/>
              <a:t>Webinar Delivered to the</a:t>
            </a:r>
          </a:p>
          <a:p>
            <a:r>
              <a:rPr lang="en-US" sz="2900" b="1" dirty="0" smtClean="0"/>
              <a:t>Illinois Higher Education Center</a:t>
            </a:r>
          </a:p>
          <a:p>
            <a:r>
              <a:rPr lang="en-US" sz="2900" b="1" dirty="0" smtClean="0"/>
              <a:t>Tuesday, February 20, 2018</a:t>
            </a:r>
            <a:endParaRPr lang="en-US" sz="2900" b="1" dirty="0" smtClean="0"/>
          </a:p>
          <a:p>
            <a:endParaRPr lang="en-US" sz="2900" b="1" dirty="0"/>
          </a:p>
          <a:p>
            <a:endParaRPr lang="en-US" sz="2900" dirty="0" smtClean="0"/>
          </a:p>
        </p:txBody>
      </p:sp>
    </p:spTree>
    <p:extLst>
      <p:ext uri="{BB962C8B-B14F-4D97-AF65-F5344CB8AC3E}">
        <p14:creationId xmlns:p14="http://schemas.microsoft.com/office/powerpoint/2010/main" val="133578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134100" y="3767591"/>
            <a:ext cx="2362200" cy="1143000"/>
          </a:xfrm>
          <a:prstGeom prst="rect">
            <a:avLst/>
          </a:prstGeom>
          <a:noFill/>
          <a:ln w="9525">
            <a:noFill/>
            <a:miter lim="800000"/>
            <a:headEnd/>
            <a:tailEnd/>
          </a:ln>
        </p:spPr>
        <p:txBody>
          <a:bodyPr/>
          <a:lstStyle/>
          <a:p>
            <a:r>
              <a:rPr lang="en-US" sz="1600" b="1" u="sng" dirty="0">
                <a:latin typeface="Arial" charset="0"/>
              </a:rPr>
              <a:t>Specialized Treatment</a:t>
            </a:r>
          </a:p>
          <a:p>
            <a:pPr>
              <a:buFontTx/>
              <a:buChar char="•"/>
            </a:pPr>
            <a:r>
              <a:rPr lang="en-US" sz="1400" dirty="0">
                <a:latin typeface="Arial" charset="0"/>
              </a:rPr>
              <a:t>Outpatient Assessment,</a:t>
            </a:r>
          </a:p>
          <a:p>
            <a:r>
              <a:rPr lang="en-US" sz="1400" dirty="0">
                <a:latin typeface="Arial" charset="0"/>
              </a:rPr>
              <a:t>  Treatment, &amp; Referral</a:t>
            </a:r>
          </a:p>
        </p:txBody>
      </p:sp>
      <p:sp>
        <p:nvSpPr>
          <p:cNvPr id="23557" name="Text Box 5"/>
          <p:cNvSpPr txBox="1">
            <a:spLocks noChangeArrowheads="1"/>
          </p:cNvSpPr>
          <p:nvPr/>
        </p:nvSpPr>
        <p:spPr bwMode="auto">
          <a:xfrm>
            <a:off x="533400" y="914400"/>
            <a:ext cx="742950" cy="274638"/>
          </a:xfrm>
          <a:prstGeom prst="rect">
            <a:avLst/>
          </a:prstGeom>
          <a:noFill/>
          <a:ln w="9525">
            <a:noFill/>
            <a:miter lim="800000"/>
            <a:headEnd/>
            <a:tailEnd/>
          </a:ln>
        </p:spPr>
        <p:txBody>
          <a:bodyPr/>
          <a:lstStyle/>
          <a:p>
            <a:endParaRPr lang="en-US" sz="1600" dirty="0">
              <a:latin typeface="Arial" charset="0"/>
            </a:endParaRPr>
          </a:p>
        </p:txBody>
      </p:sp>
      <p:sp>
        <p:nvSpPr>
          <p:cNvPr id="23558" name="Text Box 6"/>
          <p:cNvSpPr txBox="1">
            <a:spLocks noChangeArrowheads="1"/>
          </p:cNvSpPr>
          <p:nvPr/>
        </p:nvSpPr>
        <p:spPr bwMode="auto">
          <a:xfrm>
            <a:off x="2667000" y="1600200"/>
            <a:ext cx="693738" cy="274638"/>
          </a:xfrm>
          <a:prstGeom prst="rect">
            <a:avLst/>
          </a:prstGeom>
          <a:noFill/>
          <a:ln w="9525">
            <a:noFill/>
            <a:miter lim="800000"/>
            <a:headEnd/>
            <a:tailEnd/>
          </a:ln>
        </p:spPr>
        <p:txBody>
          <a:bodyPr/>
          <a:lstStyle/>
          <a:p>
            <a:endParaRPr lang="en-US" sz="1600" dirty="0">
              <a:latin typeface="Arial" charset="0"/>
            </a:endParaRPr>
          </a:p>
        </p:txBody>
      </p:sp>
      <p:sp>
        <p:nvSpPr>
          <p:cNvPr id="23559" name="Text Box 7"/>
          <p:cNvSpPr txBox="1">
            <a:spLocks noChangeArrowheads="1"/>
          </p:cNvSpPr>
          <p:nvPr/>
        </p:nvSpPr>
        <p:spPr bwMode="auto">
          <a:xfrm>
            <a:off x="4572000" y="2133600"/>
            <a:ext cx="1066800" cy="330200"/>
          </a:xfrm>
          <a:prstGeom prst="rect">
            <a:avLst/>
          </a:prstGeom>
          <a:noFill/>
          <a:ln w="9525">
            <a:noFill/>
            <a:miter lim="800000"/>
            <a:headEnd/>
            <a:tailEnd/>
          </a:ln>
        </p:spPr>
        <p:txBody>
          <a:bodyPr/>
          <a:lstStyle/>
          <a:p>
            <a:endParaRPr lang="en-US" sz="1600" dirty="0">
              <a:latin typeface="Arial" charset="0"/>
            </a:endParaRPr>
          </a:p>
        </p:txBody>
      </p:sp>
      <p:sp>
        <p:nvSpPr>
          <p:cNvPr id="23560" name="Text Box 8"/>
          <p:cNvSpPr txBox="1">
            <a:spLocks noChangeArrowheads="1"/>
          </p:cNvSpPr>
          <p:nvPr/>
        </p:nvSpPr>
        <p:spPr bwMode="auto">
          <a:xfrm>
            <a:off x="7315200" y="2971800"/>
            <a:ext cx="928688" cy="269875"/>
          </a:xfrm>
          <a:prstGeom prst="rect">
            <a:avLst/>
          </a:prstGeom>
          <a:noFill/>
          <a:ln w="9525">
            <a:noFill/>
            <a:miter lim="800000"/>
            <a:headEnd/>
            <a:tailEnd/>
          </a:ln>
        </p:spPr>
        <p:txBody>
          <a:bodyPr/>
          <a:lstStyle/>
          <a:p>
            <a:endParaRPr lang="en-US" sz="1600" dirty="0">
              <a:latin typeface="Arial" charset="0"/>
            </a:endParaRPr>
          </a:p>
        </p:txBody>
      </p:sp>
      <p:sp>
        <p:nvSpPr>
          <p:cNvPr id="23561" name="AutoShape 9"/>
          <p:cNvSpPr>
            <a:spLocks noChangeArrowheads="1"/>
          </p:cNvSpPr>
          <p:nvPr/>
        </p:nvSpPr>
        <p:spPr bwMode="auto">
          <a:xfrm rot="-5400000" flipH="1" flipV="1">
            <a:off x="2380456" y="-496073"/>
            <a:ext cx="4383088" cy="7315200"/>
          </a:xfrm>
          <a:prstGeom prst="triangle">
            <a:avLst>
              <a:gd name="adj" fmla="val 50000"/>
            </a:avLst>
          </a:prstGeom>
          <a:gradFill rotWithShape="0">
            <a:gsLst>
              <a:gs pos="0">
                <a:srgbClr val="FFF200"/>
              </a:gs>
              <a:gs pos="45000">
                <a:srgbClr val="FF7A00"/>
              </a:gs>
              <a:gs pos="70000">
                <a:srgbClr val="FF0300"/>
              </a:gs>
              <a:gs pos="100000">
                <a:srgbClr val="4D0808"/>
              </a:gs>
            </a:gsLst>
            <a:lin ang="0" scaled="1"/>
          </a:gradFill>
          <a:ln w="9525">
            <a:solidFill>
              <a:schemeClr val="tx1"/>
            </a:solidFill>
            <a:miter lim="800000"/>
            <a:headEnd/>
            <a:tailEnd/>
          </a:ln>
        </p:spPr>
        <p:txBody>
          <a:bodyPr wrap="none" anchor="ctr"/>
          <a:lstStyle/>
          <a:p>
            <a:endParaRPr lang="en-US" dirty="0"/>
          </a:p>
        </p:txBody>
      </p:sp>
      <p:sp>
        <p:nvSpPr>
          <p:cNvPr id="23555" name="Text Box 3"/>
          <p:cNvSpPr txBox="1">
            <a:spLocks noChangeArrowheads="1"/>
          </p:cNvSpPr>
          <p:nvPr/>
        </p:nvSpPr>
        <p:spPr bwMode="auto">
          <a:xfrm>
            <a:off x="1227252" y="5029200"/>
            <a:ext cx="2667000" cy="1371600"/>
          </a:xfrm>
          <a:prstGeom prst="rect">
            <a:avLst/>
          </a:prstGeom>
          <a:noFill/>
          <a:ln w="9525">
            <a:noFill/>
            <a:miter lim="800000"/>
            <a:headEnd/>
            <a:tailEnd/>
          </a:ln>
        </p:spPr>
        <p:txBody>
          <a:bodyPr/>
          <a:lstStyle/>
          <a:p>
            <a:pPr algn="ctr"/>
            <a:r>
              <a:rPr lang="en-US" sz="1600" b="1" u="sng" dirty="0" smtClean="0">
                <a:latin typeface="Arial" charset="0"/>
              </a:rPr>
              <a:t>Health Promotion</a:t>
            </a:r>
            <a:endParaRPr lang="en-US" sz="1600" b="1" u="sng" dirty="0">
              <a:latin typeface="Arial" charset="0"/>
            </a:endParaRPr>
          </a:p>
          <a:p>
            <a:pPr>
              <a:buFontTx/>
              <a:buChar char="•"/>
            </a:pPr>
            <a:r>
              <a:rPr lang="en-US" sz="1400" dirty="0">
                <a:latin typeface="Arial" charset="0"/>
              </a:rPr>
              <a:t>Social Norms </a:t>
            </a:r>
            <a:r>
              <a:rPr lang="en-US" sz="1400" dirty="0" smtClean="0">
                <a:latin typeface="Arial" charset="0"/>
              </a:rPr>
              <a:t> </a:t>
            </a:r>
            <a:r>
              <a:rPr lang="en-US" sz="1400" dirty="0">
                <a:latin typeface="Arial" charset="0"/>
              </a:rPr>
              <a:t>Campaigns</a:t>
            </a:r>
          </a:p>
          <a:p>
            <a:pPr>
              <a:buFontTx/>
              <a:buChar char="•"/>
            </a:pPr>
            <a:r>
              <a:rPr lang="en-US" sz="1400" dirty="0" smtClean="0">
                <a:latin typeface="Arial" charset="0"/>
              </a:rPr>
              <a:t>Peer Services</a:t>
            </a:r>
          </a:p>
          <a:p>
            <a:pPr>
              <a:buFontTx/>
              <a:buChar char="•"/>
            </a:pPr>
            <a:r>
              <a:rPr lang="en-US" sz="1400" dirty="0" smtClean="0">
                <a:latin typeface="Arial" charset="0"/>
              </a:rPr>
              <a:t>Coalition</a:t>
            </a:r>
          </a:p>
          <a:p>
            <a:pPr>
              <a:buFontTx/>
              <a:buChar char="•"/>
            </a:pPr>
            <a:r>
              <a:rPr lang="en-US" sz="1400" dirty="0" smtClean="0">
                <a:latin typeface="Arial" charset="0"/>
              </a:rPr>
              <a:t>Healthy Living Communities</a:t>
            </a:r>
            <a:endParaRPr lang="en-US" sz="1400" dirty="0">
              <a:latin typeface="Arial" charset="0"/>
            </a:endParaRPr>
          </a:p>
        </p:txBody>
      </p:sp>
      <p:sp>
        <p:nvSpPr>
          <p:cNvPr id="23556" name="Text Box 4"/>
          <p:cNvSpPr txBox="1">
            <a:spLocks noChangeArrowheads="1"/>
          </p:cNvSpPr>
          <p:nvPr/>
        </p:nvSpPr>
        <p:spPr bwMode="auto">
          <a:xfrm>
            <a:off x="3985129" y="4383088"/>
            <a:ext cx="2514600" cy="2017712"/>
          </a:xfrm>
          <a:prstGeom prst="rect">
            <a:avLst/>
          </a:prstGeom>
          <a:noFill/>
          <a:ln w="9525">
            <a:noFill/>
            <a:miter lim="800000"/>
            <a:headEnd/>
            <a:tailEnd/>
          </a:ln>
        </p:spPr>
        <p:txBody>
          <a:bodyPr/>
          <a:lstStyle/>
          <a:p>
            <a:r>
              <a:rPr lang="en-US" sz="1600" b="1" u="sng" dirty="0" smtClean="0">
                <a:latin typeface="Arial" charset="0"/>
              </a:rPr>
              <a:t>Early Intervention</a:t>
            </a:r>
          </a:p>
          <a:p>
            <a:pPr marL="285750" indent="-285750">
              <a:buFont typeface="Arial" pitchFamily="34" charset="0"/>
              <a:buChar char="•"/>
            </a:pPr>
            <a:r>
              <a:rPr lang="en-US" sz="1400" dirty="0" smtClean="0">
                <a:latin typeface="Arial" charset="0"/>
              </a:rPr>
              <a:t>STEPS</a:t>
            </a:r>
          </a:p>
          <a:p>
            <a:pPr marL="285750" indent="-285750">
              <a:buFont typeface="Arial" pitchFamily="34" charset="0"/>
              <a:buChar char="•"/>
            </a:pPr>
            <a:r>
              <a:rPr lang="en-US" sz="1400" dirty="0" smtClean="0">
                <a:latin typeface="Arial" charset="0"/>
              </a:rPr>
              <a:t>ASTP Groups</a:t>
            </a:r>
            <a:endParaRPr lang="en-US" sz="1400" dirty="0">
              <a:latin typeface="Arial" charset="0"/>
            </a:endParaRPr>
          </a:p>
          <a:p>
            <a:pPr marL="285750" indent="-285750">
              <a:buFont typeface="Arial" pitchFamily="34" charset="0"/>
              <a:buChar char="•"/>
            </a:pPr>
            <a:r>
              <a:rPr lang="en-US" sz="1400" dirty="0" smtClean="0">
                <a:latin typeface="Arial" charset="0"/>
              </a:rPr>
              <a:t>AA/NA Meetings</a:t>
            </a:r>
          </a:p>
          <a:p>
            <a:pPr marL="285750" indent="-285750">
              <a:buFont typeface="Arial" pitchFamily="34" charset="0"/>
              <a:buChar char="•"/>
            </a:pPr>
            <a:r>
              <a:rPr lang="en-US" sz="1400" dirty="0" smtClean="0">
                <a:latin typeface="Arial" charset="0"/>
              </a:rPr>
              <a:t>Consistent Policy Enforcement</a:t>
            </a:r>
          </a:p>
          <a:p>
            <a:pPr marL="285750" indent="-285750">
              <a:buFont typeface="Arial" pitchFamily="34" charset="0"/>
              <a:buChar char="•"/>
            </a:pPr>
            <a:r>
              <a:rPr lang="en-US" sz="1400" dirty="0" smtClean="0">
                <a:latin typeface="Arial" charset="0"/>
              </a:rPr>
              <a:t>Good Samaritan Policy</a:t>
            </a:r>
            <a:endParaRPr lang="en-US" sz="1400" dirty="0">
              <a:latin typeface="Arial" charset="0"/>
            </a:endParaRPr>
          </a:p>
          <a:p>
            <a:endParaRPr lang="en-US" sz="1400" dirty="0">
              <a:latin typeface="Arial" charset="0"/>
            </a:endParaRPr>
          </a:p>
        </p:txBody>
      </p:sp>
      <p:sp>
        <p:nvSpPr>
          <p:cNvPr id="23562" name="Line 10"/>
          <p:cNvSpPr>
            <a:spLocks noChangeShapeType="1"/>
          </p:cNvSpPr>
          <p:nvPr/>
        </p:nvSpPr>
        <p:spPr bwMode="auto">
          <a:xfrm>
            <a:off x="3581400" y="1735137"/>
            <a:ext cx="0" cy="2743200"/>
          </a:xfrm>
          <a:prstGeom prst="line">
            <a:avLst/>
          </a:prstGeom>
          <a:noFill/>
          <a:ln w="9525">
            <a:solidFill>
              <a:srgbClr val="000000"/>
            </a:solidFill>
            <a:prstDash val="dash"/>
            <a:round/>
            <a:headEnd/>
            <a:tailEnd/>
          </a:ln>
        </p:spPr>
        <p:txBody>
          <a:bodyPr/>
          <a:lstStyle/>
          <a:p>
            <a:endParaRPr lang="en-US" dirty="0"/>
          </a:p>
        </p:txBody>
      </p:sp>
      <p:sp>
        <p:nvSpPr>
          <p:cNvPr id="23563" name="Line 11"/>
          <p:cNvSpPr>
            <a:spLocks noChangeShapeType="1"/>
          </p:cNvSpPr>
          <p:nvPr/>
        </p:nvSpPr>
        <p:spPr bwMode="auto">
          <a:xfrm>
            <a:off x="6008687" y="2494756"/>
            <a:ext cx="0" cy="1295400"/>
          </a:xfrm>
          <a:prstGeom prst="line">
            <a:avLst/>
          </a:prstGeom>
          <a:noFill/>
          <a:ln w="9525">
            <a:solidFill>
              <a:srgbClr val="000000"/>
            </a:solidFill>
            <a:prstDash val="dash"/>
            <a:round/>
            <a:headEnd/>
            <a:tailEnd/>
          </a:ln>
        </p:spPr>
        <p:txBody>
          <a:bodyPr/>
          <a:lstStyle/>
          <a:p>
            <a:endParaRPr lang="en-US" dirty="0"/>
          </a:p>
        </p:txBody>
      </p:sp>
      <p:sp>
        <p:nvSpPr>
          <p:cNvPr id="23565" name="Line 13"/>
          <p:cNvSpPr>
            <a:spLocks noChangeShapeType="1"/>
          </p:cNvSpPr>
          <p:nvPr/>
        </p:nvSpPr>
        <p:spPr bwMode="auto">
          <a:xfrm flipH="1" flipV="1">
            <a:off x="5333998" y="2779532"/>
            <a:ext cx="739775" cy="192268"/>
          </a:xfrm>
          <a:prstGeom prst="line">
            <a:avLst/>
          </a:prstGeom>
          <a:noFill/>
          <a:ln w="38100">
            <a:solidFill>
              <a:schemeClr val="tx1"/>
            </a:solidFill>
            <a:round/>
            <a:headEnd/>
            <a:tailEnd type="triangle" w="med" len="med"/>
          </a:ln>
        </p:spPr>
        <p:txBody>
          <a:bodyPr/>
          <a:lstStyle/>
          <a:p>
            <a:endParaRPr lang="en-US" dirty="0"/>
          </a:p>
        </p:txBody>
      </p:sp>
      <p:sp>
        <p:nvSpPr>
          <p:cNvPr id="23567" name="Line 15"/>
          <p:cNvSpPr>
            <a:spLocks noChangeShapeType="1"/>
          </p:cNvSpPr>
          <p:nvPr/>
        </p:nvSpPr>
        <p:spPr bwMode="auto">
          <a:xfrm flipH="1">
            <a:off x="3193796" y="2779532"/>
            <a:ext cx="739775" cy="0"/>
          </a:xfrm>
          <a:prstGeom prst="line">
            <a:avLst/>
          </a:prstGeom>
          <a:noFill/>
          <a:ln w="38100">
            <a:solidFill>
              <a:schemeClr val="tx1"/>
            </a:solidFill>
            <a:round/>
            <a:headEnd/>
            <a:tailEnd type="triangle" w="med" len="med"/>
          </a:ln>
        </p:spPr>
        <p:txBody>
          <a:bodyPr/>
          <a:lstStyle/>
          <a:p>
            <a:endParaRPr lang="en-US" dirty="0"/>
          </a:p>
        </p:txBody>
      </p:sp>
      <p:sp>
        <p:nvSpPr>
          <p:cNvPr id="23569" name="Text Box 17"/>
          <p:cNvSpPr txBox="1">
            <a:spLocks noChangeArrowheads="1"/>
          </p:cNvSpPr>
          <p:nvPr/>
        </p:nvSpPr>
        <p:spPr bwMode="auto">
          <a:xfrm>
            <a:off x="1596231" y="574665"/>
            <a:ext cx="7018337" cy="954107"/>
          </a:xfrm>
          <a:prstGeom prst="rect">
            <a:avLst/>
          </a:prstGeom>
          <a:noFill/>
          <a:ln w="9525">
            <a:noFill/>
            <a:miter lim="800000"/>
            <a:headEnd/>
            <a:tailEnd/>
          </a:ln>
        </p:spPr>
        <p:txBody>
          <a:bodyPr>
            <a:spAutoFit/>
          </a:bodyPr>
          <a:lstStyle/>
          <a:p>
            <a:pPr algn="ctr">
              <a:spcBef>
                <a:spcPct val="50000"/>
              </a:spcBef>
            </a:pPr>
            <a:r>
              <a:rPr lang="en-US" sz="2800" b="1" dirty="0">
                <a:latin typeface="Arial" charset="0"/>
              </a:rPr>
              <a:t>Spectrum of Intervention </a:t>
            </a:r>
            <a:r>
              <a:rPr lang="en-US" sz="2800" b="1" dirty="0" smtClean="0">
                <a:latin typeface="Arial" charset="0"/>
              </a:rPr>
              <a:t>Response:</a:t>
            </a:r>
            <a:br>
              <a:rPr lang="en-US" sz="2800" b="1" dirty="0" smtClean="0">
                <a:latin typeface="Arial" charset="0"/>
              </a:rPr>
            </a:br>
            <a:r>
              <a:rPr lang="en-US" sz="2800" b="1" dirty="0" smtClean="0">
                <a:latin typeface="Arial" charset="0"/>
              </a:rPr>
              <a:t>Substance Abuse </a:t>
            </a:r>
            <a:r>
              <a:rPr lang="en-US" sz="2800" b="1" dirty="0">
                <a:latin typeface="Arial" charset="0"/>
              </a:rPr>
              <a:t>Prevention</a:t>
            </a:r>
          </a:p>
        </p:txBody>
      </p:sp>
      <p:sp>
        <p:nvSpPr>
          <p:cNvPr id="2" name="TextBox 1"/>
          <p:cNvSpPr txBox="1"/>
          <p:nvPr/>
        </p:nvSpPr>
        <p:spPr>
          <a:xfrm>
            <a:off x="1151863" y="2624434"/>
            <a:ext cx="2059647" cy="1015663"/>
          </a:xfrm>
          <a:prstGeom prst="rect">
            <a:avLst/>
          </a:prstGeom>
          <a:noFill/>
        </p:spPr>
        <p:txBody>
          <a:bodyPr wrap="square" rtlCol="0">
            <a:spAutoFit/>
          </a:bodyPr>
          <a:lstStyle/>
          <a:p>
            <a:r>
              <a:rPr lang="en-US" sz="2000" b="1" dirty="0" smtClean="0">
                <a:latin typeface="Arial Black" pitchFamily="34" charset="0"/>
              </a:rPr>
              <a:t>Optimize Health&amp; Wellbeing</a:t>
            </a:r>
            <a:endParaRPr lang="en-US" sz="2000" b="1" dirty="0">
              <a:latin typeface="Arial Black" pitchFamily="34" charset="0"/>
            </a:endParaRPr>
          </a:p>
        </p:txBody>
      </p:sp>
      <p:sp>
        <p:nvSpPr>
          <p:cNvPr id="3" name="TextBox 2"/>
          <p:cNvSpPr txBox="1"/>
          <p:nvPr/>
        </p:nvSpPr>
        <p:spPr>
          <a:xfrm>
            <a:off x="6187352" y="2762934"/>
            <a:ext cx="1447800" cy="646331"/>
          </a:xfrm>
          <a:prstGeom prst="rect">
            <a:avLst/>
          </a:prstGeom>
          <a:noFill/>
        </p:spPr>
        <p:txBody>
          <a:bodyPr wrap="square" rtlCol="0">
            <a:spAutoFit/>
          </a:bodyPr>
          <a:lstStyle/>
          <a:p>
            <a:r>
              <a:rPr lang="en-US" dirty="0" smtClean="0">
                <a:latin typeface="Arial Black" pitchFamily="34" charset="0"/>
              </a:rPr>
              <a:t>Treat Problems</a:t>
            </a:r>
            <a:endParaRPr lang="en-US" dirty="0">
              <a:latin typeface="Arial Black" pitchFamily="34" charset="0"/>
            </a:endParaRPr>
          </a:p>
        </p:txBody>
      </p:sp>
      <p:sp>
        <p:nvSpPr>
          <p:cNvPr id="21" name="Line 15"/>
          <p:cNvSpPr>
            <a:spLocks noChangeShapeType="1"/>
          </p:cNvSpPr>
          <p:nvPr/>
        </p:nvSpPr>
        <p:spPr bwMode="auto">
          <a:xfrm flipH="1">
            <a:off x="3118400" y="3398363"/>
            <a:ext cx="739775" cy="0"/>
          </a:xfrm>
          <a:prstGeom prst="line">
            <a:avLst/>
          </a:prstGeom>
          <a:noFill/>
          <a:ln w="38100">
            <a:solidFill>
              <a:schemeClr val="tx1"/>
            </a:solidFill>
            <a:round/>
            <a:headEnd/>
            <a:tailEnd type="triangle" w="med" len="med"/>
          </a:ln>
        </p:spPr>
        <p:txBody>
          <a:bodyPr/>
          <a:lstStyle/>
          <a:p>
            <a:endParaRPr lang="en-US" dirty="0"/>
          </a:p>
        </p:txBody>
      </p:sp>
      <p:sp>
        <p:nvSpPr>
          <p:cNvPr id="4" name="TextBox 3"/>
          <p:cNvSpPr txBox="1"/>
          <p:nvPr/>
        </p:nvSpPr>
        <p:spPr>
          <a:xfrm>
            <a:off x="4049964" y="2420188"/>
            <a:ext cx="1339567" cy="646331"/>
          </a:xfrm>
          <a:prstGeom prst="rect">
            <a:avLst/>
          </a:prstGeom>
          <a:noFill/>
        </p:spPr>
        <p:txBody>
          <a:bodyPr wrap="square" rtlCol="0">
            <a:spAutoFit/>
          </a:bodyPr>
          <a:lstStyle/>
          <a:p>
            <a:r>
              <a:rPr lang="en-US" dirty="0" smtClean="0">
                <a:latin typeface="Arial Black" pitchFamily="34" charset="0"/>
              </a:rPr>
              <a:t>Reclaim Health</a:t>
            </a:r>
            <a:endParaRPr lang="en-US" dirty="0">
              <a:latin typeface="Arial Black" pitchFamily="34" charset="0"/>
            </a:endParaRPr>
          </a:p>
        </p:txBody>
      </p:sp>
      <p:sp>
        <p:nvSpPr>
          <p:cNvPr id="6" name="TextBox 5"/>
          <p:cNvSpPr txBox="1"/>
          <p:nvPr/>
        </p:nvSpPr>
        <p:spPr>
          <a:xfrm>
            <a:off x="3985129" y="3239869"/>
            <a:ext cx="1469238" cy="646331"/>
          </a:xfrm>
          <a:prstGeom prst="rect">
            <a:avLst/>
          </a:prstGeom>
          <a:noFill/>
        </p:spPr>
        <p:txBody>
          <a:bodyPr wrap="square" rtlCol="0">
            <a:spAutoFit/>
          </a:bodyPr>
          <a:lstStyle/>
          <a:p>
            <a:r>
              <a:rPr lang="en-US" dirty="0" smtClean="0">
                <a:latin typeface="Arial Black" pitchFamily="34" charset="0"/>
              </a:rPr>
              <a:t>Prevent Problems</a:t>
            </a:r>
            <a:endParaRPr lang="en-US" dirty="0">
              <a:latin typeface="Arial Black" pitchFamily="34" charset="0"/>
            </a:endParaRPr>
          </a:p>
        </p:txBody>
      </p:sp>
    </p:spTree>
    <p:extLst>
      <p:ext uri="{BB962C8B-B14F-4D97-AF65-F5344CB8AC3E}">
        <p14:creationId xmlns:p14="http://schemas.microsoft.com/office/powerpoint/2010/main" val="11226421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9430"/>
            <a:ext cx="7467600" cy="1362075"/>
          </a:xfrm>
        </p:spPr>
        <p:txBody>
          <a:bodyPr>
            <a:normAutofit/>
          </a:bodyPr>
          <a:lstStyle/>
          <a:p>
            <a:r>
              <a:rPr lang="en-US" dirty="0" smtClean="0"/>
              <a:t>Effective Peer Education Practice</a:t>
            </a:r>
            <a:endParaRPr lang="en-US" dirty="0"/>
          </a:p>
        </p:txBody>
      </p:sp>
      <p:sp>
        <p:nvSpPr>
          <p:cNvPr id="3" name="Text Placeholder 2"/>
          <p:cNvSpPr>
            <a:spLocks noGrp="1"/>
          </p:cNvSpPr>
          <p:nvPr>
            <p:ph type="body" idx="1"/>
          </p:nvPr>
        </p:nvSpPr>
        <p:spPr/>
        <p:txBody>
          <a:bodyPr/>
          <a:lstStyle/>
          <a:p>
            <a:r>
              <a:rPr lang="en-US" dirty="0" smtClean="0"/>
              <a:t>Key Considerations</a:t>
            </a:r>
            <a:endParaRPr lang="en-US" dirty="0"/>
          </a:p>
        </p:txBody>
      </p:sp>
      <p:pic>
        <p:nvPicPr>
          <p:cNvPr id="4" name="Picture 4" descr="IMG_6368"/>
          <p:cNvPicPr>
            <a:picLocks noChangeAspect="1" noChangeArrowheads="1"/>
          </p:cNvPicPr>
          <p:nvPr/>
        </p:nvPicPr>
        <p:blipFill>
          <a:blip r:embed="rId3" cstate="print"/>
          <a:srcRect/>
          <a:stretch>
            <a:fillRect/>
          </a:stretch>
        </p:blipFill>
        <p:spPr bwMode="auto">
          <a:xfrm>
            <a:off x="3581400" y="609600"/>
            <a:ext cx="1733483" cy="2310410"/>
          </a:xfrm>
          <a:prstGeom prst="rect">
            <a:avLst/>
          </a:prstGeom>
          <a:noFill/>
          <a:ln w="9525">
            <a:noFill/>
            <a:miter lim="800000"/>
            <a:headEnd/>
            <a:tailEnd/>
          </a:ln>
        </p:spPr>
      </p:pic>
    </p:spTree>
    <p:extLst>
      <p:ext uri="{BB962C8B-B14F-4D97-AF65-F5344CB8AC3E}">
        <p14:creationId xmlns:p14="http://schemas.microsoft.com/office/powerpoint/2010/main" val="141206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#1:</a:t>
            </a:r>
            <a:br>
              <a:rPr lang="en-US" dirty="0" smtClean="0"/>
            </a:br>
            <a:r>
              <a:rPr lang="en-US" dirty="0" smtClean="0"/>
              <a:t>Focus of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do you think of when someone says ‘Peer Education Program’?   </a:t>
            </a:r>
          </a:p>
          <a:p>
            <a:endParaRPr lang="en-US" dirty="0" smtClean="0"/>
          </a:p>
          <a:p>
            <a:r>
              <a:rPr lang="en-US" dirty="0" smtClean="0"/>
              <a:t>What do you want your peer education program to focus on?</a:t>
            </a:r>
          </a:p>
          <a:p>
            <a:endParaRPr lang="en-US" dirty="0" smtClean="0"/>
          </a:p>
          <a:p>
            <a:r>
              <a:rPr lang="en-US" dirty="0" smtClean="0"/>
              <a:t>What services will your program include?</a:t>
            </a:r>
          </a:p>
          <a:p>
            <a:endParaRPr lang="en-US" dirty="0" smtClean="0"/>
          </a:p>
          <a:p>
            <a:r>
              <a:rPr lang="en-US" dirty="0" smtClean="0"/>
              <a:t>What are some of the most important elements that a peer educator/mentor should have?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#2:</a:t>
            </a:r>
            <a:br>
              <a:rPr lang="en-US" dirty="0" smtClean="0"/>
            </a:br>
            <a:r>
              <a:rPr lang="en-US" dirty="0" smtClean="0"/>
              <a:t>Staffing &amp; Resources</a:t>
            </a:r>
            <a:endParaRPr lang="en-US" dirty="0"/>
          </a:p>
        </p:txBody>
      </p:sp>
      <p:sp>
        <p:nvSpPr>
          <p:cNvPr id="3" name="Content Placeholder 2"/>
          <p:cNvSpPr>
            <a:spLocks noGrp="1"/>
          </p:cNvSpPr>
          <p:nvPr>
            <p:ph idx="1"/>
          </p:nvPr>
        </p:nvSpPr>
        <p:spPr/>
        <p:txBody>
          <a:bodyPr>
            <a:noAutofit/>
          </a:bodyPr>
          <a:lstStyle/>
          <a:p>
            <a:r>
              <a:rPr lang="en-US" sz="1600" dirty="0" smtClean="0"/>
              <a:t>Who will serve as the peer education program director?  How much time will that individual devote to running the program?</a:t>
            </a:r>
          </a:p>
          <a:p>
            <a:endParaRPr lang="en-US" sz="1600" dirty="0" smtClean="0"/>
          </a:p>
          <a:p>
            <a:r>
              <a:rPr lang="en-US" sz="1600" dirty="0" smtClean="0"/>
              <a:t>How many hours will the program operate?  How many students will be needed to operate the program, and what will be their time commitment?</a:t>
            </a:r>
          </a:p>
          <a:p>
            <a:endParaRPr lang="en-US" sz="1600" dirty="0" smtClean="0"/>
          </a:p>
          <a:p>
            <a:r>
              <a:rPr lang="en-US" sz="1600" dirty="0" smtClean="0"/>
              <a:t>Where will the program be located?  Who will supply the furniture for the office?  How will the phone system work?</a:t>
            </a:r>
          </a:p>
          <a:p>
            <a:endParaRPr lang="en-US" sz="1600" dirty="0" smtClean="0"/>
          </a:p>
          <a:p>
            <a:r>
              <a:rPr lang="en-US" sz="1600" dirty="0" smtClean="0"/>
              <a:t>How much funding and other resources will the program need to operate?</a:t>
            </a:r>
          </a:p>
        </p:txBody>
      </p:sp>
    </p:spTree>
    <p:extLst>
      <p:ext uri="{BB962C8B-B14F-4D97-AF65-F5344CB8AC3E}">
        <p14:creationId xmlns:p14="http://schemas.microsoft.com/office/powerpoint/2010/main" val="335340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#3:</a:t>
            </a:r>
            <a:br>
              <a:rPr lang="en-US" dirty="0" smtClean="0"/>
            </a:br>
            <a:r>
              <a:rPr lang="en-US" dirty="0" smtClean="0"/>
              <a:t>Training &amp; Supervision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will be the training focus of the peer education program?</a:t>
            </a:r>
          </a:p>
          <a:p>
            <a:endParaRPr lang="en-US" dirty="0" smtClean="0"/>
          </a:p>
          <a:p>
            <a:r>
              <a:rPr lang="en-US" dirty="0" smtClean="0"/>
              <a:t>What training model shall we use?  How will the training program be structured?</a:t>
            </a:r>
          </a:p>
          <a:p>
            <a:endParaRPr lang="en-US" dirty="0" smtClean="0"/>
          </a:p>
          <a:p>
            <a:r>
              <a:rPr lang="en-US" dirty="0" smtClean="0"/>
              <a:t>What will be the training contract with students (volunteer basis, course credit, money)?</a:t>
            </a:r>
          </a:p>
          <a:p>
            <a:endParaRPr lang="en-US" dirty="0" smtClean="0"/>
          </a:p>
          <a:p>
            <a:r>
              <a:rPr lang="en-US" dirty="0" smtClean="0"/>
              <a:t>What is our mechanism for ongoing supervision of students?</a:t>
            </a:r>
          </a:p>
          <a:p>
            <a:pPr>
              <a:buNone/>
            </a:pPr>
            <a:endParaRPr lang="en-US" dirty="0" smtClean="0"/>
          </a:p>
        </p:txBody>
      </p:sp>
    </p:spTree>
    <p:extLst>
      <p:ext uri="{BB962C8B-B14F-4D97-AF65-F5344CB8AC3E}">
        <p14:creationId xmlns:p14="http://schemas.microsoft.com/office/powerpoint/2010/main" val="173292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#4:</a:t>
            </a:r>
            <a:br>
              <a:rPr lang="en-US" dirty="0" smtClean="0"/>
            </a:br>
            <a:r>
              <a:rPr lang="en-US" dirty="0" smtClean="0"/>
              <a:t>Recruitment &amp; Retention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will you  recruit students for my peer education program?</a:t>
            </a:r>
          </a:p>
          <a:p>
            <a:endParaRPr lang="en-US" dirty="0" smtClean="0"/>
          </a:p>
          <a:p>
            <a:r>
              <a:rPr lang="en-US" dirty="0" smtClean="0"/>
              <a:t>What qualifications should you look for in student applicants?</a:t>
            </a:r>
          </a:p>
          <a:p>
            <a:endParaRPr lang="en-US" dirty="0" smtClean="0"/>
          </a:p>
          <a:p>
            <a:r>
              <a:rPr lang="en-US" dirty="0" smtClean="0"/>
              <a:t>How should you conduct the application process?</a:t>
            </a:r>
          </a:p>
          <a:p>
            <a:endParaRPr lang="en-US" dirty="0" smtClean="0"/>
          </a:p>
          <a:p>
            <a:r>
              <a:rPr lang="en-US" dirty="0" smtClean="0"/>
              <a:t>How can you  motivate and reward your peer educators once they become a part of the program?</a:t>
            </a:r>
          </a:p>
          <a:p>
            <a:endParaRPr lang="en-US" dirty="0" smtClean="0"/>
          </a:p>
          <a:p>
            <a:r>
              <a:rPr lang="en-US" dirty="0" smtClean="0"/>
              <a:t>How should you address issues of performance and discipline in your program?</a:t>
            </a:r>
            <a:endParaRPr lang="en-US" dirty="0"/>
          </a:p>
        </p:txBody>
      </p:sp>
    </p:spTree>
    <p:extLst>
      <p:ext uri="{BB962C8B-B14F-4D97-AF65-F5344CB8AC3E}">
        <p14:creationId xmlns:p14="http://schemas.microsoft.com/office/powerpoint/2010/main" val="120280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#5:</a:t>
            </a:r>
            <a:br>
              <a:rPr lang="en-US" dirty="0" smtClean="0"/>
            </a:br>
            <a:r>
              <a:rPr lang="en-US" dirty="0" smtClean="0"/>
              <a:t>Marketing the Program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will you market your program?</a:t>
            </a:r>
          </a:p>
          <a:p>
            <a:endParaRPr lang="en-US" dirty="0" smtClean="0"/>
          </a:p>
          <a:p>
            <a:r>
              <a:rPr lang="en-US" dirty="0" smtClean="0"/>
              <a:t>Who will fund your marketing efforts?</a:t>
            </a:r>
          </a:p>
          <a:p>
            <a:endParaRPr lang="en-US" dirty="0" smtClean="0"/>
          </a:p>
          <a:p>
            <a:r>
              <a:rPr lang="en-US" dirty="0" smtClean="0"/>
              <a:t>Can you partner with other campus groups, offices, or community agencies to help advertise our programs?</a:t>
            </a:r>
          </a:p>
          <a:p>
            <a:endParaRPr lang="en-US" dirty="0" smtClean="0"/>
          </a:p>
          <a:p>
            <a:r>
              <a:rPr lang="en-US" dirty="0" smtClean="0"/>
              <a:t>How can your own students serve as ambassadors for our program?</a:t>
            </a:r>
          </a:p>
          <a:p>
            <a:endParaRPr lang="en-US" dirty="0" smtClean="0"/>
          </a:p>
          <a:p>
            <a:r>
              <a:rPr lang="en-US" dirty="0" smtClean="0"/>
              <a:t>How can you work with our campus and community media offices to advertise our  services?</a:t>
            </a:r>
            <a:endParaRPr lang="en-US" dirty="0"/>
          </a:p>
        </p:txBody>
      </p:sp>
    </p:spTree>
    <p:extLst>
      <p:ext uri="{BB962C8B-B14F-4D97-AF65-F5344CB8AC3E}">
        <p14:creationId xmlns:p14="http://schemas.microsoft.com/office/powerpoint/2010/main" val="232402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#6:</a:t>
            </a:r>
            <a:br>
              <a:rPr lang="en-US" dirty="0" smtClean="0"/>
            </a:br>
            <a:r>
              <a:rPr lang="en-US" dirty="0" smtClean="0"/>
              <a:t>Liability Issues</a:t>
            </a:r>
            <a:endParaRPr lang="en-US" dirty="0"/>
          </a:p>
        </p:txBody>
      </p:sp>
      <p:sp>
        <p:nvSpPr>
          <p:cNvPr id="3" name="Content Placeholder 2"/>
          <p:cNvSpPr>
            <a:spLocks noGrp="1"/>
          </p:cNvSpPr>
          <p:nvPr>
            <p:ph idx="1"/>
          </p:nvPr>
        </p:nvSpPr>
        <p:spPr/>
        <p:txBody>
          <a:bodyPr>
            <a:noAutofit/>
          </a:bodyPr>
          <a:lstStyle/>
          <a:p>
            <a:r>
              <a:rPr lang="en-US" sz="1400" dirty="0" smtClean="0"/>
              <a:t>Does your  program have clear protocols addressing how to respond to situations  that are urgent or life-threatening?, such as sexual assault, suicide or homicide risk?</a:t>
            </a:r>
          </a:p>
          <a:p>
            <a:endParaRPr lang="en-US" sz="1400" dirty="0" smtClean="0"/>
          </a:p>
          <a:p>
            <a:r>
              <a:rPr lang="en-US" sz="1400" dirty="0" smtClean="0"/>
              <a:t>Does your program have a mental health backup system staffed by a licensed mental health professional or agency in place to respond to urgent and emergency situations?  </a:t>
            </a:r>
          </a:p>
          <a:p>
            <a:endParaRPr lang="en-US" sz="1400" dirty="0" smtClean="0"/>
          </a:p>
          <a:p>
            <a:r>
              <a:rPr lang="en-US" sz="1400" dirty="0" smtClean="0"/>
              <a:t>Do referral networks with community agencies exist for times in which your program is not open, and are these advertised?</a:t>
            </a:r>
          </a:p>
          <a:p>
            <a:endParaRPr lang="en-US" sz="1400" dirty="0" smtClean="0"/>
          </a:p>
          <a:p>
            <a:r>
              <a:rPr lang="en-US" sz="1400" dirty="0" smtClean="0"/>
              <a:t>Does your university have a document/contract specifying who accepts the liability for the program?</a:t>
            </a:r>
          </a:p>
          <a:p>
            <a:endParaRPr lang="en-US" sz="1400" dirty="0" smtClean="0"/>
          </a:p>
          <a:p>
            <a:r>
              <a:rPr lang="en-US" sz="1400" dirty="0" smtClean="0"/>
              <a:t>Is there a malpractice policy in place for your program?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Consideration #7:</a:t>
            </a:r>
            <a:br>
              <a:rPr lang="en-US" dirty="0" smtClean="0">
                <a:solidFill>
                  <a:srgbClr val="000000"/>
                </a:solidFill>
              </a:rPr>
            </a:br>
            <a:r>
              <a:rPr lang="en-US" dirty="0" smtClean="0">
                <a:solidFill>
                  <a:srgbClr val="000000"/>
                </a:solidFill>
              </a:rPr>
              <a:t>Evaluating Effectiveness</a:t>
            </a:r>
            <a:endParaRPr lang="en-US" dirty="0"/>
          </a:p>
        </p:txBody>
      </p:sp>
      <p:sp>
        <p:nvSpPr>
          <p:cNvPr id="3" name="Content Placeholder 2"/>
          <p:cNvSpPr>
            <a:spLocks noGrp="1"/>
          </p:cNvSpPr>
          <p:nvPr>
            <p:ph idx="1"/>
          </p:nvPr>
        </p:nvSpPr>
        <p:spPr/>
        <p:txBody>
          <a:bodyPr>
            <a:noAutofit/>
          </a:bodyPr>
          <a:lstStyle/>
          <a:p>
            <a:r>
              <a:rPr lang="en-US" sz="1600" dirty="0" smtClean="0"/>
              <a:t>What mechanisms do you have in place to track and monitor the course of contacts to your peer education program?  How are these records kept secure and confidential?</a:t>
            </a:r>
          </a:p>
          <a:p>
            <a:endParaRPr lang="en-US" sz="1600" dirty="0" smtClean="0"/>
          </a:p>
          <a:p>
            <a:r>
              <a:rPr lang="en-US" sz="1600" dirty="0" smtClean="0"/>
              <a:t>What mechanisms do you have in place to track the performance of your undergraduate peer educators/mentors?</a:t>
            </a:r>
          </a:p>
          <a:p>
            <a:endParaRPr lang="en-US" sz="1600" dirty="0" smtClean="0"/>
          </a:p>
          <a:p>
            <a:r>
              <a:rPr lang="en-US" sz="1600" dirty="0" smtClean="0"/>
              <a:t>Do you have templates to produce annual reports for your program, highlighting data on effectiveness?</a:t>
            </a:r>
          </a:p>
          <a:p>
            <a:endParaRPr lang="en-US" sz="1600" dirty="0" smtClean="0"/>
          </a:p>
          <a:p>
            <a:r>
              <a:rPr lang="en-US" sz="1600" dirty="0" smtClean="0"/>
              <a:t>Do you have a “brag document” or organizational resume that you can use to let people know of your accomplishments and successes?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39430"/>
            <a:ext cx="7315200" cy="1362075"/>
          </a:xfrm>
        </p:spPr>
        <p:txBody>
          <a:bodyPr/>
          <a:lstStyle/>
          <a:p>
            <a:r>
              <a:rPr lang="en-US" dirty="0" smtClean="0"/>
              <a:t>Challenges and Ethical Issues</a:t>
            </a:r>
            <a:endParaRPr lang="en-US" dirty="0"/>
          </a:p>
        </p:txBody>
      </p:sp>
      <p:sp>
        <p:nvSpPr>
          <p:cNvPr id="3" name="Text Placeholder 2"/>
          <p:cNvSpPr>
            <a:spLocks noGrp="1"/>
          </p:cNvSpPr>
          <p:nvPr>
            <p:ph type="body" idx="1"/>
          </p:nvPr>
        </p:nvSpPr>
        <p:spPr/>
        <p:txBody>
          <a:bodyPr/>
          <a:lstStyle/>
          <a:p>
            <a:r>
              <a:rPr lang="en-US" dirty="0" smtClean="0"/>
              <a:t>Formulating Our Responses</a:t>
            </a:r>
            <a:endParaRPr lang="en-US" dirty="0"/>
          </a:p>
        </p:txBody>
      </p:sp>
      <p:pic>
        <p:nvPicPr>
          <p:cNvPr id="4" name="Picture 2" descr="C:\Users\mdc64\AppData\Local\Microsoft\Windows\Temporary Internet Files\Content.IE5\LST90RCM\MC9003638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49816"/>
            <a:ext cx="3455948" cy="255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4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85000" lnSpcReduction="20000"/>
          </a:bodyPr>
          <a:lstStyle/>
          <a:p>
            <a:pPr marR="0">
              <a:spcBef>
                <a:spcPts val="0"/>
              </a:spcBef>
              <a:spcAft>
                <a:spcPts val="0"/>
              </a:spcAft>
              <a:buFont typeface="Wingdings" pitchFamily="2" charset="2"/>
              <a:buChar char="ü"/>
            </a:pPr>
            <a:r>
              <a:rPr lang="en-US" dirty="0">
                <a:latin typeface="Calibri" panose="020F0502020204030204" pitchFamily="34" charset="0"/>
                <a:ea typeface="Calibri"/>
                <a:cs typeface="Calibri"/>
              </a:rPr>
              <a:t>Describe the critical role of four foundational elements – program focus and scope, appropriate training and ongoing supervision, solid and consistent evaluation, and ethical practice and attention to liability issues– in the development and implementation of strong, sustainable peer education programs.</a:t>
            </a:r>
            <a:endParaRPr lang="en-US" dirty="0">
              <a:latin typeface="Calibri" panose="020F0502020204030204" pitchFamily="34" charset="0"/>
              <a:ea typeface="Calibri"/>
              <a:cs typeface="Times New Roman"/>
            </a:endParaRPr>
          </a:p>
          <a:p>
            <a:pPr marR="0">
              <a:spcBef>
                <a:spcPts val="0"/>
              </a:spcBef>
              <a:spcAft>
                <a:spcPts val="0"/>
              </a:spcAft>
              <a:buFont typeface="Wingdings" pitchFamily="2" charset="2"/>
              <a:buChar char="ü"/>
            </a:pPr>
            <a:endParaRPr lang="en-US" dirty="0">
              <a:latin typeface="Calibri" panose="020F0502020204030204" pitchFamily="34" charset="0"/>
              <a:ea typeface="Calibri"/>
              <a:cs typeface="Times New Roman"/>
            </a:endParaRPr>
          </a:p>
          <a:p>
            <a:pPr marR="0">
              <a:spcBef>
                <a:spcPts val="0"/>
              </a:spcBef>
              <a:spcAft>
                <a:spcPts val="0"/>
              </a:spcAft>
              <a:buFont typeface="Wingdings" pitchFamily="2" charset="2"/>
              <a:buChar char="ü"/>
            </a:pPr>
            <a:r>
              <a:rPr lang="en-US" dirty="0">
                <a:latin typeface="Calibri" panose="020F0502020204030204" pitchFamily="34" charset="0"/>
                <a:ea typeface="Calibri"/>
                <a:cs typeface="Calibri"/>
              </a:rPr>
              <a:t>Identify peer education models that promote effective practice based on research evidence and best practices in the prevention field.</a:t>
            </a:r>
            <a:endParaRPr lang="en-US" dirty="0">
              <a:latin typeface="Calibri" panose="020F0502020204030204" pitchFamily="34" charset="0"/>
              <a:ea typeface="Calibri"/>
              <a:cs typeface="Times New Roman"/>
            </a:endParaRPr>
          </a:p>
          <a:p>
            <a:pPr marR="0">
              <a:spcBef>
                <a:spcPts val="0"/>
              </a:spcBef>
              <a:spcAft>
                <a:spcPts val="0"/>
              </a:spcAft>
              <a:buFont typeface="Wingdings" pitchFamily="2" charset="2"/>
              <a:buChar char="ü"/>
            </a:pPr>
            <a:endParaRPr lang="en-US" dirty="0">
              <a:latin typeface="Calibri" panose="020F0502020204030204" pitchFamily="34" charset="0"/>
              <a:ea typeface="Calibri"/>
              <a:cs typeface="Times New Roman"/>
            </a:endParaRPr>
          </a:p>
          <a:p>
            <a:pPr marR="0">
              <a:spcBef>
                <a:spcPts val="0"/>
              </a:spcBef>
              <a:spcAft>
                <a:spcPts val="0"/>
              </a:spcAft>
              <a:buFont typeface="Wingdings" pitchFamily="2" charset="2"/>
              <a:buChar char="ü"/>
            </a:pPr>
            <a:r>
              <a:rPr lang="en-US" dirty="0">
                <a:latin typeface="Calibri" panose="020F0502020204030204" pitchFamily="34" charset="0"/>
                <a:ea typeface="Calibri"/>
                <a:cs typeface="Calibri"/>
              </a:rPr>
              <a:t>List five steps that can be taken to promote safe and ethical peer education practice and promote learning and personal development of peer educators.</a:t>
            </a:r>
            <a:endParaRPr lang="en-US" dirty="0">
              <a:latin typeface="Calibri" panose="020F0502020204030204" pitchFamily="34" charset="0"/>
              <a:ea typeface="Calibri"/>
              <a:cs typeface="Times New Roman"/>
            </a:endParaRPr>
          </a:p>
          <a:p>
            <a:pPr lvl="0">
              <a:buFont typeface="Wingdings" pitchFamily="2" charset="2"/>
              <a:buChar char="ü"/>
            </a:pPr>
            <a:endParaRPr lang="en-US"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153312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Many Roles Advisors Play</a:t>
            </a:r>
            <a:endParaRPr lang="en-US" dirty="0"/>
          </a:p>
        </p:txBody>
      </p:sp>
      <p:sp>
        <p:nvSpPr>
          <p:cNvPr id="3" name="Content Placeholder 2"/>
          <p:cNvSpPr>
            <a:spLocks noGrp="1"/>
          </p:cNvSpPr>
          <p:nvPr>
            <p:ph idx="1"/>
          </p:nvPr>
        </p:nvSpPr>
        <p:spPr/>
        <p:txBody>
          <a:bodyPr>
            <a:normAutofit fontScale="92500" lnSpcReduction="10000"/>
          </a:bodyPr>
          <a:lstStyle/>
          <a:p>
            <a:pPr algn="ctr">
              <a:buSzPts val="2000"/>
              <a:buFont typeface="Brush Script MT"/>
              <a:buChar char="O"/>
            </a:pPr>
            <a:r>
              <a:rPr lang="en-US" dirty="0" smtClean="0">
                <a:solidFill>
                  <a:srgbClr val="000000"/>
                </a:solidFill>
                <a:latin typeface="Calibri"/>
              </a:rPr>
              <a:t>Agency Administration</a:t>
            </a:r>
          </a:p>
          <a:p>
            <a:pPr algn="ctr">
              <a:buSzPts val="2000"/>
              <a:buFont typeface="Brush Script MT"/>
              <a:buChar char="O"/>
            </a:pPr>
            <a:r>
              <a:rPr lang="en-US" dirty="0" smtClean="0">
                <a:solidFill>
                  <a:srgbClr val="000000"/>
                </a:solidFill>
                <a:latin typeface="Calibri"/>
              </a:rPr>
              <a:t>Course Instruction</a:t>
            </a:r>
          </a:p>
          <a:p>
            <a:pPr algn="ctr">
              <a:buSzPts val="2000"/>
              <a:buFont typeface="Brush Script MT"/>
              <a:buChar char="O"/>
            </a:pPr>
            <a:r>
              <a:rPr lang="en-US" dirty="0" smtClean="0">
                <a:solidFill>
                  <a:srgbClr val="000000"/>
                </a:solidFill>
                <a:latin typeface="Calibri"/>
              </a:rPr>
              <a:t>Supervision</a:t>
            </a:r>
          </a:p>
          <a:p>
            <a:pPr algn="ctr">
              <a:buSzPts val="2000"/>
              <a:buFont typeface="Brush Script MT"/>
              <a:buChar char="O"/>
            </a:pPr>
            <a:r>
              <a:rPr lang="en-US" dirty="0" smtClean="0">
                <a:solidFill>
                  <a:srgbClr val="000000"/>
                </a:solidFill>
                <a:latin typeface="Calibri"/>
              </a:rPr>
              <a:t>Peer Educator or Hotline Worker Backup</a:t>
            </a:r>
          </a:p>
          <a:p>
            <a:pPr algn="ctr">
              <a:buSzPts val="2000"/>
              <a:buFont typeface="Brush Script MT"/>
              <a:buChar char="O"/>
            </a:pPr>
            <a:r>
              <a:rPr lang="en-US" dirty="0" smtClean="0">
                <a:solidFill>
                  <a:srgbClr val="000000"/>
                </a:solidFill>
                <a:latin typeface="Calibri"/>
              </a:rPr>
              <a:t>Crisis Intervention</a:t>
            </a:r>
          </a:p>
          <a:p>
            <a:pPr algn="ctr">
              <a:buSzPts val="2000"/>
              <a:buFont typeface="Brush Script MT"/>
              <a:buChar char="O"/>
            </a:pPr>
            <a:r>
              <a:rPr lang="en-US" dirty="0" smtClean="0">
                <a:solidFill>
                  <a:srgbClr val="000000"/>
                </a:solidFill>
                <a:latin typeface="Calibri"/>
              </a:rPr>
              <a:t>Surrogate Parent</a:t>
            </a:r>
          </a:p>
          <a:p>
            <a:pPr algn="ctr">
              <a:buSzPts val="2000"/>
              <a:buFont typeface="Brush Script MT"/>
              <a:buChar char="O"/>
            </a:pPr>
            <a:r>
              <a:rPr lang="en-US" dirty="0" smtClean="0">
                <a:solidFill>
                  <a:srgbClr val="000000"/>
                </a:solidFill>
                <a:latin typeface="Calibri"/>
              </a:rPr>
              <a:t>Fire Marshall</a:t>
            </a:r>
          </a:p>
          <a:p>
            <a:pPr algn="ctr">
              <a:buSzPts val="2000"/>
              <a:buFont typeface="Brush Script MT"/>
              <a:buChar char="O"/>
            </a:pPr>
            <a:r>
              <a:rPr lang="en-US" dirty="0" smtClean="0">
                <a:solidFill>
                  <a:srgbClr val="000000"/>
                </a:solidFill>
                <a:latin typeface="Calibri"/>
              </a:rPr>
              <a:t>Washer-Dryer Repairperson</a:t>
            </a:r>
          </a:p>
          <a:p>
            <a:pPr algn="ctr">
              <a:buSzPts val="2000"/>
              <a:buFont typeface="Brush Script MT"/>
              <a:buChar char="O"/>
            </a:pPr>
            <a:r>
              <a:rPr lang="en-US" dirty="0" smtClean="0">
                <a:solidFill>
                  <a:srgbClr val="000000"/>
                </a:solidFill>
                <a:latin typeface="Calibri"/>
              </a:rPr>
              <a:t>And More!</a:t>
            </a:r>
            <a:endParaRPr lang="en-US" dirty="0" smtClean="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Formulating Our Responses to Challenging Situations: Questions to Consider</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What do I know about the situation (who, what, where, when, how long)?</a:t>
            </a:r>
          </a:p>
          <a:p>
            <a:endParaRPr lang="en-US" dirty="0" smtClean="0"/>
          </a:p>
          <a:p>
            <a:r>
              <a:rPr lang="en-US" dirty="0" smtClean="0"/>
              <a:t>In what role am I responding (administrator, instructor, clinician, other…multiple roles)?</a:t>
            </a:r>
          </a:p>
          <a:p>
            <a:endParaRPr lang="en-US" dirty="0" smtClean="0"/>
          </a:p>
          <a:p>
            <a:r>
              <a:rPr lang="en-US" dirty="0" smtClean="0"/>
              <a:t>Who are the students involved, and what is the nature of my relationship with them (am I grading them, are they former counseling clients of mine,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Formulating Our Responses to Challenging Situations: Questions to Consider</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What are my options for intervening, and what are the potential outcomes?</a:t>
            </a:r>
          </a:p>
          <a:p>
            <a:endParaRPr lang="en-US" dirty="0" smtClean="0"/>
          </a:p>
          <a:p>
            <a:r>
              <a:rPr lang="en-US" dirty="0" smtClean="0"/>
              <a:t>Who will potentially be affected by my response?</a:t>
            </a:r>
          </a:p>
          <a:p>
            <a:endParaRPr lang="en-US" dirty="0" smtClean="0"/>
          </a:p>
          <a:p>
            <a:r>
              <a:rPr lang="en-US" dirty="0" smtClean="0"/>
              <a:t>Who should I communicate with before, during, and after the response?</a:t>
            </a:r>
          </a:p>
          <a:p>
            <a:endParaRPr lang="en-US" dirty="0" smtClean="0"/>
          </a:p>
          <a:p>
            <a:r>
              <a:rPr lang="en-US" dirty="0" smtClean="0"/>
              <a:t>Who should be involved in delivering the response?</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Text Placeholder 2"/>
          <p:cNvSpPr>
            <a:spLocks noGrp="1"/>
          </p:cNvSpPr>
          <p:nvPr>
            <p:ph type="body" idx="1"/>
          </p:nvPr>
        </p:nvSpPr>
        <p:spPr/>
        <p:txBody>
          <a:bodyPr/>
          <a:lstStyle/>
          <a:p>
            <a:r>
              <a:rPr lang="en-US" dirty="0"/>
              <a:t>Putting Principles Into Practice</a:t>
            </a:r>
          </a:p>
        </p:txBody>
      </p:sp>
      <p:pic>
        <p:nvPicPr>
          <p:cNvPr id="4" name="Picture 2" descr="C:\Users\mdc64\AppData\Local\Microsoft\Windows\Temporary Internet Files\Content.IE5\LST90RCM\MC900442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571" y="4038943"/>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55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Only Hope</a:t>
            </a:r>
            <a:endParaRPr lang="en-US" dirty="0"/>
          </a:p>
        </p:txBody>
      </p:sp>
      <p:sp>
        <p:nvSpPr>
          <p:cNvPr id="3" name="Content Placeholder 2"/>
          <p:cNvSpPr>
            <a:spLocks noGrp="1"/>
          </p:cNvSpPr>
          <p:nvPr>
            <p:ph idx="1"/>
          </p:nvPr>
        </p:nvSpPr>
        <p:spPr>
          <a:xfrm>
            <a:off x="1066800" y="2133600"/>
            <a:ext cx="7202245" cy="4052943"/>
          </a:xfrm>
        </p:spPr>
        <p:txBody>
          <a:bodyPr>
            <a:noAutofit/>
          </a:bodyPr>
          <a:lstStyle/>
          <a:p>
            <a:pPr marL="0" indent="0">
              <a:buNone/>
            </a:pPr>
            <a:r>
              <a:rPr lang="en-US" sz="1600" dirty="0"/>
              <a:t>Two days prior to your departure to travel to a national peer education conference, you learn that one of the peer educators who will be traveling in your group has made a suicide threat by telling a peer that she was planning to kill herself by driving her car into a tree. The peer educator was transported to the local psychiatric emergency room for evaluation and was released the following day (the day prior to the trip). After her release from the ER, the student and her mother come to your office and tell you about what happened and the student states clearly that she still wants to go on the trip. When you ask the student's mother what she thinks about this, she gives her wholehearted support for travel, indicating to you that she wants her daughter to go to the conference with you and the other peer educators. The student's mother adds that the trip is a positive thing in her daughter's life and she trusts that her daughter will be safe and well-supervised in your hands. The student tells you that the trip is the only positive thing in her life right now, and not being permitted to travel with you would devastate her. What do you do</a:t>
            </a:r>
            <a:r>
              <a:rPr lang="en-US" sz="1600" dirty="0" smtClean="0"/>
              <a:t>?</a:t>
            </a:r>
            <a:endParaRPr lang="en-US" sz="1600" dirty="0"/>
          </a:p>
        </p:txBody>
      </p:sp>
    </p:spTree>
    <p:extLst>
      <p:ext uri="{BB962C8B-B14F-4D97-AF65-F5344CB8AC3E}">
        <p14:creationId xmlns:p14="http://schemas.microsoft.com/office/powerpoint/2010/main" val="130747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Up Conflict</a:t>
            </a:r>
            <a:endParaRPr lang="en-US" dirty="0"/>
          </a:p>
        </p:txBody>
      </p:sp>
      <p:sp>
        <p:nvSpPr>
          <p:cNvPr id="3" name="Content Placeholder 2"/>
          <p:cNvSpPr>
            <a:spLocks noGrp="1"/>
          </p:cNvSpPr>
          <p:nvPr>
            <p:ph idx="1"/>
          </p:nvPr>
        </p:nvSpPr>
        <p:spPr>
          <a:xfrm>
            <a:off x="838200" y="2119256"/>
            <a:ext cx="7391400" cy="4129143"/>
          </a:xfrm>
        </p:spPr>
        <p:txBody>
          <a:bodyPr>
            <a:noAutofit/>
          </a:bodyPr>
          <a:lstStyle/>
          <a:p>
            <a:pPr marL="0" indent="0">
              <a:buNone/>
            </a:pPr>
            <a:r>
              <a:rPr lang="en-US" sz="1800" dirty="0"/>
              <a:t>Your peer educators want to embark on a new initiative for incoming freshmen on Indian Quad entitled "Freshmen Recruitment Initiative and Educational Development", AKA "FRIED". You are concerned about the interpretation of the acronym, from which the students plan to develop T-shirts and other giveaways, in light of the alcohol and drug abuse prevention mission of your program.  When raising your concerns with the students, a vocal peer education program undergraduate student officer, Chris, responds that he and the other officers don't care what you think, and if you stop them from using the FRIED name, they will report this issue to the student government leadership for violation of their free speech rights and rights to operate as a student organization.  As part of their complaint in the event  their free speech rights are violated, the student officers plan to ask the student government  to cut the student government funding to your program that supports two salary lines, effective immediately. What do you do</a:t>
            </a:r>
            <a:r>
              <a:rPr lang="en-US" sz="1800" dirty="0" smtClean="0"/>
              <a:t>?</a:t>
            </a:r>
            <a:endParaRPr lang="en-US" sz="1800" dirty="0"/>
          </a:p>
        </p:txBody>
      </p:sp>
    </p:spTree>
    <p:extLst>
      <p:ext uri="{BB962C8B-B14F-4D97-AF65-F5344CB8AC3E}">
        <p14:creationId xmlns:p14="http://schemas.microsoft.com/office/powerpoint/2010/main" val="3938080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Trust</a:t>
            </a:r>
            <a:endParaRPr lang="en-US" dirty="0"/>
          </a:p>
        </p:txBody>
      </p:sp>
      <p:sp>
        <p:nvSpPr>
          <p:cNvPr id="3" name="Content Placeholder 2"/>
          <p:cNvSpPr>
            <a:spLocks noGrp="1"/>
          </p:cNvSpPr>
          <p:nvPr>
            <p:ph idx="1"/>
          </p:nvPr>
        </p:nvSpPr>
        <p:spPr>
          <a:xfrm>
            <a:off x="1066800" y="2119257"/>
            <a:ext cx="7239000" cy="3603812"/>
          </a:xfrm>
        </p:spPr>
        <p:txBody>
          <a:bodyPr>
            <a:noAutofit/>
          </a:bodyPr>
          <a:lstStyle/>
          <a:p>
            <a:pPr marL="0" indent="0">
              <a:buNone/>
            </a:pPr>
            <a:r>
              <a:rPr lang="en-US" sz="1600" dirty="0"/>
              <a:t>One of your peer educators, Anna, comes to your office and tells you she is pregnant and plans to have an abortion. She asks you to help her find a clinic which would conduct the abortion for her.  She adds that she does not have transportation to get to her clinic procedure and asks if you could take her there, saying that she would be embarrassed to have anyone else know about her situation. Anna tells you that she has been very depressed about this issue for a few weeks and it took a lot for her to decide to have the abortion and to take the risk to ask for your help and support as she goes through this stressful situation. In fact, you have noted that Anna has been quiet in class recently and you did not know why. Though you are surprised at her request, you want to respond in a manner that will be understanding and will not make her shut down.</a:t>
            </a:r>
          </a:p>
        </p:txBody>
      </p:sp>
    </p:spTree>
    <p:extLst>
      <p:ext uri="{BB962C8B-B14F-4D97-AF65-F5344CB8AC3E}">
        <p14:creationId xmlns:p14="http://schemas.microsoft.com/office/powerpoint/2010/main" val="406816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the Faith</a:t>
            </a:r>
            <a:endParaRPr lang="en-US" dirty="0"/>
          </a:p>
        </p:txBody>
      </p:sp>
      <p:sp>
        <p:nvSpPr>
          <p:cNvPr id="3" name="Content Placeholder 2"/>
          <p:cNvSpPr>
            <a:spLocks noGrp="1"/>
          </p:cNvSpPr>
          <p:nvPr>
            <p:ph idx="1"/>
          </p:nvPr>
        </p:nvSpPr>
        <p:spPr>
          <a:xfrm>
            <a:off x="1295400" y="2119257"/>
            <a:ext cx="6781800" cy="3603812"/>
          </a:xfrm>
        </p:spPr>
        <p:txBody>
          <a:bodyPr/>
          <a:lstStyle/>
          <a:p>
            <a:pPr marL="0" indent="0">
              <a:buNone/>
            </a:pPr>
            <a:r>
              <a:rPr lang="en-US" dirty="0"/>
              <a:t>Students in your peer education group want more variety in condoms and dental dams for a sexual health program.  The fiscal technician refuses to approve the order, citing religious convictions and concern that the products will encourage students to have casual sex. </a:t>
            </a:r>
          </a:p>
        </p:txBody>
      </p:sp>
    </p:spTree>
    <p:extLst>
      <p:ext uri="{BB962C8B-B14F-4D97-AF65-F5344CB8AC3E}">
        <p14:creationId xmlns:p14="http://schemas.microsoft.com/office/powerpoint/2010/main" val="148627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Face(book)</a:t>
            </a:r>
            <a:endParaRPr lang="en-US" dirty="0"/>
          </a:p>
        </p:txBody>
      </p:sp>
      <p:sp>
        <p:nvSpPr>
          <p:cNvPr id="3" name="Content Placeholder 2"/>
          <p:cNvSpPr>
            <a:spLocks noGrp="1"/>
          </p:cNvSpPr>
          <p:nvPr>
            <p:ph idx="1"/>
          </p:nvPr>
        </p:nvSpPr>
        <p:spPr>
          <a:xfrm>
            <a:off x="838200" y="2119256"/>
            <a:ext cx="7467600" cy="4129143"/>
          </a:xfrm>
        </p:spPr>
        <p:txBody>
          <a:bodyPr>
            <a:noAutofit/>
          </a:bodyPr>
          <a:lstStyle/>
          <a:p>
            <a:pPr marL="0" indent="0">
              <a:buNone/>
            </a:pPr>
            <a:r>
              <a:rPr lang="en-US" sz="1400" dirty="0">
                <a:latin typeface="Calibri" panose="020F0502020204030204" pitchFamily="34" charset="0"/>
              </a:rPr>
              <a:t>As part of his role as a peer educator in the group you supervise, Richard works with the student newspaper to submit articles for a weekly wellness-focused column developed by your peer education group. While you are reading the student newspaper one day, you note that Richard has also begun to write a series of local bar reviews, recommending which bars might be "good places to pick up girls." You inform the peer education group's undergraduate student President, Amanda, of Richard's writing articles about local bars and she feels that this behavior is not consistent with the alcohol/drug abuse prevention mission of your peer education group and dismisses him from his officer position. Several weeks after he is dismissed as an officer, Richard emails you with several pictures he downloaded from Amanda's private Facebook profile showing her consuming alcohol at several parties. You know that Amanda is under age 21.  According to the peer education group student organization constitution, the advisor has the authority to remove the peer education group undergraduate student President from his or her position for behavior that violates the agency's prevention mission. As if this line of facts was not enough to think about, it comes to your attention from a third peer educator, Beth, that last summer Richard attempted to begin a romantic relationship with Amanda, but she dumped him in early September., before Richard even had his first chance to put pen to paper for his first bar series article in the student newspaper. What do you do</a:t>
            </a:r>
            <a:r>
              <a:rPr lang="en-US" sz="1400" dirty="0" smtClean="0">
                <a:latin typeface="Calibri" panose="020F0502020204030204" pitchFamily="34" charset="0"/>
              </a:rPr>
              <a:t>?</a:t>
            </a:r>
            <a:endParaRPr lang="en-US" sz="1400" dirty="0">
              <a:latin typeface="Calibri" panose="020F0502020204030204" pitchFamily="34" charset="0"/>
            </a:endParaRPr>
          </a:p>
        </p:txBody>
      </p:sp>
    </p:spTree>
    <p:extLst>
      <p:ext uri="{BB962C8B-B14F-4D97-AF65-F5344CB8AC3E}">
        <p14:creationId xmlns:p14="http://schemas.microsoft.com/office/powerpoint/2010/main" val="4199931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914400"/>
            <a:ext cx="7772400" cy="1295400"/>
          </a:xfrm>
        </p:spPr>
        <p:txBody>
          <a:bodyPr>
            <a:normAutofit/>
          </a:bodyPr>
          <a:lstStyle/>
          <a:p>
            <a:pPr algn="ctr"/>
            <a:r>
              <a:rPr lang="en-US" sz="6600" b="1" dirty="0" smtClean="0"/>
              <a:t>Thank You!</a:t>
            </a:r>
          </a:p>
        </p:txBody>
      </p:sp>
      <p:sp>
        <p:nvSpPr>
          <p:cNvPr id="51203" name="Rectangle 3"/>
          <p:cNvSpPr>
            <a:spLocks noGrp="1" noChangeArrowheads="1"/>
          </p:cNvSpPr>
          <p:nvPr>
            <p:ph type="subTitle" idx="1"/>
          </p:nvPr>
        </p:nvSpPr>
        <p:spPr>
          <a:xfrm>
            <a:off x="1371600" y="4953000"/>
            <a:ext cx="6400800" cy="685800"/>
          </a:xfrm>
        </p:spPr>
        <p:txBody>
          <a:bodyPr>
            <a:normAutofit lnSpcReduction="10000"/>
          </a:bodyPr>
          <a:lstStyle/>
          <a:p>
            <a:pPr algn="ctr"/>
            <a:r>
              <a:rPr lang="en-US" sz="4000" b="1" dirty="0" smtClean="0"/>
              <a:t>Questions?</a:t>
            </a:r>
          </a:p>
        </p:txBody>
      </p:sp>
      <p:pic>
        <p:nvPicPr>
          <p:cNvPr id="51204" name="Picture 4" descr="MCBS01890_0000[1]"/>
          <p:cNvPicPr>
            <a:picLocks noChangeAspect="1" noChangeArrowheads="1"/>
          </p:cNvPicPr>
          <p:nvPr/>
        </p:nvPicPr>
        <p:blipFill>
          <a:blip r:embed="rId3" cstate="print"/>
          <a:srcRect/>
          <a:stretch>
            <a:fillRect/>
          </a:stretch>
        </p:blipFill>
        <p:spPr bwMode="auto">
          <a:xfrm>
            <a:off x="3886200" y="2667000"/>
            <a:ext cx="1233487" cy="1556626"/>
          </a:xfrm>
          <a:prstGeom prst="rect">
            <a:avLst/>
          </a:prstGeom>
          <a:noFill/>
          <a:ln w="9525">
            <a:noFill/>
            <a:miter lim="800000"/>
            <a:headEnd/>
            <a:tailEnd/>
          </a:ln>
        </p:spPr>
      </p:pic>
    </p:spTree>
    <p:extLst>
      <p:ext uri="{BB962C8B-B14F-4D97-AF65-F5344CB8AC3E}">
        <p14:creationId xmlns:p14="http://schemas.microsoft.com/office/powerpoint/2010/main" val="39556820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9800"/>
            <a:ext cx="7391400" cy="1362075"/>
          </a:xfrm>
        </p:spPr>
        <p:txBody>
          <a:bodyPr/>
          <a:lstStyle/>
          <a:p>
            <a:r>
              <a:rPr lang="en-US" dirty="0" smtClean="0"/>
              <a:t>The Case for Peer Education</a:t>
            </a:r>
            <a:endParaRPr lang="en-US" dirty="0"/>
          </a:p>
        </p:txBody>
      </p:sp>
      <p:sp>
        <p:nvSpPr>
          <p:cNvPr id="3" name="Text Placeholder 2"/>
          <p:cNvSpPr>
            <a:spLocks noGrp="1"/>
          </p:cNvSpPr>
          <p:nvPr>
            <p:ph type="body" idx="1"/>
          </p:nvPr>
        </p:nvSpPr>
        <p:spPr/>
        <p:txBody>
          <a:bodyPr/>
          <a:lstStyle/>
          <a:p>
            <a:r>
              <a:rPr lang="en-US" dirty="0" smtClean="0"/>
              <a:t>Why Involve Students in Our Efforts?</a:t>
            </a:r>
            <a:endParaRPr lang="en-US" dirty="0"/>
          </a:p>
        </p:txBody>
      </p:sp>
      <p:pic>
        <p:nvPicPr>
          <p:cNvPr id="4" name="Picture 5" descr="ME_BACCHUS_2007"/>
          <p:cNvPicPr>
            <a:picLocks noChangeAspect="1" noChangeArrowheads="1"/>
          </p:cNvPicPr>
          <p:nvPr/>
        </p:nvPicPr>
        <p:blipFill>
          <a:blip r:embed="rId3" cstate="print"/>
          <a:srcRect/>
          <a:stretch>
            <a:fillRect/>
          </a:stretch>
        </p:blipFill>
        <p:spPr bwMode="auto">
          <a:xfrm>
            <a:off x="2895600" y="685800"/>
            <a:ext cx="3352799" cy="1946212"/>
          </a:xfrm>
          <a:prstGeom prst="rect">
            <a:avLst/>
          </a:prstGeom>
          <a:noFill/>
          <a:ln w="9525">
            <a:noFill/>
            <a:miter lim="800000"/>
            <a:headEnd/>
            <a:tailEnd/>
          </a:ln>
        </p:spPr>
      </p:pic>
    </p:spTree>
    <p:extLst>
      <p:ext uri="{BB962C8B-B14F-4D97-AF65-F5344CB8AC3E}">
        <p14:creationId xmlns:p14="http://schemas.microsoft.com/office/powerpoint/2010/main" val="385798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762000"/>
          </a:xfrm>
        </p:spPr>
        <p:txBody>
          <a:bodyPr/>
          <a:lstStyle/>
          <a:p>
            <a:pPr eaLnBrk="1" hangingPunct="1"/>
            <a:r>
              <a:rPr lang="en-US" dirty="0" smtClean="0"/>
              <a:t>Contact Information</a:t>
            </a:r>
          </a:p>
        </p:txBody>
      </p:sp>
      <p:sp>
        <p:nvSpPr>
          <p:cNvPr id="35843" name="Rectangle 3"/>
          <p:cNvSpPr>
            <a:spLocks noGrp="1" noChangeArrowheads="1"/>
          </p:cNvSpPr>
          <p:nvPr>
            <p:ph idx="1"/>
          </p:nvPr>
        </p:nvSpPr>
        <p:spPr>
          <a:xfrm>
            <a:off x="457200" y="1752600"/>
            <a:ext cx="8382000" cy="4648200"/>
          </a:xfrm>
        </p:spPr>
        <p:txBody>
          <a:bodyPr>
            <a:normAutofit/>
          </a:bodyPr>
          <a:lstStyle/>
          <a:p>
            <a:pPr algn="ctr" eaLnBrk="1" hangingPunct="1">
              <a:lnSpc>
                <a:spcPct val="90000"/>
              </a:lnSpc>
              <a:buFontTx/>
              <a:buNone/>
            </a:pPr>
            <a:r>
              <a:rPr lang="en-US" sz="2400" b="1" dirty="0" smtClean="0"/>
              <a:t>M. Dolores Cimini, Ph.D.</a:t>
            </a:r>
          </a:p>
          <a:p>
            <a:pPr algn="ctr" eaLnBrk="1" hangingPunct="1">
              <a:lnSpc>
                <a:spcPct val="90000"/>
              </a:lnSpc>
              <a:buFontTx/>
              <a:buNone/>
            </a:pPr>
            <a:r>
              <a:rPr lang="en-US" sz="2400" b="1" dirty="0" smtClean="0"/>
              <a:t>Director, Center for Behavioral Health Promotion</a:t>
            </a:r>
          </a:p>
          <a:p>
            <a:pPr algn="ctr" eaLnBrk="1" hangingPunct="1">
              <a:lnSpc>
                <a:spcPct val="90000"/>
              </a:lnSpc>
              <a:buFontTx/>
              <a:buNone/>
            </a:pPr>
            <a:r>
              <a:rPr lang="en-US" sz="2400" b="1" dirty="0" smtClean="0"/>
              <a:t>and Applied Research</a:t>
            </a:r>
            <a:endParaRPr lang="en-US" sz="2400" b="1" dirty="0" smtClean="0"/>
          </a:p>
          <a:p>
            <a:pPr algn="ctr" eaLnBrk="1" hangingPunct="1">
              <a:lnSpc>
                <a:spcPct val="90000"/>
              </a:lnSpc>
              <a:buFontTx/>
              <a:buNone/>
            </a:pPr>
            <a:r>
              <a:rPr lang="en-US" b="1" dirty="0" smtClean="0">
                <a:hlinkClick r:id="rId3"/>
              </a:rPr>
              <a:t>dcimini@albany.edu</a:t>
            </a:r>
            <a:r>
              <a:rPr lang="en-US" b="1" dirty="0" smtClean="0"/>
              <a:t> </a:t>
            </a:r>
            <a:endParaRPr lang="en-US" sz="2400" b="1" dirty="0" smtClean="0"/>
          </a:p>
          <a:p>
            <a:pPr algn="ctr" eaLnBrk="1" hangingPunct="1">
              <a:lnSpc>
                <a:spcPct val="90000"/>
              </a:lnSpc>
              <a:buFontTx/>
              <a:buNone/>
            </a:pPr>
            <a:endParaRPr lang="en-US" b="1" dirty="0"/>
          </a:p>
          <a:p>
            <a:pPr algn="ctr" eaLnBrk="1" hangingPunct="1">
              <a:lnSpc>
                <a:spcPct val="90000"/>
              </a:lnSpc>
              <a:buFontTx/>
              <a:buNone/>
            </a:pPr>
            <a:r>
              <a:rPr lang="en-US" sz="2400" b="1" dirty="0" smtClean="0"/>
              <a:t>University </a:t>
            </a:r>
            <a:r>
              <a:rPr lang="en-US" sz="2400" b="1" dirty="0" smtClean="0"/>
              <a:t>at Albany, SUNY</a:t>
            </a:r>
          </a:p>
          <a:p>
            <a:pPr algn="ctr" eaLnBrk="1" hangingPunct="1">
              <a:lnSpc>
                <a:spcPct val="90000"/>
              </a:lnSpc>
              <a:buFontTx/>
              <a:buNone/>
            </a:pPr>
            <a:r>
              <a:rPr lang="en-US" sz="2400" b="1" dirty="0" smtClean="0"/>
              <a:t>400 Patroon Creek Boulevard, Suite 104</a:t>
            </a:r>
          </a:p>
          <a:p>
            <a:pPr algn="ctr" eaLnBrk="1" hangingPunct="1">
              <a:lnSpc>
                <a:spcPct val="90000"/>
              </a:lnSpc>
              <a:buFontTx/>
              <a:buNone/>
            </a:pPr>
            <a:r>
              <a:rPr lang="en-US" b="1" dirty="0" smtClean="0"/>
              <a:t>Albany, NY 12206</a:t>
            </a:r>
          </a:p>
          <a:p>
            <a:pPr algn="ctr" eaLnBrk="1" hangingPunct="1">
              <a:lnSpc>
                <a:spcPct val="90000"/>
              </a:lnSpc>
              <a:buFontTx/>
              <a:buNone/>
            </a:pPr>
            <a:r>
              <a:rPr lang="en-US" sz="2400" b="1" dirty="0" smtClean="0"/>
              <a:t> </a:t>
            </a:r>
          </a:p>
          <a:p>
            <a:pPr algn="ctr" eaLnBrk="1" hangingPunct="1">
              <a:lnSpc>
                <a:spcPct val="90000"/>
              </a:lnSpc>
              <a:buFontTx/>
              <a:buNone/>
            </a:pPr>
            <a:r>
              <a:rPr lang="en-US" sz="2400" b="1" dirty="0" smtClean="0"/>
              <a:t>518-442-5800</a:t>
            </a:r>
          </a:p>
          <a:p>
            <a:pPr algn="ctr" eaLnBrk="1" hangingPunct="1">
              <a:lnSpc>
                <a:spcPct val="90000"/>
              </a:lnSpc>
              <a:buFontTx/>
              <a:buNone/>
            </a:pPr>
            <a:endParaRPr lang="en-US" sz="2400" b="1" dirty="0" smtClean="0"/>
          </a:p>
          <a:p>
            <a:pPr algn="ctr" eaLnBrk="1" hangingPunct="1">
              <a:lnSpc>
                <a:spcPct val="90000"/>
              </a:lnSpc>
              <a:buFontTx/>
              <a:buNone/>
            </a:pPr>
            <a:endParaRPr lang="en-US" sz="2400" b="1" dirty="0" smtClean="0"/>
          </a:p>
        </p:txBody>
      </p:sp>
      <p:pic>
        <p:nvPicPr>
          <p:cNvPr id="4" name="Picture 4" descr="seal_pms124"/>
          <p:cNvPicPr>
            <a:picLocks noChangeAspect="1" noChangeArrowheads="1"/>
          </p:cNvPicPr>
          <p:nvPr/>
        </p:nvPicPr>
        <p:blipFill>
          <a:blip r:embed="rId4" cstate="print"/>
          <a:srcRect/>
          <a:stretch>
            <a:fillRect/>
          </a:stretch>
        </p:blipFill>
        <p:spPr bwMode="auto">
          <a:xfrm>
            <a:off x="431074" y="4800600"/>
            <a:ext cx="1447800" cy="1447800"/>
          </a:xfrm>
          <a:prstGeom prst="rect">
            <a:avLst/>
          </a:prstGeom>
          <a:noFill/>
          <a:ln w="9525">
            <a:noFill/>
            <a:miter lim="800000"/>
            <a:headEnd/>
            <a:tailEnd/>
          </a:ln>
        </p:spPr>
      </p:pic>
    </p:spTree>
    <p:extLst>
      <p:ext uri="{BB962C8B-B14F-4D97-AF65-F5344CB8AC3E}">
        <p14:creationId xmlns:p14="http://schemas.microsoft.com/office/powerpoint/2010/main" val="237193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Involvement in Prevention Efforts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Undergraduate students are the single most potent source of influence on undergraduate student affective and cognitive growth and development during college (Astin, 1993; Kuh, 1993; Whitt, Edison, Pascarella, Nora, &amp; Terenzini, 1999). </a:t>
            </a:r>
          </a:p>
          <a:p>
            <a:endParaRPr lang="en-US" dirty="0" smtClean="0"/>
          </a:p>
          <a:p>
            <a:r>
              <a:rPr lang="en-US" dirty="0" smtClean="0"/>
              <a:t>The frequency and quality of students’ interactions with peers extends to a positive association with college student persistence (Pascarella &amp; Terenzini, 2005; Tinto, 1993).</a:t>
            </a:r>
            <a:endParaRPr lang="en-US" dirty="0"/>
          </a:p>
        </p:txBody>
      </p:sp>
    </p:spTree>
    <p:extLst>
      <p:ext uri="{BB962C8B-B14F-4D97-AF65-F5344CB8AC3E}">
        <p14:creationId xmlns:p14="http://schemas.microsoft.com/office/powerpoint/2010/main" val="205159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Why Engage Students in</a:t>
            </a:r>
            <a:br>
              <a:rPr lang="en-US" sz="4000" dirty="0" smtClean="0"/>
            </a:br>
            <a:r>
              <a:rPr lang="en-US" sz="4000" dirty="0" smtClean="0"/>
              <a:t>Peer Education?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Peer Educators:</a:t>
            </a:r>
          </a:p>
          <a:p>
            <a:endParaRPr lang="en-US" dirty="0" smtClean="0"/>
          </a:p>
          <a:p>
            <a:r>
              <a:rPr lang="en-US" dirty="0" smtClean="0"/>
              <a:t>Are trusted by classmates</a:t>
            </a:r>
          </a:p>
          <a:p>
            <a:endParaRPr lang="en-US" dirty="0" smtClean="0"/>
          </a:p>
          <a:p>
            <a:r>
              <a:rPr lang="en-US" dirty="0" smtClean="0"/>
              <a:t>Have hands-on knowledge </a:t>
            </a:r>
          </a:p>
          <a:p>
            <a:endParaRPr lang="en-US" dirty="0" smtClean="0"/>
          </a:p>
          <a:p>
            <a:r>
              <a:rPr lang="en-US" dirty="0" smtClean="0"/>
              <a:t>Are an important link </a:t>
            </a:r>
          </a:p>
          <a:p>
            <a:endParaRPr lang="en-US" dirty="0" smtClean="0"/>
          </a:p>
          <a:p>
            <a:r>
              <a:rPr lang="en-US" dirty="0" smtClean="0"/>
              <a:t>Can assist in reducing stigma</a:t>
            </a:r>
          </a:p>
          <a:p>
            <a:endParaRPr lang="en-US" dirty="0" smtClean="0"/>
          </a:p>
          <a:p>
            <a:r>
              <a:rPr lang="en-US" dirty="0" smtClean="0"/>
              <a:t>Can provide input to increase prevention program success</a:t>
            </a:r>
            <a:endParaRPr lang="en-US" dirty="0"/>
          </a:p>
        </p:txBody>
      </p:sp>
      <p:pic>
        <p:nvPicPr>
          <p:cNvPr id="4" name="Picture 2" descr="C:\Documents and Settings\mdc64\Local Settings\Temporary Internet Files\Content.IE5\A8SJUNE5\MP9004394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86001"/>
            <a:ext cx="1887147"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4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Why Engage Students in</a:t>
            </a:r>
            <a:br>
              <a:rPr lang="en-US" sz="4000" dirty="0" smtClean="0"/>
            </a:br>
            <a:r>
              <a:rPr lang="en-US" sz="4000" dirty="0" smtClean="0"/>
              <a:t>Peer Education?</a:t>
            </a:r>
            <a:endParaRPr lang="en-US" sz="4000" dirty="0"/>
          </a:p>
        </p:txBody>
      </p:sp>
      <p:sp>
        <p:nvSpPr>
          <p:cNvPr id="3" name="Content Placeholder 2"/>
          <p:cNvSpPr>
            <a:spLocks noGrp="1"/>
          </p:cNvSpPr>
          <p:nvPr>
            <p:ph idx="1"/>
          </p:nvPr>
        </p:nvSpPr>
        <p:spPr/>
        <p:txBody>
          <a:bodyPr/>
          <a:lstStyle/>
          <a:p>
            <a:pPr>
              <a:buNone/>
            </a:pPr>
            <a:r>
              <a:rPr lang="en-US" b="1" dirty="0" smtClean="0"/>
              <a:t>Peer Educators:</a:t>
            </a:r>
          </a:p>
          <a:p>
            <a:endParaRPr lang="en-US" dirty="0" smtClean="0"/>
          </a:p>
          <a:p>
            <a:r>
              <a:rPr lang="en-US" dirty="0" smtClean="0"/>
              <a:t>Extend outreach of the professional staff</a:t>
            </a:r>
          </a:p>
          <a:p>
            <a:endParaRPr lang="en-US" dirty="0" smtClean="0"/>
          </a:p>
          <a:p>
            <a:r>
              <a:rPr lang="en-US" dirty="0" smtClean="0"/>
              <a:t>Provide student leadership opportunities</a:t>
            </a:r>
          </a:p>
          <a:p>
            <a:endParaRPr lang="en-US" dirty="0" smtClean="0"/>
          </a:p>
          <a:p>
            <a:r>
              <a:rPr lang="en-US" dirty="0" smtClean="0"/>
              <a:t>Economical</a:t>
            </a:r>
          </a:p>
        </p:txBody>
      </p:sp>
      <p:pic>
        <p:nvPicPr>
          <p:cNvPr id="4" name="Picture 4" descr="IMG_0061"/>
          <p:cNvPicPr>
            <a:picLocks noChangeAspect="1" noChangeArrowheads="1"/>
          </p:cNvPicPr>
          <p:nvPr/>
        </p:nvPicPr>
        <p:blipFill>
          <a:blip r:embed="rId3" cstate="print"/>
          <a:srcRect/>
          <a:stretch>
            <a:fillRect/>
          </a:stretch>
        </p:blipFill>
        <p:spPr bwMode="auto">
          <a:xfrm>
            <a:off x="5943600" y="4419600"/>
            <a:ext cx="2438400" cy="1828800"/>
          </a:xfrm>
          <a:prstGeom prst="rect">
            <a:avLst/>
          </a:prstGeom>
          <a:noFill/>
          <a:ln w="9525">
            <a:noFill/>
            <a:miter lim="800000"/>
            <a:headEnd/>
            <a:tailEnd/>
          </a:ln>
        </p:spPr>
      </p:pic>
    </p:spTree>
    <p:extLst>
      <p:ext uri="{BB962C8B-B14F-4D97-AF65-F5344CB8AC3E}">
        <p14:creationId xmlns:p14="http://schemas.microsoft.com/office/powerpoint/2010/main" val="271104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Peer Education 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Peer influence is a key factor in determining the behavior of college students</a:t>
            </a:r>
          </a:p>
          <a:p>
            <a:endParaRPr lang="en-US" dirty="0" smtClean="0"/>
          </a:p>
          <a:p>
            <a:r>
              <a:rPr lang="en-US" dirty="0" smtClean="0"/>
              <a:t>College students regard their peers as a credible and trusted source of information (National College Health Assessment, 2000)</a:t>
            </a:r>
          </a:p>
          <a:p>
            <a:endParaRPr lang="en-US" dirty="0" smtClean="0"/>
          </a:p>
          <a:p>
            <a:r>
              <a:rPr lang="en-US" dirty="0" smtClean="0"/>
              <a:t>Studies have shown that peers can be as effective as professionals in delivering alcohol interventions to college students (Fromme &amp; Corbin, 2004)</a:t>
            </a:r>
          </a:p>
        </p:txBody>
      </p:sp>
    </p:spTree>
    <p:extLst>
      <p:ext uri="{BB962C8B-B14F-4D97-AF65-F5344CB8AC3E}">
        <p14:creationId xmlns:p14="http://schemas.microsoft.com/office/powerpoint/2010/main" val="331726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7772400" cy="762000"/>
          </a:xfrm>
        </p:spPr>
        <p:txBody>
          <a:bodyPr>
            <a:noAutofit/>
          </a:bodyPr>
          <a:lstStyle/>
          <a:p>
            <a:pPr eaLnBrk="1" hangingPunct="1"/>
            <a:r>
              <a:rPr lang="en-US" sz="3200" dirty="0" smtClean="0"/>
              <a:t>Middle Earth: Students Helping Students</a:t>
            </a:r>
          </a:p>
        </p:txBody>
      </p:sp>
      <p:sp>
        <p:nvSpPr>
          <p:cNvPr id="109573" name="Rectangle 5"/>
          <p:cNvSpPr>
            <a:spLocks noGrp="1" noChangeArrowheads="1"/>
          </p:cNvSpPr>
          <p:nvPr>
            <p:ph idx="1"/>
          </p:nvPr>
        </p:nvSpPr>
        <p:spPr>
          <a:xfrm>
            <a:off x="838200" y="1447800"/>
            <a:ext cx="7848600" cy="4876800"/>
          </a:xfrm>
        </p:spPr>
        <p:txBody>
          <a:bodyPr>
            <a:normAutofit/>
          </a:bodyPr>
          <a:lstStyle/>
          <a:p>
            <a:r>
              <a:rPr lang="en-US" dirty="0" smtClean="0"/>
              <a:t>Hotline</a:t>
            </a:r>
          </a:p>
          <a:p>
            <a:endParaRPr lang="en-US" dirty="0" smtClean="0"/>
          </a:p>
          <a:p>
            <a:r>
              <a:rPr lang="en-US" dirty="0" smtClean="0"/>
              <a:t>Peer Education</a:t>
            </a:r>
          </a:p>
          <a:p>
            <a:endParaRPr lang="en-US" dirty="0" smtClean="0"/>
          </a:p>
          <a:p>
            <a:r>
              <a:rPr lang="en-US" dirty="0" smtClean="0"/>
              <a:t>Peer Career Advisement</a:t>
            </a:r>
          </a:p>
          <a:p>
            <a:endParaRPr lang="en-US" dirty="0" smtClean="0"/>
          </a:p>
          <a:p>
            <a:r>
              <a:rPr lang="en-US" dirty="0" smtClean="0"/>
              <a:t>Staff Training and Staff Development</a:t>
            </a:r>
          </a:p>
          <a:p>
            <a:endParaRPr lang="en-US" dirty="0" smtClean="0"/>
          </a:p>
          <a:p>
            <a:r>
              <a:rPr lang="en-US" dirty="0" smtClean="0"/>
              <a:t>Alumni Affinity Group</a:t>
            </a:r>
            <a:endParaRPr lang="en-US" dirty="0"/>
          </a:p>
        </p:txBody>
      </p:sp>
      <p:pic>
        <p:nvPicPr>
          <p:cNvPr id="5" name="Picture 4" descr="original Middle Earth scan"/>
          <p:cNvPicPr>
            <a:picLocks noChangeAspect="1" noChangeArrowheads="1"/>
          </p:cNvPicPr>
          <p:nvPr/>
        </p:nvPicPr>
        <p:blipFill>
          <a:blip r:embed="rId3" cstate="print"/>
          <a:srcRect/>
          <a:stretch>
            <a:fillRect/>
          </a:stretch>
        </p:blipFill>
        <p:spPr bwMode="auto">
          <a:xfrm>
            <a:off x="6411254" y="1538287"/>
            <a:ext cx="1970746" cy="4710113"/>
          </a:xfrm>
          <a:prstGeom prst="rect">
            <a:avLst/>
          </a:prstGeom>
          <a:noFill/>
          <a:ln w="9525">
            <a:noFill/>
            <a:miter lim="800000"/>
            <a:headEnd/>
            <a:tailEnd/>
          </a:ln>
        </p:spPr>
      </p:pic>
    </p:spTree>
    <p:extLst>
      <p:ext uri="{BB962C8B-B14F-4D97-AF65-F5344CB8AC3E}">
        <p14:creationId xmlns:p14="http://schemas.microsoft.com/office/powerpoint/2010/main" val="641007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90599" y="1697360"/>
            <a:ext cx="7414785"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buClr>
                <a:srgbClr val="00B050"/>
              </a:buClr>
              <a:buSzPct val="95000"/>
              <a:buFont typeface="Wingdings" pitchFamily="2" charset="2"/>
              <a:buChar char="ü"/>
            </a:pPr>
            <a:r>
              <a:rPr lang="en-US" sz="2000" b="1" dirty="0">
                <a:solidFill>
                  <a:srgbClr val="0070C0"/>
                </a:solidFill>
                <a:latin typeface="Arial" charset="0"/>
              </a:rPr>
              <a:t>Presidential Leadership</a:t>
            </a:r>
          </a:p>
          <a:p>
            <a:pPr>
              <a:buClr>
                <a:srgbClr val="00B050"/>
              </a:buClr>
              <a:buSzPct val="95000"/>
              <a:buFont typeface="Wingdings" pitchFamily="2" charset="2"/>
              <a:buChar char="ü"/>
            </a:pPr>
            <a:r>
              <a:rPr lang="en-US" sz="2000" b="1" dirty="0">
                <a:solidFill>
                  <a:srgbClr val="0070C0"/>
                </a:solidFill>
                <a:latin typeface="Arial" charset="0"/>
              </a:rPr>
              <a:t>Campus AOD Task Force</a:t>
            </a:r>
          </a:p>
          <a:p>
            <a:pPr>
              <a:buClr>
                <a:srgbClr val="00B050"/>
              </a:buClr>
              <a:buSzPct val="95000"/>
              <a:buFont typeface="Wingdings" pitchFamily="2" charset="2"/>
              <a:buChar char="ü"/>
            </a:pPr>
            <a:r>
              <a:rPr lang="en-US" sz="2000" b="1" dirty="0">
                <a:solidFill>
                  <a:srgbClr val="0070C0"/>
                </a:solidFill>
                <a:latin typeface="Arial" charset="0"/>
              </a:rPr>
              <a:t>Student Involvement/Leadership</a:t>
            </a:r>
          </a:p>
          <a:p>
            <a:pPr>
              <a:buClr>
                <a:srgbClr val="00B050"/>
              </a:buClr>
              <a:buSzPct val="95000"/>
              <a:buFont typeface="Wingdings" pitchFamily="2" charset="2"/>
              <a:buChar char="ü"/>
            </a:pPr>
            <a:r>
              <a:rPr lang="en-US" sz="2000" b="1" dirty="0">
                <a:solidFill>
                  <a:srgbClr val="0070C0"/>
                </a:solidFill>
                <a:latin typeface="Arial" charset="0"/>
              </a:rPr>
              <a:t>Social Norms Marketing </a:t>
            </a:r>
          </a:p>
          <a:p>
            <a:pPr>
              <a:buClr>
                <a:srgbClr val="00B050"/>
              </a:buClr>
              <a:buSzPct val="95000"/>
              <a:buFont typeface="Wingdings" pitchFamily="2" charset="2"/>
              <a:buChar char="ü"/>
            </a:pPr>
            <a:r>
              <a:rPr lang="en-US" sz="2000" b="1" dirty="0">
                <a:solidFill>
                  <a:srgbClr val="0070C0"/>
                </a:solidFill>
                <a:latin typeface="Arial" charset="0"/>
              </a:rPr>
              <a:t>Campus-Community Coalitions</a:t>
            </a:r>
          </a:p>
          <a:p>
            <a:pPr>
              <a:buClr>
                <a:srgbClr val="00B050"/>
              </a:buClr>
              <a:buSzPct val="95000"/>
              <a:buFont typeface="Wingdings" pitchFamily="2" charset="2"/>
              <a:buChar char="ü"/>
            </a:pPr>
            <a:r>
              <a:rPr lang="en-US" sz="2000" b="1" dirty="0" smtClean="0">
                <a:solidFill>
                  <a:srgbClr val="0070C0"/>
                </a:solidFill>
                <a:latin typeface="Arial" charset="0"/>
              </a:rPr>
              <a:t>Inclusive Academic Excellence</a:t>
            </a:r>
          </a:p>
          <a:p>
            <a:pPr>
              <a:buClr>
                <a:srgbClr val="00B050"/>
              </a:buClr>
              <a:buSzPct val="95000"/>
              <a:buFont typeface="Wingdings" pitchFamily="2" charset="2"/>
              <a:buChar char="ü"/>
            </a:pPr>
            <a:r>
              <a:rPr lang="en-US" sz="2000" b="1" dirty="0" smtClean="0">
                <a:solidFill>
                  <a:srgbClr val="0070C0"/>
                </a:solidFill>
                <a:latin typeface="Arial" charset="0"/>
              </a:rPr>
              <a:t>Healthy Living Communities</a:t>
            </a:r>
          </a:p>
          <a:p>
            <a:pPr>
              <a:buClr>
                <a:srgbClr val="00B050"/>
              </a:buClr>
              <a:buSzPct val="95000"/>
              <a:buFont typeface="Wingdings" pitchFamily="2" charset="2"/>
              <a:buChar char="ü"/>
            </a:pPr>
            <a:r>
              <a:rPr lang="en-US" sz="2000" b="1" dirty="0">
                <a:solidFill>
                  <a:srgbClr val="0070C0"/>
                </a:solidFill>
                <a:latin typeface="Arial" charset="0"/>
              </a:rPr>
              <a:t>Alcohol-Free Activities</a:t>
            </a:r>
          </a:p>
          <a:p>
            <a:pPr>
              <a:buClr>
                <a:srgbClr val="00B050"/>
              </a:buClr>
              <a:buSzPct val="95000"/>
              <a:buFont typeface="Wingdings" pitchFamily="2" charset="2"/>
              <a:buChar char="ü"/>
            </a:pPr>
            <a:r>
              <a:rPr lang="en-US" sz="2000" b="1" dirty="0" smtClean="0">
                <a:solidFill>
                  <a:srgbClr val="0070C0"/>
                </a:solidFill>
                <a:latin typeface="Arial" charset="0"/>
              </a:rPr>
              <a:t>Early Intervention</a:t>
            </a:r>
          </a:p>
          <a:p>
            <a:pPr>
              <a:buClr>
                <a:srgbClr val="00B050"/>
              </a:buClr>
              <a:buSzPct val="95000"/>
              <a:buFont typeface="Wingdings" pitchFamily="2" charset="2"/>
              <a:buChar char="ü"/>
            </a:pPr>
            <a:r>
              <a:rPr lang="en-US" sz="2000" b="1" dirty="0">
                <a:solidFill>
                  <a:srgbClr val="0070C0"/>
                </a:solidFill>
                <a:latin typeface="Arial" charset="0"/>
              </a:rPr>
              <a:t>Restricting Alcohol Marketing/Promotion</a:t>
            </a:r>
          </a:p>
          <a:p>
            <a:pPr>
              <a:buClr>
                <a:srgbClr val="00B050"/>
              </a:buClr>
              <a:buSzPct val="95000"/>
              <a:buFont typeface="Wingdings" pitchFamily="2" charset="2"/>
              <a:buChar char="ü"/>
            </a:pPr>
            <a:r>
              <a:rPr lang="en-US" sz="2000" b="1" dirty="0">
                <a:solidFill>
                  <a:srgbClr val="0070C0"/>
                </a:solidFill>
                <a:latin typeface="Arial" charset="0"/>
              </a:rPr>
              <a:t>Policy Evaluation/Enforcement</a:t>
            </a:r>
          </a:p>
          <a:p>
            <a:pPr>
              <a:buClr>
                <a:srgbClr val="00B050"/>
              </a:buClr>
              <a:buSzPct val="95000"/>
              <a:buFont typeface="Wingdings" pitchFamily="2" charset="2"/>
              <a:buChar char="ü"/>
            </a:pPr>
            <a:r>
              <a:rPr lang="en-US" sz="2000" b="1" dirty="0">
                <a:solidFill>
                  <a:srgbClr val="0070C0"/>
                </a:solidFill>
                <a:latin typeface="Arial" charset="0"/>
              </a:rPr>
              <a:t>Parental Involvement</a:t>
            </a:r>
          </a:p>
          <a:p>
            <a:pPr>
              <a:buClr>
                <a:srgbClr val="00B050"/>
              </a:buClr>
              <a:buSzPct val="95000"/>
              <a:buFont typeface="Wingdings" pitchFamily="2" charset="2"/>
              <a:buChar char="ü"/>
            </a:pPr>
            <a:r>
              <a:rPr lang="en-US" sz="2000" b="1" dirty="0">
                <a:solidFill>
                  <a:srgbClr val="0070C0"/>
                </a:solidFill>
                <a:latin typeface="Arial" charset="0"/>
              </a:rPr>
              <a:t>Treatment &amp; Referral</a:t>
            </a:r>
          </a:p>
          <a:p>
            <a:pPr>
              <a:buClr>
                <a:srgbClr val="00B050"/>
              </a:buClr>
              <a:buSzPct val="95000"/>
              <a:buFont typeface="Wingdings" pitchFamily="2" charset="2"/>
              <a:buChar char="ü"/>
            </a:pPr>
            <a:r>
              <a:rPr lang="en-US" sz="2000" b="1" dirty="0">
                <a:solidFill>
                  <a:srgbClr val="0070C0"/>
                </a:solidFill>
                <a:latin typeface="Arial" charset="0"/>
              </a:rPr>
              <a:t>Research and Program </a:t>
            </a:r>
            <a:r>
              <a:rPr lang="en-US" sz="2000" b="1" dirty="0" smtClean="0">
                <a:solidFill>
                  <a:srgbClr val="0070C0"/>
                </a:solidFill>
                <a:latin typeface="Arial" charset="0"/>
              </a:rPr>
              <a:t>Evaluation - NCHIP</a:t>
            </a:r>
            <a:endParaRPr lang="en-US" sz="2000" b="1" dirty="0">
              <a:solidFill>
                <a:srgbClr val="0070C0"/>
              </a:solidFill>
              <a:latin typeface="Arial" charset="0"/>
            </a:endParaRPr>
          </a:p>
        </p:txBody>
      </p:sp>
      <p:sp>
        <p:nvSpPr>
          <p:cNvPr id="22532" name="Rectangle 4"/>
          <p:cNvSpPr>
            <a:spLocks noChangeArrowheads="1"/>
          </p:cNvSpPr>
          <p:nvPr/>
        </p:nvSpPr>
        <p:spPr bwMode="auto">
          <a:xfrm>
            <a:off x="7620000" y="1676400"/>
            <a:ext cx="613629" cy="436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lIns="90487" tIns="44450" rIns="90487" bIns="44450" anchorCtr="1">
            <a:spAutoFit/>
          </a:bodyPr>
          <a:lstStyle/>
          <a:p>
            <a:pPr algn="ctr"/>
            <a:r>
              <a:rPr lang="en-US" sz="2800" b="1" dirty="0">
                <a:solidFill>
                  <a:srgbClr val="00B050"/>
                </a:solidFill>
                <a:latin typeface="Arial" charset="0"/>
              </a:rPr>
              <a:t>Comprehensive Program</a:t>
            </a:r>
          </a:p>
        </p:txBody>
      </p:sp>
      <p:sp>
        <p:nvSpPr>
          <p:cNvPr id="22533" name="Rectangle 5"/>
          <p:cNvSpPr>
            <a:spLocks noChangeArrowheads="1"/>
          </p:cNvSpPr>
          <p:nvPr/>
        </p:nvSpPr>
        <p:spPr bwMode="auto">
          <a:xfrm>
            <a:off x="228600" y="5334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1" hangingPunct="1">
              <a:lnSpc>
                <a:spcPct val="70000"/>
              </a:lnSpc>
            </a:pPr>
            <a:r>
              <a:rPr lang="en-US" sz="3200" b="1" dirty="0">
                <a:solidFill>
                  <a:schemeClr val="tx2">
                    <a:lumMod val="75000"/>
                  </a:schemeClr>
                </a:solidFill>
                <a:latin typeface="Arial" charset="0"/>
              </a:rPr>
              <a:t>Components of UAlbany</a:t>
            </a:r>
          </a:p>
          <a:p>
            <a:pPr algn="ctr" eaLnBrk="1" hangingPunct="1">
              <a:lnSpc>
                <a:spcPct val="70000"/>
              </a:lnSpc>
            </a:pPr>
            <a:r>
              <a:rPr lang="en-US" sz="3200" b="1" dirty="0">
                <a:solidFill>
                  <a:schemeClr val="tx2">
                    <a:lumMod val="75000"/>
                  </a:schemeClr>
                </a:solidFill>
                <a:latin typeface="Arial" charset="0"/>
              </a:rPr>
              <a:t>Comprehensive </a:t>
            </a:r>
            <a:r>
              <a:rPr lang="en-US" sz="3200" b="1" dirty="0" smtClean="0">
                <a:solidFill>
                  <a:schemeClr val="tx2">
                    <a:lumMod val="75000"/>
                  </a:schemeClr>
                </a:solidFill>
                <a:latin typeface="Arial" charset="0"/>
              </a:rPr>
              <a:t>Prevention </a:t>
            </a:r>
            <a:r>
              <a:rPr lang="en-US" sz="3200" b="1" dirty="0">
                <a:solidFill>
                  <a:schemeClr val="tx2">
                    <a:lumMod val="75000"/>
                  </a:schemeClr>
                </a:solidFill>
                <a:latin typeface="Arial" charset="0"/>
              </a:rPr>
              <a:t>Program</a:t>
            </a:r>
          </a:p>
        </p:txBody>
      </p:sp>
      <p:sp>
        <p:nvSpPr>
          <p:cNvPr id="6" name="AutoShape 3"/>
          <p:cNvSpPr>
            <a:spLocks noChangeArrowheads="1"/>
          </p:cNvSpPr>
          <p:nvPr/>
        </p:nvSpPr>
        <p:spPr bwMode="auto">
          <a:xfrm>
            <a:off x="6172200" y="2819400"/>
            <a:ext cx="838200" cy="1524000"/>
          </a:xfrm>
          <a:prstGeom prst="rightArrow">
            <a:avLst>
              <a:gd name="adj1" fmla="val 75000"/>
              <a:gd name="adj2" fmla="val 50019"/>
            </a:avLst>
          </a:prstGeom>
          <a:solidFill>
            <a:srgbClr val="0070C0"/>
          </a:solidFill>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n-US" dirty="0">
              <a:solidFill>
                <a:srgbClr val="0070C0"/>
              </a:solidFill>
              <a:latin typeface="Arial" charset="0"/>
            </a:endParaRPr>
          </a:p>
        </p:txBody>
      </p:sp>
    </p:spTree>
    <p:extLst>
      <p:ext uri="{BB962C8B-B14F-4D97-AF65-F5344CB8AC3E}">
        <p14:creationId xmlns:p14="http://schemas.microsoft.com/office/powerpoint/2010/main" val="320695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FFFFFF"/>
      </a:dk1>
      <a:lt1>
        <a:sysClr val="window" lastClr="000000"/>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FFFFFF"/>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200</TotalTime>
  <Words>2313</Words>
  <Application>Microsoft Office PowerPoint</Application>
  <PresentationFormat>On-screen Show (4:3)</PresentationFormat>
  <Paragraphs>245</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 Unicode MS</vt:lpstr>
      <vt:lpstr>Arial</vt:lpstr>
      <vt:lpstr>Arial Black</vt:lpstr>
      <vt:lpstr>Brush Script MT</vt:lpstr>
      <vt:lpstr>Calibri</vt:lpstr>
      <vt:lpstr>Constantia</vt:lpstr>
      <vt:lpstr>Franklin Gothic Book</vt:lpstr>
      <vt:lpstr>Rage Italic</vt:lpstr>
      <vt:lpstr>Times</vt:lpstr>
      <vt:lpstr>Times New Roman</vt:lpstr>
      <vt:lpstr>Wingdings</vt:lpstr>
      <vt:lpstr>Pushpin</vt:lpstr>
      <vt:lpstr>Peer Education in College Health Reconsidered: Weighing the  Benefits and Costs</vt:lpstr>
      <vt:lpstr>Learning Objectives</vt:lpstr>
      <vt:lpstr>The Case for Peer Education</vt:lpstr>
      <vt:lpstr>Student Involvement in Prevention Efforts</vt:lpstr>
      <vt:lpstr>Why Engage Students in Peer Education?</vt:lpstr>
      <vt:lpstr>Why Engage Students in Peer Education?</vt:lpstr>
      <vt:lpstr>Why Peer Education Works</vt:lpstr>
      <vt:lpstr>Middle Earth: Students Helping Students</vt:lpstr>
      <vt:lpstr>PowerPoint Presentation</vt:lpstr>
      <vt:lpstr>PowerPoint Presentation</vt:lpstr>
      <vt:lpstr>Effective Peer Education Practice</vt:lpstr>
      <vt:lpstr>Consideration #1: Focus of Services</vt:lpstr>
      <vt:lpstr>Consideration #2: Staffing &amp; Resources</vt:lpstr>
      <vt:lpstr>Consideration #3: Training &amp; Supervision</vt:lpstr>
      <vt:lpstr>Consideration #4: Recruitment &amp; Retention</vt:lpstr>
      <vt:lpstr>Consideration #5: Marketing the Program</vt:lpstr>
      <vt:lpstr>Consideration #6: Liability Issues</vt:lpstr>
      <vt:lpstr>Consideration #7: Evaluating Effectiveness</vt:lpstr>
      <vt:lpstr>Challenges and Ethical Issues</vt:lpstr>
      <vt:lpstr>The Many Roles Advisors Play</vt:lpstr>
      <vt:lpstr>Formulating Our Responses to Challenging Situations: Questions to Consider</vt:lpstr>
      <vt:lpstr>Formulating Our Responses to Challenging Situations: Questions to Consider</vt:lpstr>
      <vt:lpstr>Case Studies</vt:lpstr>
      <vt:lpstr>Her Only Hope</vt:lpstr>
      <vt:lpstr>Cooking Up Conflict</vt:lpstr>
      <vt:lpstr>A Matter of Trust</vt:lpstr>
      <vt:lpstr>Keeping the Faith</vt:lpstr>
      <vt:lpstr>Saving Face(book)</vt:lpstr>
      <vt:lpstr>Thank You!</vt:lpstr>
      <vt:lpstr>Contact Information</vt:lpstr>
    </vt:vector>
  </TitlesOfParts>
  <Company>University at Albany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Education in AODV Prevention Reconsidered: Weighing the Benefits and Costs</dc:title>
  <dc:creator>M. Dolores Cimini, Ph.D.</dc:creator>
  <cp:lastModifiedBy>Cimini, Dolores</cp:lastModifiedBy>
  <cp:revision>23</cp:revision>
  <dcterms:created xsi:type="dcterms:W3CDTF">2014-05-15T14:48:52Z</dcterms:created>
  <dcterms:modified xsi:type="dcterms:W3CDTF">2018-02-16T01:38:41Z</dcterms:modified>
</cp:coreProperties>
</file>