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1695" cy="6858000"/>
  <p:notesSz cx="6858000" cy="12191695"/>
  <p:embeddedFontLst>
    <p:embeddedFont>
      <p:font typeface="Instrument Sans Medium"/>
      <p:regular r:id="rId201314"/>
    </p:embeddedFont>
    <p:embeddedFont>
      <p:font typeface="Instrument Sans SemiBold"/>
      <p:regular r:id="rId201315"/>
    </p:embeddedFont>
    <p:embeddedFont>
      <p:font typeface="Instrument Sans Bold"/>
      <p:regular r:id="rId2013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DEEEFF"/>
          </a:solidFill>
          <a:ln/>
        </p:spPr>
      </p:sp>
      <p:sp>
        <p:nvSpPr>
          <p:cNvPr id="3" name="Shape 1"/>
          <p:cNvSpPr/>
          <p:nvPr/>
        </p:nvSpPr>
        <p:spPr>
          <a:xfrm>
            <a:off x="0" y="0"/>
            <a:ext cx="12191695" cy="6858000"/>
          </a:xfrm>
          <a:prstGeom prst="rect">
            <a:avLst/>
          </a:prstGeom>
          <a:solidFill>
            <a:srgbClr val="FFFFFF"/>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svg"/><Relationship Id="rId3" Type="http://schemas.openxmlformats.org/officeDocument/2006/relationships/image" Target="../media/image-2-3.png"/><Relationship Id="rId4" Type="http://schemas.openxmlformats.org/officeDocument/2006/relationships/image" Target="../media/image-2-4.svg"/><Relationship Id="rId5" Type="http://schemas.openxmlformats.org/officeDocument/2006/relationships/image" Target="../media/image-2-5.png"/><Relationship Id="rId6" Type="http://schemas.openxmlformats.org/officeDocument/2006/relationships/image" Target="../media/image-2-6.svg"/><Relationship Id="rId7" Type="http://schemas.openxmlformats.org/officeDocument/2006/relationships/image" Target="../media/image-2-7.png"/><Relationship Id="rId8" Type="http://schemas.openxmlformats.org/officeDocument/2006/relationships/image" Target="../media/image-2-8.svg"/><Relationship Id="rId9" Type="http://schemas.openxmlformats.org/officeDocument/2006/relationships/image" Target="../media/image-2-9.png"/><Relationship Id="rId10" Type="http://schemas.openxmlformats.org/officeDocument/2006/relationships/image" Target="../media/image-2-10.svg"/><Relationship Id="rId11" Type="http://schemas.openxmlformats.org/officeDocument/2006/relationships/slideLayout" Target="../slideLayouts/slideLayout2.xml"/><Relationship Id="rId1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documentation.brightspace.com/en-us/le/accessibility/accessibility-checker.htm" TargetMode="External"/><Relationship Id="rId1" Type="http://schemas.openxmlformats.org/officeDocument/2006/relationships/image" Target="../media/image-6-1.jpe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community.d2l.com/" TargetMode="Externa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webaim.org/techniques/acrobat/" TargetMode="External"/><Relationship Id="rId3" Type="http://schemas.openxmlformats.org/officeDocument/2006/relationships/hyperlink" Target="https://www.colorado.edu/accessibility/tags-tree" TargetMode="External"/><Relationship Id="rId1" Type="http://schemas.openxmlformats.org/officeDocument/2006/relationships/image" Target="../media/image-10-1.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9" Type="http://schemas.openxmlformats.org/officeDocument/2006/relationships/hyperlink" Target="https://www.w3.org/WAI/tutorials/tables/" TargetMode="External"/><Relationship Id="rId1" Type="http://schemas.openxmlformats.org/officeDocument/2006/relationships/image" Target="../media/image-11-1.png"/><Relationship Id="rId2" Type="http://schemas.openxmlformats.org/officeDocument/2006/relationships/image" Target="../media/image-11-2.svg"/><Relationship Id="rId3" Type="http://schemas.openxmlformats.org/officeDocument/2006/relationships/image" Target="../media/image-11-1.png"/><Relationship Id="rId4" Type="http://schemas.openxmlformats.org/officeDocument/2006/relationships/image" Target="../media/image-11-2.svg"/><Relationship Id="rId5" Type="http://schemas.openxmlformats.org/officeDocument/2006/relationships/image" Target="../media/image-11-5.png"/><Relationship Id="rId6" Type="http://schemas.openxmlformats.org/officeDocument/2006/relationships/image" Target="../media/image-11-6.svg"/><Relationship Id="rId7" Type="http://schemas.openxmlformats.org/officeDocument/2006/relationships/image" Target="../media/image-11-5.png"/><Relationship Id="rId8" Type="http://schemas.openxmlformats.org/officeDocument/2006/relationships/image" Target="../media/image-11-6.svg"/><Relationship Id="rId10" Type="http://schemas.openxmlformats.org/officeDocument/2006/relationships/slideLayout" Target="../slideLayouts/slideLayout2.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aem.cast.org/create/oer-accessibility-evaluation" TargetMode="Externa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7" Type="http://schemas.openxmlformats.org/officeDocument/2006/relationships/hyperlink" Target="https://www.w3.org/WAI/tutorials/forms/" TargetMode="External"/><Relationship Id="rId8" Type="http://schemas.openxmlformats.org/officeDocument/2006/relationships/hyperlink" Target="https://dequeuniversity.com/screenreaders/forms" TargetMode="External"/><Relationship Id="rId1" Type="http://schemas.openxmlformats.org/officeDocument/2006/relationships/image" Target="../media/image-15-1.png"/><Relationship Id="rId2" Type="http://schemas.openxmlformats.org/officeDocument/2006/relationships/image" Target="../media/image-15-2.svg"/><Relationship Id="rId3" Type="http://schemas.openxmlformats.org/officeDocument/2006/relationships/image" Target="../media/image-15-1.png"/><Relationship Id="rId4" Type="http://schemas.openxmlformats.org/officeDocument/2006/relationships/image" Target="../media/image-15-2.svg"/><Relationship Id="rId5" Type="http://schemas.openxmlformats.org/officeDocument/2006/relationships/image" Target="../media/image-15-1.png"/><Relationship Id="rId6" Type="http://schemas.openxmlformats.org/officeDocument/2006/relationships/image" Target="../media/image-15-2.svg"/><Relationship Id="rId9" Type="http://schemas.openxmlformats.org/officeDocument/2006/relationships/slideLayout" Target="../slideLayouts/slideLayout2.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www.w3.org/WAI/tutorials/images/decision-tree/" TargetMode="External"/><Relationship Id="rId2" Type="http://schemas.openxmlformats.org/officeDocument/2006/relationships/hyperlink" Target="https://webaim.org/techniques/images/" TargetMode="External"/><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www.w3.org/WAI/WCAG21/Understanding/three-flashes-or-below-threshold.html" TargetMode="External"/><Relationship Id="rId2" Type="http://schemas.openxmlformats.org/officeDocument/2006/relationships/hyperlink" Target="https://uwm.edu/accessibility/multimedia/" TargetMode="External"/><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hyperlink" Target="https://www.w3.org/Math/" TargetMode="External"/><Relationship Id="rId3" Type="http://schemas.openxmlformats.org/officeDocument/2006/relationships/hyperlink" Target="https://www.mathjax.org/" TargetMode="External"/><Relationship Id="rId1" Type="http://schemas.openxmlformats.org/officeDocument/2006/relationships/image" Target="../media/image-20-1.jpeg"/><Relationship Id="rId4" Type="http://schemas.openxmlformats.org/officeDocument/2006/relationships/slideLayout" Target="../slideLayouts/slideLayout2.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7" Type="http://schemas.openxmlformats.org/officeDocument/2006/relationships/hyperlink" Target="https://zoom.us/accessibility" TargetMode="External"/><Relationship Id="rId8" Type="http://schemas.openxmlformats.org/officeDocument/2006/relationships/hyperlink" Target="https://support.microsoft.com/en-us/office/accessibility-overview-of-microsoft-teams-2d4009e7-1300-4766-87e8-7a689f7d72d8" TargetMode="External"/><Relationship Id="rId1" Type="http://schemas.openxmlformats.org/officeDocument/2006/relationships/image" Target="../media/image-22-1.png"/><Relationship Id="rId2" Type="http://schemas.openxmlformats.org/officeDocument/2006/relationships/image" Target="../media/image-22-2.svg"/><Relationship Id="rId3" Type="http://schemas.openxmlformats.org/officeDocument/2006/relationships/image" Target="../media/image-22-3.png"/><Relationship Id="rId4" Type="http://schemas.openxmlformats.org/officeDocument/2006/relationships/image" Target="../media/image-22-4.svg"/><Relationship Id="rId5" Type="http://schemas.openxmlformats.org/officeDocument/2006/relationships/image" Target="../media/image-22-5.png"/><Relationship Id="rId6" Type="http://schemas.openxmlformats.org/officeDocument/2006/relationships/image" Target="../media/image-22-6.svg"/><Relationship Id="rId9" Type="http://schemas.openxmlformats.org/officeDocument/2006/relationships/slideLayout" Target="../slideLayouts/slideLayout2.xml"/><Relationship Id="rId10"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articulate.com/support/article/Articulate-360-Accessibility-FAQ" TargetMode="External"/><Relationship Id="rId2" Type="http://schemas.openxmlformats.org/officeDocument/2006/relationships/hyperlink" Target="https://h5p.org/accessibility" TargetMode="External"/><Relationship Id="rId3" Type="http://schemas.openxmlformats.org/officeDocument/2006/relationships/slideLayout" Target="../slideLayouts/slideLayout2.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7" Type="http://schemas.openxmlformats.org/officeDocument/2006/relationships/hyperlink" Target="https://accessibility.huit.harvard.edu/accessible-event-planning" TargetMode="External"/><Relationship Id="rId8" Type="http://schemas.openxmlformats.org/officeDocument/2006/relationships/hyperlink" Target="https://digital.gov/resources/federal-social-media-accessibility-toolkit-hackpad/" TargetMode="External"/><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9" Type="http://schemas.openxmlformats.org/officeDocument/2006/relationships/slideLayout" Target="../slideLayouts/slideLayout2.xml"/><Relationship Id="rId10"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hyperlink" Target="https://wave.webaim.org/" TargetMode="External"/><Relationship Id="rId3" Type="http://schemas.openxmlformats.org/officeDocument/2006/relationships/hyperlink" Target="https://www.deque.com/axe/devtools/" TargetMode="External"/><Relationship Id="rId6" Type="http://schemas.openxmlformats.org/officeDocument/2006/relationships/hyperlink" Target="https://www.nvaccess.org/" TargetMode="External"/><Relationship Id="rId7" Type="http://schemas.openxmlformats.org/officeDocument/2006/relationships/hyperlink" Target="https://www.apple.com/accessibility/mac/vision/" TargetMode="External"/><Relationship Id="rId1" Type="http://schemas.openxmlformats.org/officeDocument/2006/relationships/image" Target="../media/image-29-1.png"/><Relationship Id="rId4" Type="http://schemas.openxmlformats.org/officeDocument/2006/relationships/image" Target="../media/image-29-2.png"/><Relationship Id="rId5" Type="http://schemas.openxmlformats.org/officeDocument/2006/relationships/image" Target="../media/image-29-3.png"/><Relationship Id="rId8" Type="http://schemas.openxmlformats.org/officeDocument/2006/relationships/slideLayout" Target="../slideLayouts/slideLayout2.xml"/><Relationship Id="rId9"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documentation.brightspace.com/en-us/le/accessibility/accessibility-checker.htm" TargetMode="External"/><Relationship Id="rId2" Type="http://schemas.openxmlformats.org/officeDocument/2006/relationships/hyperlink" Target="https://community.d2l.com/" TargetMode="External"/><Relationship Id="rId3" Type="http://schemas.openxmlformats.org/officeDocument/2006/relationships/hyperlink" Target="https://support.microsoft.com/en-us/topic/accessibility-support-for-microsoft-365-d9bf36b4-28ab-499b-b5c1-903107050519" TargetMode="External"/><Relationship Id="rId4" Type="http://schemas.openxmlformats.org/officeDocument/2006/relationships/hyperlink" Target="https://webaim.org/techniques/semanticstructure/" TargetMode="External"/><Relationship Id="rId5" Type="http://schemas.openxmlformats.org/officeDocument/2006/relationships/hyperlink" Target="https://www.w3.org/WAI/tutorials/tables/" TargetMode="External"/><Relationship Id="rId6" Type="http://schemas.openxmlformats.org/officeDocument/2006/relationships/hyperlink" Target="https://hemingwayapp.com/" TargetMode="External"/><Relationship Id="rId7" Type="http://schemas.openxmlformats.org/officeDocument/2006/relationships/hyperlink" Target="https://www.tpgi.com/color-contrast-checker/" TargetMode="External"/><Relationship Id="rId8" Type="http://schemas.openxmlformats.org/officeDocument/2006/relationships/hyperlink" Target="https://webaim.org/techniques/acrobat/" TargetMode="External"/><Relationship Id="rId9" Type="http://schemas.openxmlformats.org/officeDocument/2006/relationships/hyperlink" Target="https://www.colorado.edu/accessibility/tags-tree" TargetMode="External"/><Relationship Id="rId10" Type="http://schemas.openxmlformats.org/officeDocument/2006/relationships/hyperlink" Target="https://aem.cast.org/create/oer-accessibility-evaluation" TargetMode="External"/><Relationship Id="rId11" Type="http://schemas.openxmlformats.org/officeDocument/2006/relationships/hyperlink" Target="https://webaim.org/techniques/hypertext/" TargetMode="External"/><Relationship Id="rId12" Type="http://schemas.openxmlformats.org/officeDocument/2006/relationships/hyperlink" Target="https://dequeuniversity.com/screenreaders/forms" TargetMode="External"/><Relationship Id="rId13" Type="http://schemas.openxmlformats.org/officeDocument/2006/relationships/hyperlink" Target="https://www.w3.org/WAI/tutorials/forms/" TargetMode="External"/><Relationship Id="rId14" Type="http://schemas.openxmlformats.org/officeDocument/2006/relationships/hyperlink" Target="https://www.w3.org/WAI/tutorials/images/decision-tree/" TargetMode="External"/><Relationship Id="rId15" Type="http://schemas.openxmlformats.org/officeDocument/2006/relationships/hyperlink" Target="https://webaim.org/techniques/images/" TargetMode="External"/><Relationship Id="rId16" Type="http://schemas.openxmlformats.org/officeDocument/2006/relationships/hyperlink" Target="https://uwm.edu/accessibility/multimedia/" TargetMode="External"/><Relationship Id="rId17" Type="http://schemas.openxmlformats.org/officeDocument/2006/relationships/hyperlink" Target="https://www.w3.org/WAI/WCAG21/Understanding/three-flashes-or-below-threshold.html" TargetMode="External"/><Relationship Id="rId18" Type="http://schemas.openxmlformats.org/officeDocument/2006/relationships/hyperlink" Target="https://www.w3.org/Math/" TargetMode="External"/><Relationship Id="rId19" Type="http://schemas.openxmlformats.org/officeDocument/2006/relationships/hyperlink" Target="https://www.mathjax.org/" TargetMode="External"/><Relationship Id="rId20" Type="http://schemas.openxmlformats.org/officeDocument/2006/relationships/hyperlink" Target="https://zoom.us/accessibility" TargetMode="External"/><Relationship Id="rId21" Type="http://schemas.openxmlformats.org/officeDocument/2006/relationships/hyperlink" Target="https://support.microsoft.com/en-us/office/accessibility-overview-of-microsoft-teams-2d4009e7-1300-4766-87e8-7a689f7d72d8" TargetMode="External"/><Relationship Id="rId22" Type="http://schemas.openxmlformats.org/officeDocument/2006/relationships/hyperlink" Target="https://www.w3.org/WAI/teach-advocate/accessible-presentations/" TargetMode="External"/><Relationship Id="rId23" Type="http://schemas.openxmlformats.org/officeDocument/2006/relationships/hyperlink" Target="https://articulate.com/support/article/Articulate-360-Accessibility-FAQ" TargetMode="External"/><Relationship Id="rId24" Type="http://schemas.openxmlformats.org/officeDocument/2006/relationships/hyperlink" Target="https://h5p.org/accessibility" TargetMode="External"/><Relationship Id="rId25" Type="http://schemas.openxmlformats.org/officeDocument/2006/relationships/hyperlink" Target="https://wave.webaim.org/" TargetMode="External"/><Relationship Id="rId26" Type="http://schemas.openxmlformats.org/officeDocument/2006/relationships/hyperlink" Target="https://www.deque.com/axe/devtools/" TargetMode="External"/><Relationship Id="rId27" Type="http://schemas.openxmlformats.org/officeDocument/2006/relationships/hyperlink" Target="https://www.nvaccess.org/" TargetMode="External"/><Relationship Id="rId28" Type="http://schemas.openxmlformats.org/officeDocument/2006/relationships/hyperlink" Target="https://www.apple.com/accessibility/mac/vision/" TargetMode="External"/><Relationship Id="rId29" Type="http://schemas.openxmlformats.org/officeDocument/2006/relationships/hyperlink" Target="https://accessibility.huit.harvard.edu/accessible-event-planning" TargetMode="External"/><Relationship Id="rId30" Type="http://schemas.openxmlformats.org/officeDocument/2006/relationships/hyperlink" Target="https://digital.gov/resources/federal-social-media-accessibility-toolkit-hackpad/" TargetMode="External"/><Relationship Id="rId31" Type="http://schemas.openxmlformats.org/officeDocument/2006/relationships/slideLayout" Target="../slideLayouts/slideLayout2.xml"/><Relationship Id="rId3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1210" y="0"/>
                </a:lnTo>
                <a:lnTo>
                  <a:pt x="92090" y="2640"/>
                </a:lnTo>
                <a:lnTo>
                  <a:pt x="93070" y="7030"/>
                </a:lnTo>
                <a:lnTo>
                  <a:pt x="93650" y="11330"/>
                </a:lnTo>
                <a:lnTo>
                  <a:pt x="93850" y="14750"/>
                </a:lnTo>
                <a:lnTo>
                  <a:pt x="93460" y="21970"/>
                </a:lnTo>
                <a:lnTo>
                  <a:pt x="91990" y="31150"/>
                </a:lnTo>
                <a:lnTo>
                  <a:pt x="91410" y="36520"/>
                </a:lnTo>
                <a:lnTo>
                  <a:pt x="91210" y="40040"/>
                </a:lnTo>
                <a:lnTo>
                  <a:pt x="91310" y="45700"/>
                </a:lnTo>
                <a:lnTo>
                  <a:pt x="91890" y="48930"/>
                </a:lnTo>
                <a:lnTo>
                  <a:pt x="93160" y="52540"/>
                </a:lnTo>
                <a:lnTo>
                  <a:pt x="94920" y="56050"/>
                </a:lnTo>
                <a:lnTo>
                  <a:pt x="97170" y="59860"/>
                </a:lnTo>
                <a:lnTo>
                  <a:pt x="98730" y="63280"/>
                </a:lnTo>
                <a:lnTo>
                  <a:pt x="99800" y="67290"/>
                </a:lnTo>
                <a:lnTo>
                  <a:pt x="100000" y="71480"/>
                </a:lnTo>
                <a:lnTo>
                  <a:pt x="99710" y="73630"/>
                </a:lnTo>
                <a:lnTo>
                  <a:pt x="99020" y="76460"/>
                </a:lnTo>
                <a:lnTo>
                  <a:pt x="97750" y="80180"/>
                </a:lnTo>
                <a:lnTo>
                  <a:pt x="96390" y="83400"/>
                </a:lnTo>
                <a:lnTo>
                  <a:pt x="91890" y="91990"/>
                </a:lnTo>
                <a:lnTo>
                  <a:pt x="89450" y="96000"/>
                </a:lnTo>
                <a:lnTo>
                  <a:pt x="86720" y="100000"/>
                </a:lnTo>
                <a:lnTo>
                  <a:pt x="0" y="100000"/>
                </a:lnTo>
                <a:close/>
              </a:path>
            </a:pathLst>
          </a:custGeom>
        </p:spPr>
      </p:pic>
      <p:sp>
        <p:nvSpPr>
          <p:cNvPr id="3" name="Text 0"/>
          <p:cNvSpPr/>
          <p:nvPr/>
        </p:nvSpPr>
        <p:spPr>
          <a:xfrm>
            <a:off x="5233360" y="1879501"/>
            <a:ext cx="6296860" cy="1550194"/>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Digital Accessibility Toolkit: Creating &amp; Fixing Course Content</a:t>
            </a:r>
            <a:endParaRPr lang="en-US" sz="3250" dirty="0"/>
          </a:p>
        </p:txBody>
      </p:sp>
      <p:sp>
        <p:nvSpPr>
          <p:cNvPr id="4" name="Text 1"/>
          <p:cNvSpPr/>
          <p:nvPr/>
        </p:nvSpPr>
        <p:spPr>
          <a:xfrm>
            <a:off x="5233360" y="3677741"/>
            <a:ext cx="6296860"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 practical, actionable guide for EIU instructors and course designers to build inclusive, barrier-free digital learning experiences — from day one.</a:t>
            </a:r>
            <a:endParaRPr lang="en-US" sz="1300" dirty="0"/>
          </a:p>
        </p:txBody>
      </p:sp>
      <p:sp>
        <p:nvSpPr>
          <p:cNvPr id="5" name="Shape 2"/>
          <p:cNvSpPr/>
          <p:nvPr/>
        </p:nvSpPr>
        <p:spPr>
          <a:xfrm>
            <a:off x="5233360" y="4393009"/>
            <a:ext cx="4913190" cy="251420"/>
          </a:xfrm>
          <a:prstGeom prst="roundRect">
            <a:avLst>
              <a:gd name="adj" fmla="val 47364"/>
            </a:avLst>
          </a:prstGeom>
          <a:solidFill>
            <a:srgbClr val="CEE6FD"/>
          </a:solidFill>
          <a:ln/>
        </p:spPr>
      </p:sp>
      <p:sp>
        <p:nvSpPr>
          <p:cNvPr id="6" name="Text 3"/>
          <p:cNvSpPr/>
          <p:nvPr/>
        </p:nvSpPr>
        <p:spPr>
          <a:xfrm>
            <a:off x="5332577" y="4442619"/>
            <a:ext cx="5324342" cy="152202"/>
          </a:xfrm>
          <a:prstGeom prst="rect">
            <a:avLst/>
          </a:prstGeom>
          <a:noFill/>
          <a:ln/>
        </p:spPr>
        <p:txBody>
          <a:bodyPr wrap="none" lIns="0" tIns="0" rIns="0" bIns="0" rtlCol="0" anchor="t"/>
          <a:lstStyle/>
          <a:p>
            <a:pPr algn="l" indent="0" marL="0">
              <a:lnSpc>
                <a:spcPct val="96000"/>
              </a:lnSpc>
              <a:buNone/>
            </a:pPr>
            <a:r>
              <a:rPr lang="en-US" sz="1000" dirty="0">
                <a:solidFill>
                  <a:srgbClr val="1E3063"/>
                </a:solidFill>
                <a:latin typeface="Instrument Sans Medium" pitchFamily="34" charset="0"/>
                <a:ea typeface="Instrument Sans Medium" pitchFamily="34" charset="-122"/>
                <a:cs typeface="Instrument Sans Medium" pitchFamily="34" charset="-120"/>
              </a:rPr>
              <a:t>COMPLIANCE STANDARD: ADA TITLE II · SECTION 508 · WCAG 2.1 LEVEL AA</a:t>
            </a:r>
            <a:endParaRPr lang="en-US" sz="1000" dirty="0"/>
          </a:p>
        </p:txBody>
      </p:sp>
      <p:sp>
        <p:nvSpPr>
          <p:cNvPr id="7" name="Shape 4"/>
          <p:cNvSpPr/>
          <p:nvPr/>
        </p:nvSpPr>
        <p:spPr>
          <a:xfrm>
            <a:off x="5233360" y="4727079"/>
            <a:ext cx="2480903" cy="251420"/>
          </a:xfrm>
          <a:prstGeom prst="roundRect">
            <a:avLst>
              <a:gd name="adj" fmla="val 47364"/>
            </a:avLst>
          </a:prstGeom>
          <a:noFill/>
          <a:ln w="6350">
            <a:solidFill>
              <a:srgbClr val="84C1FA"/>
            </a:solidFill>
            <a:prstDash val="solid"/>
          </a:ln>
        </p:spPr>
      </p:sp>
      <p:sp>
        <p:nvSpPr>
          <p:cNvPr id="8" name="Text 5"/>
          <p:cNvSpPr/>
          <p:nvPr/>
        </p:nvSpPr>
        <p:spPr>
          <a:xfrm>
            <a:off x="5332577" y="4776688"/>
            <a:ext cx="2892055"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FEDERAL DEADLINE: APRIL 26, 2027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1273870"/>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What's Covered in This Toolkit</a:t>
            </a:r>
            <a:endParaRPr lang="en-US" sz="3250" dirty="0"/>
          </a:p>
        </p:txBody>
      </p:sp>
      <p:sp>
        <p:nvSpPr>
          <p:cNvPr id="3" name="Text 1"/>
          <p:cNvSpPr/>
          <p:nvPr/>
        </p:nvSpPr>
        <p:spPr>
          <a:xfrm>
            <a:off x="661475" y="2121297"/>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This toolkit walks through every major category of course content — from your syllabus to live sessions — and provides concrete, actionable steps to ensure your materials meet federal accessibility standards before the April 26, 2027 deadline.</a:t>
            </a:r>
            <a:endParaRPr lang="en-US" sz="13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836565"/>
            <a:ext cx="330688" cy="330696"/>
          </a:xfrm>
          <a:prstGeom prst="rect">
            <a:avLst/>
          </a:prstGeom>
        </p:spPr>
      </p:pic>
      <p:sp>
        <p:nvSpPr>
          <p:cNvPr id="5" name="Text 2"/>
          <p:cNvSpPr/>
          <p:nvPr/>
        </p:nvSpPr>
        <p:spPr>
          <a:xfrm>
            <a:off x="1198830" y="2893417"/>
            <a:ext cx="29477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Platform &amp; D2L</a:t>
            </a:r>
            <a:endParaRPr lang="en-US" sz="1600" dirty="0"/>
          </a:p>
        </p:txBody>
      </p:sp>
      <p:sp>
        <p:nvSpPr>
          <p:cNvPr id="6" name="Text 3"/>
          <p:cNvSpPr/>
          <p:nvPr/>
        </p:nvSpPr>
        <p:spPr>
          <a:xfrm>
            <a:off x="1198830" y="3251101"/>
            <a:ext cx="294771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Syllabus statements, quiz accommodations, and built-in accessibility tools in D2L Brightspace.</a:t>
            </a:r>
            <a:endParaRPr lang="en-US" sz="13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53213" y="2836565"/>
            <a:ext cx="330688" cy="330696"/>
          </a:xfrm>
          <a:prstGeom prst="rect">
            <a:avLst/>
          </a:prstGeom>
        </p:spPr>
      </p:pic>
      <p:sp>
        <p:nvSpPr>
          <p:cNvPr id="8" name="Text 4"/>
          <p:cNvSpPr/>
          <p:nvPr/>
        </p:nvSpPr>
        <p:spPr>
          <a:xfrm>
            <a:off x="4890568" y="2893417"/>
            <a:ext cx="29478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Documents &amp; Readings</a:t>
            </a:r>
            <a:endParaRPr lang="en-US" sz="1600" dirty="0"/>
          </a:p>
        </p:txBody>
      </p:sp>
      <p:sp>
        <p:nvSpPr>
          <p:cNvPr id="9" name="Text 5"/>
          <p:cNvSpPr/>
          <p:nvPr/>
        </p:nvSpPr>
        <p:spPr>
          <a:xfrm>
            <a:off x="4890568" y="3251101"/>
            <a:ext cx="294781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Templates, file naming, typography, tables, PDFs, and library permalinks.</a:t>
            </a:r>
            <a:endParaRPr lang="en-US" sz="13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45050" y="2836565"/>
            <a:ext cx="330688" cy="330696"/>
          </a:xfrm>
          <a:prstGeom prst="rect">
            <a:avLst/>
          </a:prstGeom>
        </p:spPr>
      </p:pic>
      <p:sp>
        <p:nvSpPr>
          <p:cNvPr id="11" name="Text 6"/>
          <p:cNvSpPr/>
          <p:nvPr/>
        </p:nvSpPr>
        <p:spPr>
          <a:xfrm>
            <a:off x="8582406" y="2893417"/>
            <a:ext cx="29478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Web &amp; Media</a:t>
            </a:r>
            <a:endParaRPr lang="en-US" sz="1600" dirty="0"/>
          </a:p>
        </p:txBody>
      </p:sp>
      <p:sp>
        <p:nvSpPr>
          <p:cNvPr id="12" name="Text 7"/>
          <p:cNvSpPr/>
          <p:nvPr/>
        </p:nvSpPr>
        <p:spPr>
          <a:xfrm>
            <a:off x="8582406" y="3251101"/>
            <a:ext cx="294781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Descriptive links, mobile reflow, video captions, alt-text, and transcripts.</a:t>
            </a:r>
            <a:endParaRPr lang="en-US" sz="13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1475" y="4375646"/>
            <a:ext cx="330688" cy="330696"/>
          </a:xfrm>
          <a:prstGeom prst="rect">
            <a:avLst/>
          </a:prstGeom>
        </p:spPr>
      </p:pic>
      <p:sp>
        <p:nvSpPr>
          <p:cNvPr id="14" name="Text 8"/>
          <p:cNvSpPr/>
          <p:nvPr/>
        </p:nvSpPr>
        <p:spPr>
          <a:xfrm>
            <a:off x="1198830" y="4432498"/>
            <a:ext cx="29477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Math, Live &amp; Interactive</a:t>
            </a:r>
            <a:endParaRPr lang="en-US" sz="1600" dirty="0"/>
          </a:p>
        </p:txBody>
      </p:sp>
      <p:sp>
        <p:nvSpPr>
          <p:cNvPr id="15" name="Text 9"/>
          <p:cNvSpPr/>
          <p:nvPr/>
        </p:nvSpPr>
        <p:spPr>
          <a:xfrm>
            <a:off x="1198830" y="4790182"/>
            <a:ext cx="294771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MathML, live session prep, platform configuration, and third-party tool compliance.</a:t>
            </a:r>
            <a:endParaRPr lang="en-US" sz="1300" dirty="0"/>
          </a:p>
        </p:txBody>
      </p:sp>
      <p:pic>
        <p:nvPicPr>
          <p:cNvPr id="16" name="Image 4" descr="preencoded.png">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353213" y="4375646"/>
            <a:ext cx="330688" cy="330696"/>
          </a:xfrm>
          <a:prstGeom prst="rect">
            <a:avLst/>
          </a:prstGeom>
        </p:spPr>
      </p:pic>
      <p:sp>
        <p:nvSpPr>
          <p:cNvPr id="17" name="Text 10"/>
          <p:cNvSpPr/>
          <p:nvPr/>
        </p:nvSpPr>
        <p:spPr>
          <a:xfrm>
            <a:off x="4890568" y="4432498"/>
            <a:ext cx="2947815" cy="516930"/>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Communications &amp; Compliance</a:t>
            </a:r>
            <a:endParaRPr lang="en-US" sz="1600" dirty="0"/>
          </a:p>
        </p:txBody>
      </p:sp>
      <p:sp>
        <p:nvSpPr>
          <p:cNvPr id="18" name="Text 11"/>
          <p:cNvSpPr/>
          <p:nvPr/>
        </p:nvSpPr>
        <p:spPr>
          <a:xfrm>
            <a:off x="4890568" y="5048647"/>
            <a:ext cx="294781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Social media, event planning, testing strategies, and FDIC support services.</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661475" y="591641"/>
            <a:ext cx="1417999" cy="239415"/>
          </a:xfrm>
          <a:prstGeom prst="roundRect">
            <a:avLst>
              <a:gd name="adj" fmla="val 47407"/>
            </a:avLst>
          </a:prstGeom>
          <a:solidFill>
            <a:srgbClr val="CEE6FD"/>
          </a:solidFill>
          <a:ln/>
        </p:spPr>
      </p:sp>
      <p:sp>
        <p:nvSpPr>
          <p:cNvPr id="3" name="Text 1"/>
          <p:cNvSpPr/>
          <p:nvPr/>
        </p:nvSpPr>
        <p:spPr>
          <a:xfrm>
            <a:off x="756028" y="638870"/>
            <a:ext cx="1838477" cy="144959"/>
          </a:xfrm>
          <a:prstGeom prst="rect">
            <a:avLst/>
          </a:prstGeom>
          <a:noFill/>
          <a:ln/>
        </p:spPr>
        <p:txBody>
          <a:bodyPr wrap="none" lIns="0" tIns="0" rIns="0" bIns="0" rtlCol="0" anchor="t"/>
          <a:lstStyle/>
          <a:p>
            <a:pPr algn="l" indent="0" marL="0">
              <a:lnSpc>
                <a:spcPct val="9600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FEDERAL MANDATE</a:t>
            </a:r>
            <a:endParaRPr lang="en-US" sz="950" dirty="0"/>
          </a:p>
        </p:txBody>
      </p:sp>
      <p:sp>
        <p:nvSpPr>
          <p:cNvPr id="4" name="Text 2"/>
          <p:cNvSpPr/>
          <p:nvPr/>
        </p:nvSpPr>
        <p:spPr>
          <a:xfrm>
            <a:off x="661475" y="891084"/>
            <a:ext cx="10868745" cy="492621"/>
          </a:xfrm>
          <a:prstGeom prst="rect">
            <a:avLst/>
          </a:prstGeom>
          <a:noFill/>
          <a:ln/>
        </p:spPr>
        <p:txBody>
          <a:bodyPr wrap="none" lIns="0" tIns="0" rIns="0" bIns="0" rtlCol="0" anchor="t"/>
          <a:lstStyle/>
          <a:p>
            <a:pPr algn="l" indent="0" marL="0">
              <a:lnSpc>
                <a:spcPct val="104000"/>
              </a:lnSpc>
              <a:buNone/>
            </a:pPr>
            <a:r>
              <a:rPr lang="en-US" sz="3100" dirty="0">
                <a:solidFill>
                  <a:srgbClr val="091C53"/>
                </a:solidFill>
                <a:latin typeface="Instrument Sans SemiBold" pitchFamily="34" charset="0"/>
                <a:ea typeface="Instrument Sans SemiBold" pitchFamily="34" charset="-122"/>
                <a:cs typeface="Instrument Sans SemiBold" pitchFamily="34" charset="-120"/>
              </a:rPr>
              <a:t>The April 26, 2027 Deadline Is Real — and It's Coming Fast</a:t>
            </a:r>
            <a:endParaRPr lang="en-US" sz="3100" dirty="0"/>
          </a:p>
        </p:txBody>
      </p:sp>
      <p:sp>
        <p:nvSpPr>
          <p:cNvPr id="5" name="Text 3"/>
          <p:cNvSpPr/>
          <p:nvPr/>
        </p:nvSpPr>
        <p:spPr>
          <a:xfrm>
            <a:off x="661475" y="1744166"/>
            <a:ext cx="5804747" cy="3225403"/>
          </a:xfrm>
          <a:prstGeom prst="rect">
            <a:avLst/>
          </a:prstGeom>
          <a:noFill/>
          <a:ln/>
        </p:spPr>
        <p:txBody>
          <a:bodyPr wrap="square" lIns="0" tIns="0" rIns="0" bIns="0" rtlCol="0" anchor="t">
            <a:normAutofit/>
          </a:bodyPr>
          <a:lstStyle/>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Under the updated ADA Title II regulations, all digital course content at public universities must meet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WCAG 2.1 Level AA</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standards by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April 26, 2027</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This applies to virtually every digital touchpoint in your course: your syllabus, D2L pages, documents, videos, quizzes, third-party tools, and even your social media posts tied to course announcements.</a:t>
            </a:r>
            <a:endParaRPr lang="en-US" sz="1200" dirty="0"/>
          </a:p>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Section 508 of the Rehabilitation Act further reinforces this requirement for any institution receiving federal funding. Non-compliance carries meaningful legal and institutional risk — and more importantly, inaccessible content creates real barriers for students with disabilities who have an equal right to learn.</a:t>
            </a:r>
            <a:endParaRPr lang="en-US" sz="1200" dirty="0"/>
          </a:p>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The good news: most accessibility fixes are straightforward once you know what to look for. This toolkit gives you exactly that — a category-by-category roadmap to bring your course content into compliance before the deadline.</a:t>
            </a:r>
            <a:endParaRPr lang="en-US" sz="1200" dirty="0"/>
          </a:p>
        </p:txBody>
      </p:sp>
      <p:sp>
        <p:nvSpPr>
          <p:cNvPr id="6" name="Shape 4"/>
          <p:cNvSpPr/>
          <p:nvPr/>
        </p:nvSpPr>
        <p:spPr>
          <a:xfrm>
            <a:off x="6743631" y="1609030"/>
            <a:ext cx="4906344" cy="4657328"/>
          </a:xfrm>
          <a:prstGeom prst="roundRect">
            <a:avLst>
              <a:gd name="adj" fmla="val 4874"/>
            </a:avLst>
          </a:prstGeom>
          <a:solidFill>
            <a:srgbClr val="000E21"/>
          </a:solidFill>
          <a:ln/>
        </p:spPr>
      </p:sp>
      <p:sp>
        <p:nvSpPr>
          <p:cNvPr id="7" name="Text 5"/>
          <p:cNvSpPr/>
          <p:nvPr/>
        </p:nvSpPr>
        <p:spPr>
          <a:xfrm>
            <a:off x="6901186" y="1759248"/>
            <a:ext cx="4591233" cy="246261"/>
          </a:xfrm>
          <a:prstGeom prst="rect">
            <a:avLst/>
          </a:prstGeom>
          <a:noFill/>
          <a:ln/>
        </p:spPr>
        <p:txBody>
          <a:bodyPr wrap="none" lIns="0" tIns="0" rIns="0" bIns="0" rtlCol="0" anchor="t"/>
          <a:lstStyle/>
          <a:p>
            <a:pPr algn="l" indent="0" marL="0">
              <a:lnSpc>
                <a:spcPct val="104000"/>
              </a:lnSpc>
              <a:buNone/>
            </a:pPr>
            <a:r>
              <a:rPr lang="en-US" sz="1550" dirty="0">
                <a:solidFill>
                  <a:srgbClr val="FFFFFF"/>
                </a:solidFill>
                <a:latin typeface="Instrument Sans SemiBold" pitchFamily="34" charset="0"/>
                <a:ea typeface="Instrument Sans SemiBold" pitchFamily="34" charset="-122"/>
                <a:cs typeface="Instrument Sans SemiBold" pitchFamily="34" charset="-120"/>
              </a:rPr>
              <a:t>Key Compliance Standards</a:t>
            </a:r>
            <a:endParaRPr lang="en-US" sz="1550" dirty="0"/>
          </a:p>
        </p:txBody>
      </p:sp>
      <p:sp>
        <p:nvSpPr>
          <p:cNvPr id="8" name="Shape 6"/>
          <p:cNvSpPr/>
          <p:nvPr/>
        </p:nvSpPr>
        <p:spPr>
          <a:xfrm>
            <a:off x="6901186" y="2174478"/>
            <a:ext cx="354599" cy="354608"/>
          </a:xfrm>
          <a:prstGeom prst="roundRect">
            <a:avLst>
              <a:gd name="adj" fmla="val 40010"/>
            </a:avLst>
          </a:prstGeom>
          <a:solidFill>
            <a:srgbClr val="CEE6FD"/>
          </a:solidFill>
          <a:ln/>
        </p:spPr>
      </p:sp>
      <p:sp>
        <p:nvSpPr>
          <p:cNvPr id="9" name="Text 7"/>
          <p:cNvSpPr/>
          <p:nvPr/>
        </p:nvSpPr>
        <p:spPr>
          <a:xfrm>
            <a:off x="6960269" y="2203996"/>
            <a:ext cx="236432" cy="295573"/>
          </a:xfrm>
          <a:prstGeom prst="rect">
            <a:avLst/>
          </a:prstGeom>
          <a:noFill/>
          <a:ln/>
        </p:spPr>
        <p:txBody>
          <a:bodyPr wrap="none" lIns="0" tIns="0" rIns="0" bIns="0" rtlCol="0" anchor="ctr"/>
          <a:lstStyle/>
          <a:p>
            <a:pPr algn="ctr" indent="0" marL="0">
              <a:lnSpc>
                <a:spcPct val="100000"/>
              </a:lnSpc>
              <a:buNone/>
            </a:pPr>
            <a:r>
              <a:rPr lang="en-US" sz="1850" dirty="0">
                <a:solidFill>
                  <a:srgbClr val="000000"/>
                </a:solidFill>
                <a:latin typeface="Instrument Sans SemiBold" pitchFamily="34" charset="0"/>
                <a:ea typeface="Instrument Sans SemiBold" pitchFamily="34" charset="-122"/>
                <a:cs typeface="Instrument Sans SemiBold" pitchFamily="34" charset="-120"/>
              </a:rPr>
              <a:t>1</a:t>
            </a:r>
            <a:endParaRPr lang="en-US" sz="1850" dirty="0"/>
          </a:p>
        </p:txBody>
      </p:sp>
      <p:sp>
        <p:nvSpPr>
          <p:cNvPr id="10" name="Text 8"/>
          <p:cNvSpPr/>
          <p:nvPr/>
        </p:nvSpPr>
        <p:spPr>
          <a:xfrm>
            <a:off x="7405998" y="2228652"/>
            <a:ext cx="4086420" cy="246261"/>
          </a:xfrm>
          <a:prstGeom prst="rect">
            <a:avLst/>
          </a:prstGeom>
          <a:noFill/>
          <a:ln/>
        </p:spPr>
        <p:txBody>
          <a:bodyPr wrap="none" lIns="0" tIns="0" rIns="0" bIns="0" rtlCol="0" anchor="t"/>
          <a:lstStyle/>
          <a:p>
            <a:pPr algn="l" indent="0" marL="0">
              <a:lnSpc>
                <a:spcPct val="104000"/>
              </a:lnSpc>
              <a:buNone/>
            </a:pPr>
            <a:r>
              <a:rPr lang="en-US" sz="1550" dirty="0">
                <a:solidFill>
                  <a:srgbClr val="FFFFFF"/>
                </a:solidFill>
                <a:latin typeface="Instrument Sans SemiBold" pitchFamily="34" charset="0"/>
                <a:ea typeface="Instrument Sans SemiBold" pitchFamily="34" charset="-122"/>
                <a:cs typeface="Instrument Sans SemiBold" pitchFamily="34" charset="-120"/>
              </a:rPr>
              <a:t>ADA Title II</a:t>
            </a:r>
            <a:endParaRPr lang="en-US" sz="1550" dirty="0"/>
          </a:p>
        </p:txBody>
      </p:sp>
      <p:sp>
        <p:nvSpPr>
          <p:cNvPr id="11" name="Text 9"/>
          <p:cNvSpPr/>
          <p:nvPr/>
        </p:nvSpPr>
        <p:spPr>
          <a:xfrm>
            <a:off x="7405998" y="2625130"/>
            <a:ext cx="4086420" cy="738783"/>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FFFFFF"/>
                </a:solidFill>
                <a:latin typeface="Instrument Sans Medium" pitchFamily="34" charset="0"/>
                <a:ea typeface="Instrument Sans Medium" pitchFamily="34" charset="-122"/>
                <a:cs typeface="Instrument Sans Medium" pitchFamily="34" charset="-120"/>
              </a:rPr>
              <a:t>Prohibits discrimination against individuals with disabilities in all programs and activities of state and local government entities, including public universities.</a:t>
            </a:r>
            <a:endParaRPr lang="en-US" sz="1200" dirty="0"/>
          </a:p>
        </p:txBody>
      </p:sp>
      <p:sp>
        <p:nvSpPr>
          <p:cNvPr id="12" name="Shape 10"/>
          <p:cNvSpPr/>
          <p:nvPr/>
        </p:nvSpPr>
        <p:spPr>
          <a:xfrm>
            <a:off x="6901186" y="3664347"/>
            <a:ext cx="354599" cy="354608"/>
          </a:xfrm>
          <a:prstGeom prst="roundRect">
            <a:avLst>
              <a:gd name="adj" fmla="val 40010"/>
            </a:avLst>
          </a:prstGeom>
          <a:solidFill>
            <a:srgbClr val="CEE6FD"/>
          </a:solidFill>
          <a:ln/>
        </p:spPr>
      </p:sp>
      <p:sp>
        <p:nvSpPr>
          <p:cNvPr id="13" name="Text 11"/>
          <p:cNvSpPr/>
          <p:nvPr/>
        </p:nvSpPr>
        <p:spPr>
          <a:xfrm>
            <a:off x="6960269" y="3693864"/>
            <a:ext cx="236432" cy="295573"/>
          </a:xfrm>
          <a:prstGeom prst="rect">
            <a:avLst/>
          </a:prstGeom>
          <a:noFill/>
          <a:ln/>
        </p:spPr>
        <p:txBody>
          <a:bodyPr wrap="none" lIns="0" tIns="0" rIns="0" bIns="0" rtlCol="0" anchor="ctr"/>
          <a:lstStyle/>
          <a:p>
            <a:pPr algn="ctr" indent="0" marL="0">
              <a:lnSpc>
                <a:spcPct val="100000"/>
              </a:lnSpc>
              <a:buNone/>
            </a:pPr>
            <a:r>
              <a:rPr lang="en-US" sz="1850" dirty="0">
                <a:solidFill>
                  <a:srgbClr val="000000"/>
                </a:solidFill>
                <a:latin typeface="Instrument Sans SemiBold" pitchFamily="34" charset="0"/>
                <a:ea typeface="Instrument Sans SemiBold" pitchFamily="34" charset="-122"/>
                <a:cs typeface="Instrument Sans SemiBold" pitchFamily="34" charset="-120"/>
              </a:rPr>
              <a:t>2</a:t>
            </a:r>
            <a:endParaRPr lang="en-US" sz="1850" dirty="0"/>
          </a:p>
        </p:txBody>
      </p:sp>
      <p:sp>
        <p:nvSpPr>
          <p:cNvPr id="14" name="Text 12"/>
          <p:cNvSpPr/>
          <p:nvPr/>
        </p:nvSpPr>
        <p:spPr>
          <a:xfrm>
            <a:off x="7405998" y="3718520"/>
            <a:ext cx="4086420" cy="246261"/>
          </a:xfrm>
          <a:prstGeom prst="rect">
            <a:avLst/>
          </a:prstGeom>
          <a:noFill/>
          <a:ln/>
        </p:spPr>
        <p:txBody>
          <a:bodyPr wrap="none" lIns="0" tIns="0" rIns="0" bIns="0" rtlCol="0" anchor="t"/>
          <a:lstStyle/>
          <a:p>
            <a:pPr algn="l" indent="0" marL="0">
              <a:lnSpc>
                <a:spcPct val="104000"/>
              </a:lnSpc>
              <a:buNone/>
            </a:pPr>
            <a:r>
              <a:rPr lang="en-US" sz="1550" dirty="0">
                <a:solidFill>
                  <a:srgbClr val="FFFFFF"/>
                </a:solidFill>
                <a:latin typeface="Instrument Sans SemiBold" pitchFamily="34" charset="0"/>
                <a:ea typeface="Instrument Sans SemiBold" pitchFamily="34" charset="-122"/>
                <a:cs typeface="Instrument Sans SemiBold" pitchFamily="34" charset="-120"/>
              </a:rPr>
              <a:t>Section 508</a:t>
            </a:r>
            <a:endParaRPr lang="en-US" sz="1550" dirty="0"/>
          </a:p>
        </p:txBody>
      </p:sp>
      <p:sp>
        <p:nvSpPr>
          <p:cNvPr id="15" name="Text 13"/>
          <p:cNvSpPr/>
          <p:nvPr/>
        </p:nvSpPr>
        <p:spPr>
          <a:xfrm>
            <a:off x="7405998" y="4114998"/>
            <a:ext cx="4086420" cy="738783"/>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FFFFFF"/>
                </a:solidFill>
                <a:latin typeface="Instrument Sans Medium" pitchFamily="34" charset="0"/>
                <a:ea typeface="Instrument Sans Medium" pitchFamily="34" charset="-122"/>
                <a:cs typeface="Instrument Sans Medium" pitchFamily="34" charset="-120"/>
              </a:rPr>
              <a:t>Requires federal agencies and federally funded institutions to make electronic and information technology accessible.</a:t>
            </a:r>
            <a:endParaRPr lang="en-US" sz="1200" dirty="0"/>
          </a:p>
        </p:txBody>
      </p:sp>
      <p:sp>
        <p:nvSpPr>
          <p:cNvPr id="16" name="Shape 14"/>
          <p:cNvSpPr/>
          <p:nvPr/>
        </p:nvSpPr>
        <p:spPr>
          <a:xfrm>
            <a:off x="6901186" y="5154216"/>
            <a:ext cx="354599" cy="354608"/>
          </a:xfrm>
          <a:prstGeom prst="roundRect">
            <a:avLst>
              <a:gd name="adj" fmla="val 40010"/>
            </a:avLst>
          </a:prstGeom>
          <a:solidFill>
            <a:srgbClr val="CEE6FD"/>
          </a:solidFill>
          <a:ln/>
        </p:spPr>
      </p:sp>
      <p:sp>
        <p:nvSpPr>
          <p:cNvPr id="17" name="Text 15"/>
          <p:cNvSpPr/>
          <p:nvPr/>
        </p:nvSpPr>
        <p:spPr>
          <a:xfrm>
            <a:off x="6960269" y="5183733"/>
            <a:ext cx="236432" cy="295573"/>
          </a:xfrm>
          <a:prstGeom prst="rect">
            <a:avLst/>
          </a:prstGeom>
          <a:noFill/>
          <a:ln/>
        </p:spPr>
        <p:txBody>
          <a:bodyPr wrap="none" lIns="0" tIns="0" rIns="0" bIns="0" rtlCol="0" anchor="ctr"/>
          <a:lstStyle/>
          <a:p>
            <a:pPr algn="ctr" indent="0" marL="0">
              <a:lnSpc>
                <a:spcPct val="100000"/>
              </a:lnSpc>
              <a:buNone/>
            </a:pPr>
            <a:r>
              <a:rPr lang="en-US" sz="1850" dirty="0">
                <a:solidFill>
                  <a:srgbClr val="000000"/>
                </a:solidFill>
                <a:latin typeface="Instrument Sans SemiBold" pitchFamily="34" charset="0"/>
                <a:ea typeface="Instrument Sans SemiBold" pitchFamily="34" charset="-122"/>
                <a:cs typeface="Instrument Sans SemiBold" pitchFamily="34" charset="-120"/>
              </a:rPr>
              <a:t>3</a:t>
            </a:r>
            <a:endParaRPr lang="en-US" sz="1850" dirty="0"/>
          </a:p>
        </p:txBody>
      </p:sp>
      <p:sp>
        <p:nvSpPr>
          <p:cNvPr id="18" name="Text 16"/>
          <p:cNvSpPr/>
          <p:nvPr/>
        </p:nvSpPr>
        <p:spPr>
          <a:xfrm>
            <a:off x="7405998" y="5208389"/>
            <a:ext cx="4086420" cy="246261"/>
          </a:xfrm>
          <a:prstGeom prst="rect">
            <a:avLst/>
          </a:prstGeom>
          <a:noFill/>
          <a:ln/>
        </p:spPr>
        <p:txBody>
          <a:bodyPr wrap="none" lIns="0" tIns="0" rIns="0" bIns="0" rtlCol="0" anchor="t"/>
          <a:lstStyle/>
          <a:p>
            <a:pPr algn="l" indent="0" marL="0">
              <a:lnSpc>
                <a:spcPct val="104000"/>
              </a:lnSpc>
              <a:buNone/>
            </a:pPr>
            <a:r>
              <a:rPr lang="en-US" sz="1550" dirty="0">
                <a:solidFill>
                  <a:srgbClr val="FFFFFF"/>
                </a:solidFill>
                <a:latin typeface="Instrument Sans SemiBold" pitchFamily="34" charset="0"/>
                <a:ea typeface="Instrument Sans SemiBold" pitchFamily="34" charset="-122"/>
                <a:cs typeface="Instrument Sans SemiBold" pitchFamily="34" charset="-120"/>
              </a:rPr>
              <a:t>WCAG 2.1 AA</a:t>
            </a:r>
            <a:endParaRPr lang="en-US" sz="1550" dirty="0"/>
          </a:p>
        </p:txBody>
      </p:sp>
      <p:sp>
        <p:nvSpPr>
          <p:cNvPr id="19" name="Text 17"/>
          <p:cNvSpPr/>
          <p:nvPr/>
        </p:nvSpPr>
        <p:spPr>
          <a:xfrm>
            <a:off x="7405998" y="5604867"/>
            <a:ext cx="4086420" cy="492522"/>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FFFFFF"/>
                </a:solidFill>
                <a:latin typeface="Instrument Sans Medium" pitchFamily="34" charset="0"/>
                <a:ea typeface="Instrument Sans Medium" pitchFamily="34" charset="-122"/>
                <a:cs typeface="Instrument Sans Medium" pitchFamily="34" charset="-120"/>
              </a:rPr>
              <a:t>The international technical standard that defines specific, testable success criteria for digital accessibility.</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232521"/>
            <a:ext cx="906737" cy="251420"/>
          </a:xfrm>
          <a:prstGeom prst="roundRect">
            <a:avLst>
              <a:gd name="adj" fmla="val 47364"/>
            </a:avLst>
          </a:prstGeom>
          <a:noFill/>
          <a:ln w="6350">
            <a:solidFill>
              <a:srgbClr val="84C1FA"/>
            </a:solidFill>
            <a:prstDash val="solid"/>
          </a:ln>
        </p:spPr>
      </p:sp>
      <p:sp>
        <p:nvSpPr>
          <p:cNvPr id="4" name="Text 1"/>
          <p:cNvSpPr/>
          <p:nvPr/>
        </p:nvSpPr>
        <p:spPr>
          <a:xfrm>
            <a:off x="760691" y="2282130"/>
            <a:ext cx="1317890"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1</a:t>
            </a:r>
            <a:endParaRPr lang="en-US" sz="1000" dirty="0"/>
          </a:p>
        </p:txBody>
      </p:sp>
      <p:sp>
        <p:nvSpPr>
          <p:cNvPr id="5" name="Text 2"/>
          <p:cNvSpPr/>
          <p:nvPr/>
        </p:nvSpPr>
        <p:spPr>
          <a:xfrm>
            <a:off x="661475"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Platform: Building Accessibility into D2L from the Start</a:t>
            </a:r>
            <a:endParaRPr lang="en-US" sz="3250" dirty="0"/>
          </a:p>
        </p:txBody>
      </p:sp>
      <p:sp>
        <p:nvSpPr>
          <p:cNvPr id="6" name="Text 3"/>
          <p:cNvSpPr/>
          <p:nvPr/>
        </p:nvSpPr>
        <p:spPr>
          <a:xfrm>
            <a:off x="661475"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Your course platform — D2L Brightspace — is the foundation of the student experience. Accessibility must be built in at the platform level before any other content is added.</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640358"/>
            <a:ext cx="10868745" cy="1001316"/>
          </a:xfrm>
          <a:prstGeom prst="rect">
            <a:avLst/>
          </a:prstGeom>
          <a:noFill/>
          <a:ln/>
        </p:spPr>
        <p:txBody>
          <a:bodyPr wrap="square" lIns="0" tIns="0" rIns="0" bIns="0" rtlCol="0" anchor="t">
            <a:normAutofit/>
          </a:bodyPr>
          <a:lstStyle/>
          <a:p>
            <a:pPr algn="l" indent="0" marL="0">
              <a:lnSpc>
                <a:spcPct val="104000"/>
              </a:lnSpc>
              <a:buNone/>
            </a:pPr>
            <a:r>
              <a:rPr lang="en-US" sz="3150" dirty="0">
                <a:solidFill>
                  <a:srgbClr val="091C53"/>
                </a:solidFill>
                <a:latin typeface="Instrument Sans SemiBold" pitchFamily="34" charset="0"/>
                <a:ea typeface="Instrument Sans SemiBold" pitchFamily="34" charset="-122"/>
                <a:cs typeface="Instrument Sans SemiBold" pitchFamily="34" charset="-120"/>
              </a:rPr>
              <a:t>Supportive Syllabus Statements: Going Beyond the Legal Disclaimer</a:t>
            </a:r>
            <a:endParaRPr lang="en-US" sz="3150" dirty="0"/>
          </a:p>
        </p:txBody>
      </p:sp>
      <p:sp>
        <p:nvSpPr>
          <p:cNvPr id="3" name="Text 1"/>
          <p:cNvSpPr/>
          <p:nvPr/>
        </p:nvSpPr>
        <p:spPr>
          <a:xfrm>
            <a:off x="661475" y="2014041"/>
            <a:ext cx="5238917" cy="4063901"/>
          </a:xfrm>
          <a:prstGeom prst="rect">
            <a:avLst/>
          </a:prstGeom>
          <a:noFill/>
          <a:ln/>
        </p:spPr>
        <p:txBody>
          <a:bodyPr wrap="square" lIns="0" tIns="0" rIns="0" bIns="0" rtlCol="0" anchor="t">
            <a:normAutofit/>
          </a:bodyPr>
          <a:lstStyle/>
          <a:p>
            <a:pPr algn="l" indent="0" marL="0">
              <a:lnSpc>
                <a:spcPct val="131000"/>
              </a:lnSpc>
              <a:spcAft>
                <a:spcPts val="105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The standard boilerplate accommodation statement — "Students with disabilities should contact the Office of Accessibility" — is legally necessary but often insufficient. A truly supportive syllabus statement goes further: it frames disability as a natural part of human diversity, uses welcoming and affirming language, and actively invites students to request the support they need without shame or hesitation.</a:t>
            </a:r>
            <a:endParaRPr lang="en-US" sz="1250" dirty="0"/>
          </a:p>
          <a:p>
            <a:pPr algn="l" indent="0" marL="0">
              <a:lnSpc>
                <a:spcPct val="131000"/>
              </a:lnSpc>
              <a:spcAft>
                <a:spcPts val="105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Research consistently shows that students with disabilities are more likely to request accommodations when instructors signal openness and inclusion early in the semester. A single well-crafted paragraph in your syllabus can meaningfully change whether a student feels safe advocating for themselves.</a:t>
            </a:r>
            <a:endParaRPr lang="en-US" sz="1250" dirty="0"/>
          </a:p>
          <a:p>
            <a:pPr algn="l" indent="0" marL="0">
              <a:lnSpc>
                <a:spcPct val="131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Direct students to:</a:t>
            </a:r>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The Office of Accessibility and Accommodations (OAA) at </a:t>
            </a:r>
            <a:pPr algn="l" indent="0" marL="0">
              <a:lnSpc>
                <a:spcPct val="131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McAfee Gym, Room 1272</a:t>
            </a:r>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Include the office's phone number, email, and website link so students have multiple ways to make contact.</a:t>
            </a:r>
            <a:endParaRPr lang="en-US" sz="1250" dirty="0"/>
          </a:p>
        </p:txBody>
      </p:sp>
      <p:sp>
        <p:nvSpPr>
          <p:cNvPr id="4" name="Text 2"/>
          <p:cNvSpPr/>
          <p:nvPr/>
        </p:nvSpPr>
        <p:spPr>
          <a:xfrm>
            <a:off x="6537955" y="2188567"/>
            <a:ext cx="4998615" cy="1766193"/>
          </a:xfrm>
          <a:prstGeom prst="rect">
            <a:avLst/>
          </a:prstGeom>
          <a:noFill/>
          <a:ln/>
        </p:spPr>
        <p:txBody>
          <a:bodyPr wrap="square" lIns="0" tIns="0" rIns="0" bIns="0" rtlCol="0" anchor="t">
            <a:normAutofit/>
          </a:bodyPr>
          <a:lstStyle/>
          <a:p>
            <a:pPr algn="l" indent="0" marL="0">
              <a:lnSpc>
                <a:spcPct val="131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Example Supportive Language:</a:t>
            </a:r>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"I am committed to making this course accessible to all students. Disability is a natural part of human diversity, and I welcome students with disabilities to reach out early so we can work together. Please contact the Office of Accessibility and Accommodations (OAA) at McAfee Gym Room 1272 to establish accommodations, then connect with me so we can ensure your learning experience is fully supported."</a:t>
            </a:r>
            <a:endParaRPr lang="en-US" sz="1250" dirty="0"/>
          </a:p>
        </p:txBody>
      </p:sp>
      <p:sp>
        <p:nvSpPr>
          <p:cNvPr id="5" name="Shape 3"/>
          <p:cNvSpPr/>
          <p:nvPr/>
        </p:nvSpPr>
        <p:spPr>
          <a:xfrm>
            <a:off x="6297653" y="2048966"/>
            <a:ext cx="19050" cy="2045395"/>
          </a:xfrm>
          <a:prstGeom prst="roundRect">
            <a:avLst>
              <a:gd name="adj" fmla="val 49999"/>
            </a:avLst>
          </a:prstGeom>
          <a:solidFill>
            <a:srgbClr val="84C1FA"/>
          </a:solidFill>
          <a:ln/>
        </p:spPr>
      </p:sp>
      <p:sp>
        <p:nvSpPr>
          <p:cNvPr id="6" name="Shape 4"/>
          <p:cNvSpPr/>
          <p:nvPr/>
        </p:nvSpPr>
        <p:spPr>
          <a:xfrm>
            <a:off x="6297653" y="4268887"/>
            <a:ext cx="5238917" cy="1116112"/>
          </a:xfrm>
          <a:prstGeom prst="roundRect">
            <a:avLst>
              <a:gd name="adj" fmla="val 12920"/>
            </a:avLst>
          </a:prstGeom>
          <a:solidFill>
            <a:srgbClr val="B6D6FC"/>
          </a:solidFill>
          <a:ln/>
        </p:spPr>
      </p:sp>
      <p:pic>
        <p:nvPicPr>
          <p:cNvPr id="7" name="Image 0" descr="preencoded.png">    </p:cNvPr>
          <p:cNvPicPr>
            <a:picLocks noChangeAspect="1"/>
          </p:cNvPicPr>
          <p:nvPr/>
        </p:nvPicPr>
        <p:blipFill>
          <a:blip r:embed="rId1"/>
          <a:stretch>
            <a:fillRect/>
          </a:stretch>
        </p:blipFill>
        <p:spPr>
          <a:xfrm>
            <a:off x="6457788" y="4501654"/>
            <a:ext cx="200218" cy="160139"/>
          </a:xfrm>
          <a:prstGeom prst="rect">
            <a:avLst/>
          </a:prstGeom>
        </p:spPr>
      </p:pic>
      <p:sp>
        <p:nvSpPr>
          <p:cNvPr id="8" name="Text 5"/>
          <p:cNvSpPr/>
          <p:nvPr/>
        </p:nvSpPr>
        <p:spPr>
          <a:xfrm>
            <a:off x="6818142" y="4448473"/>
            <a:ext cx="4558293" cy="756940"/>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000000"/>
                </a:solidFill>
                <a:latin typeface="Instrument Sans Medium" pitchFamily="34" charset="0"/>
                <a:ea typeface="Instrument Sans Medium" pitchFamily="34" charset="-122"/>
                <a:cs typeface="Instrument Sans Medium" pitchFamily="34" charset="-120"/>
              </a:rPr>
              <a:t>Normalize the conversation by mentioning OAA in your first-day introduction, not just in the written syllabus. Verbal acknowledgment signals genuine openness.</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470198"/>
            <a:ext cx="10868745" cy="508695"/>
          </a:xfrm>
          <a:prstGeom prst="rect">
            <a:avLst/>
          </a:prstGeom>
          <a:noFill/>
          <a:ln/>
        </p:spPr>
        <p:txBody>
          <a:bodyPr wrap="none" lIns="0" tIns="0" rIns="0" bIns="0" rtlCol="0" anchor="t"/>
          <a:lstStyle/>
          <a:p>
            <a:pPr algn="l" indent="0" marL="0">
              <a:lnSpc>
                <a:spcPct val="104000"/>
              </a:lnSpc>
              <a:buNone/>
            </a:pPr>
            <a:r>
              <a:rPr lang="en-US" sz="3200" dirty="0">
                <a:solidFill>
                  <a:srgbClr val="091C53"/>
                </a:solidFill>
                <a:latin typeface="Instrument Sans SemiBold" pitchFamily="34" charset="0"/>
                <a:ea typeface="Instrument Sans SemiBold" pitchFamily="34" charset="-122"/>
                <a:cs typeface="Instrument Sans SemiBold" pitchFamily="34" charset="-120"/>
              </a:rPr>
              <a:t>The D2L Accessibility Checker: Your First Line of Defense</a:t>
            </a:r>
            <a:endParaRPr lang="en-US" sz="3200" dirty="0"/>
          </a:p>
        </p:txBody>
      </p:sp>
      <p:pic>
        <p:nvPicPr>
          <p:cNvPr id="3" name="Image 0" descr="preencoded.png">    </p:cNvPr>
          <p:cNvPicPr>
            <a:picLocks noChangeAspect="1"/>
          </p:cNvPicPr>
          <p:nvPr/>
        </p:nvPicPr>
        <p:blipFill>
          <a:blip r:embed="rId1"/>
          <a:stretch>
            <a:fillRect/>
          </a:stretch>
        </p:blipFill>
        <p:spPr>
          <a:xfrm>
            <a:off x="661475" y="1399480"/>
            <a:ext cx="4672491" cy="4672608"/>
          </a:xfrm>
          <a:prstGeom prst="rect">
            <a:avLst/>
          </a:prstGeom>
        </p:spPr>
      </p:pic>
      <p:sp>
        <p:nvSpPr>
          <p:cNvPr id="4" name="Text 1"/>
          <p:cNvSpPr/>
          <p:nvPr/>
        </p:nvSpPr>
        <p:spPr>
          <a:xfrm>
            <a:off x="5737379" y="1363365"/>
            <a:ext cx="5799092" cy="1694954"/>
          </a:xfrm>
          <a:prstGeom prst="rect">
            <a:avLst/>
          </a:prstGeom>
          <a:noFill/>
          <a:ln/>
        </p:spPr>
        <p:txBody>
          <a:bodyPr wrap="square" lIns="0" tIns="0" rIns="0" bIns="0" rtlCol="0" anchor="t">
            <a:normAutofit/>
          </a:bodyPr>
          <a:lstStyle/>
          <a:p>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D2L Brightspace includes a built-in </a:t>
            </a:r>
            <a:pPr algn="l" indent="0" marL="0">
              <a:lnSpc>
                <a:spcPct val="132000"/>
              </a:lnSpc>
              <a:spcAft>
                <a:spcPts val="1100"/>
              </a:spcAft>
              <a:buNone/>
            </a:pPr>
            <a:r>
              <a:rPr lang="en-US" sz="1250" b="1" dirty="0">
                <a:solidFill>
                  <a:srgbClr val="1E3063"/>
                </a:solidFill>
                <a:latin typeface="Instrument Sans Bold" pitchFamily="34" charset="0"/>
                <a:ea typeface="Instrument Sans Bold" pitchFamily="34" charset="-122"/>
                <a:cs typeface="Instrument Sans Bold" pitchFamily="34" charset="-120"/>
              </a:rPr>
              <a:t>Accessibility Checker</a:t>
            </a:r>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 — represented by the person-with-circle icon in the HTML editor toolbar — that scans your content for common accessibility issues before you save or publish. Make it a habit to run this checker on every D2L Content page, Announcement, and Discussion post before it goes live.</a:t>
            </a:r>
            <a:endParaRPr lang="en-US" sz="1250" dirty="0"/>
          </a:p>
          <a:p>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What the D2L Checker catches:</a:t>
            </a:r>
            <a:endParaRPr lang="en-US" sz="1250" dirty="0"/>
          </a:p>
        </p:txBody>
      </p:sp>
      <p:sp>
        <p:nvSpPr>
          <p:cNvPr id="5" name="Text 2"/>
          <p:cNvSpPr/>
          <p:nvPr/>
        </p:nvSpPr>
        <p:spPr>
          <a:xfrm>
            <a:off x="5737379" y="3202484"/>
            <a:ext cx="5799092" cy="1718965"/>
          </a:xfrm>
          <a:prstGeom prst="rect">
            <a:avLst/>
          </a:prstGeom>
          <a:noFill/>
          <a:ln/>
        </p:spPr>
        <p:txBody>
          <a:bodyPr wrap="square" lIns="0" tIns="0" rIns="0" bIns="0" rtlCol="0" anchor="t">
            <a:normAutofit/>
          </a:bodyPr>
          <a:lstStyle/>
          <a:p>
            <a:pPr algn="l" marL="254000" indent="-254000">
              <a:lnSpc>
                <a:spcPct val="132000"/>
              </a:lnSpc>
              <a:buSzPct val="100000"/>
              <a:buChar char="•"/>
            </a:pPr>
            <a:r>
              <a:rPr lang="en-US" sz="1250" b="1" dirty="0">
                <a:solidFill>
                  <a:srgbClr val="1E3063"/>
                </a:solidFill>
                <a:latin typeface="Instrument Sans Bold" pitchFamily="34" charset="0"/>
                <a:ea typeface="Instrument Sans Bold" pitchFamily="34" charset="-122"/>
                <a:cs typeface="Instrument Sans Bold" pitchFamily="34" charset="-120"/>
              </a:rPr>
              <a:t>Skipped heading levels</a:t>
            </a:r>
            <a:pPr algn="l" marL="254000" indent="-254000">
              <a:lnSpc>
                <a:spcPct val="132000"/>
              </a:lnSpc>
              <a:buSzPct val="100000"/>
              <a:buChar char="•"/>
            </a:pPr>
            <a:r>
              <a:rPr lang="en-US" sz="1250" dirty="0">
                <a:solidFill>
                  <a:srgbClr val="1E3063"/>
                </a:solidFill>
                <a:latin typeface="Instrument Sans Medium" pitchFamily="34" charset="0"/>
                <a:ea typeface="Instrument Sans Medium" pitchFamily="34" charset="-122"/>
                <a:cs typeface="Instrument Sans Medium" pitchFamily="34" charset="-120"/>
              </a:rPr>
              <a:t> — e.g., jumping from H1 directly to H3, which breaks screen reader navigation</a:t>
            </a:r>
            <a:endParaRPr lang="en-US" sz="1250" dirty="0"/>
          </a:p>
          <a:p>
            <a:pPr algn="l" marL="254000" indent="-254000">
              <a:lnSpc>
                <a:spcPct val="132000"/>
              </a:lnSpc>
              <a:buSzPct val="100000"/>
              <a:buChar char="•"/>
            </a:pPr>
            <a:r>
              <a:rPr lang="en-US" sz="1250" b="1" dirty="0">
                <a:solidFill>
                  <a:srgbClr val="1E3063"/>
                </a:solidFill>
                <a:latin typeface="Instrument Sans Bold" pitchFamily="34" charset="0"/>
                <a:ea typeface="Instrument Sans Bold" pitchFamily="34" charset="-122"/>
                <a:cs typeface="Instrument Sans Bold" pitchFamily="34" charset="-120"/>
              </a:rPr>
              <a:t>Color contrast failures</a:t>
            </a:r>
            <a:pPr algn="l" marL="254000" indent="-254000">
              <a:lnSpc>
                <a:spcPct val="132000"/>
              </a:lnSpc>
              <a:buSzPct val="100000"/>
              <a:buChar char="•"/>
            </a:pPr>
            <a:r>
              <a:rPr lang="en-US" sz="1250" dirty="0">
                <a:solidFill>
                  <a:srgbClr val="1E3063"/>
                </a:solidFill>
                <a:latin typeface="Instrument Sans Medium" pitchFamily="34" charset="0"/>
                <a:ea typeface="Instrument Sans Medium" pitchFamily="34" charset="-122"/>
                <a:cs typeface="Instrument Sans Medium" pitchFamily="34" charset="-120"/>
              </a:rPr>
              <a:t> — text that doesn't meet the 4.5:1 contrast ratio required by WCAG 1.4.3</a:t>
            </a:r>
            <a:endParaRPr lang="en-US" sz="1250" dirty="0"/>
          </a:p>
          <a:p>
            <a:pPr algn="l" marL="254000" indent="-254000">
              <a:lnSpc>
                <a:spcPct val="132000"/>
              </a:lnSpc>
              <a:buSzPct val="100000"/>
              <a:buChar char="•"/>
            </a:pPr>
            <a:r>
              <a:rPr lang="en-US" sz="1250" b="1" dirty="0">
                <a:solidFill>
                  <a:srgbClr val="1E3063"/>
                </a:solidFill>
                <a:latin typeface="Instrument Sans Bold" pitchFamily="34" charset="0"/>
                <a:ea typeface="Instrument Sans Bold" pitchFamily="34" charset="-122"/>
                <a:cs typeface="Instrument Sans Bold" pitchFamily="34" charset="-120"/>
              </a:rPr>
              <a:t>Missing alt-text</a:t>
            </a:r>
            <a:pPr algn="l" marL="254000" indent="-254000">
              <a:lnSpc>
                <a:spcPct val="132000"/>
              </a:lnSpc>
              <a:buSzPct val="100000"/>
              <a:buChar char="•"/>
            </a:pPr>
            <a:r>
              <a:rPr lang="en-US" sz="1250" dirty="0">
                <a:solidFill>
                  <a:srgbClr val="1E3063"/>
                </a:solidFill>
                <a:latin typeface="Instrument Sans Medium" pitchFamily="34" charset="0"/>
                <a:ea typeface="Instrument Sans Medium" pitchFamily="34" charset="-122"/>
                <a:cs typeface="Instrument Sans Medium" pitchFamily="34" charset="-120"/>
              </a:rPr>
              <a:t> on images embedded in the content editor</a:t>
            </a:r>
            <a:endParaRPr lang="en-US" sz="1250" dirty="0"/>
          </a:p>
          <a:p>
            <a:pPr algn="l" marL="254000" indent="-254000">
              <a:lnSpc>
                <a:spcPct val="132000"/>
              </a:lnSpc>
              <a:buSzPct val="100000"/>
              <a:buChar char="•"/>
            </a:pPr>
            <a:r>
              <a:rPr lang="en-US" sz="1250" b="1" dirty="0">
                <a:solidFill>
                  <a:srgbClr val="1E3063"/>
                </a:solidFill>
                <a:latin typeface="Instrument Sans Bold" pitchFamily="34" charset="0"/>
                <a:ea typeface="Instrument Sans Bold" pitchFamily="34" charset="-122"/>
                <a:cs typeface="Instrument Sans Bold" pitchFamily="34" charset="-120"/>
              </a:rPr>
              <a:t>Empty links</a:t>
            </a:r>
            <a:pPr algn="l" marL="254000" indent="-254000">
              <a:lnSpc>
                <a:spcPct val="132000"/>
              </a:lnSpc>
              <a:buSzPct val="100000"/>
              <a:buChar char="•"/>
            </a:pPr>
            <a:r>
              <a:rPr lang="en-US" sz="1250" dirty="0">
                <a:solidFill>
                  <a:srgbClr val="1E3063"/>
                </a:solidFill>
                <a:latin typeface="Instrument Sans Medium" pitchFamily="34" charset="0"/>
                <a:ea typeface="Instrument Sans Medium" pitchFamily="34" charset="-122"/>
                <a:cs typeface="Instrument Sans Medium" pitchFamily="34" charset="-120"/>
              </a:rPr>
              <a:t> or links with non-descriptive text like "click here"</a:t>
            </a:r>
            <a:endParaRPr lang="en-US" sz="1250" dirty="0"/>
          </a:p>
        </p:txBody>
      </p:sp>
      <p:sp>
        <p:nvSpPr>
          <p:cNvPr id="6" name="Text 3"/>
          <p:cNvSpPr/>
          <p:nvPr/>
        </p:nvSpPr>
        <p:spPr>
          <a:xfrm>
            <a:off x="5737379" y="5065613"/>
            <a:ext cx="5799092" cy="1178024"/>
          </a:xfrm>
          <a:prstGeom prst="rect">
            <a:avLst/>
          </a:prstGeom>
          <a:noFill/>
          <a:ln/>
        </p:spPr>
        <p:txBody>
          <a:bodyPr wrap="square" lIns="0" tIns="0" rIns="0" bIns="0" rtlCol="0" anchor="t">
            <a:normAutofit/>
          </a:bodyPr>
          <a:lstStyle/>
          <a:p>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The checker is not comprehensive — it catches structural errors but cannot evaluate whether your alt-text is accurate, or whether your content is cognitively accessible. Use it as a first pass, not a final audit.</a:t>
            </a:r>
            <a:endParaRPr lang="en-US" sz="1250" dirty="0"/>
          </a:p>
          <a:p>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Resource:</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32000"/>
              </a:lnSpc>
              <a:buNone/>
            </a:pPr>
            <a:r>
              <a:rPr lang="en-US" sz="125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D2L Brightspace Accessibility Checker Guide</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829072"/>
            <a:ext cx="10868745"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Quiz Accessibility: Extended Time &amp; Question Type Choices</a:t>
            </a:r>
            <a:endParaRPr lang="en-US" sz="3250" dirty="0"/>
          </a:p>
        </p:txBody>
      </p:sp>
      <p:sp>
        <p:nvSpPr>
          <p:cNvPr id="3" name="Shape 1"/>
          <p:cNvSpPr/>
          <p:nvPr/>
        </p:nvSpPr>
        <p:spPr>
          <a:xfrm>
            <a:off x="661475" y="2193230"/>
            <a:ext cx="5351725" cy="3835598"/>
          </a:xfrm>
          <a:prstGeom prst="roundRect">
            <a:avLst>
              <a:gd name="adj" fmla="val 3881"/>
            </a:avLst>
          </a:prstGeom>
          <a:solidFill>
            <a:srgbClr val="FFFFFF"/>
          </a:solidFill>
          <a:ln w="19050">
            <a:solidFill>
              <a:srgbClr val="B4CCE3"/>
            </a:solidFill>
            <a:prstDash val="solid"/>
          </a:ln>
        </p:spPr>
      </p:sp>
      <p:sp>
        <p:nvSpPr>
          <p:cNvPr id="4" name="Text 2"/>
          <p:cNvSpPr/>
          <p:nvPr/>
        </p:nvSpPr>
        <p:spPr>
          <a:xfrm>
            <a:off x="845819" y="2377579"/>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Proactive Extended Time Configuration</a:t>
            </a:r>
            <a:endParaRPr lang="en-US" sz="1600" dirty="0"/>
          </a:p>
        </p:txBody>
      </p:sp>
      <p:sp>
        <p:nvSpPr>
          <p:cNvPr id="5" name="Text 3"/>
          <p:cNvSpPr/>
          <p:nvPr/>
        </p:nvSpPr>
        <p:spPr>
          <a:xfrm>
            <a:off x="845819" y="2735263"/>
            <a:ext cx="4983038" cy="3009999"/>
          </a:xfrm>
          <a:prstGeom prst="rect">
            <a:avLst/>
          </a:prstGeom>
          <a:noFill/>
          <a:ln/>
        </p:spPr>
        <p:txBody>
          <a:bodyPr wrap="square" lIns="0" tIns="0" rIns="0" bIns="0" rtlCol="0" anchor="t">
            <a:normAutofit/>
          </a:bodyPr>
          <a:lstStyle/>
          <a:p>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Don't wait for students to remind you before each quiz. Configure extended time accommodations at the start of the semester using </a:t>
            </a:r>
            <a:pPr algn="l" indent="0" marL="0">
              <a:lnSpc>
                <a:spcPct val="133000"/>
              </a:lnSpc>
              <a:spcAft>
                <a:spcPts val="7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D2L Special Access settings</a:t>
            </a:r>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Navigate to the quiz settings, select "Add Users to Special Access," and set the time multiplier (e.g., 1.5x or 2x) for the student's documented accommodation. Apply this to every quiz in the course at once using the bulk settings option when available.</a:t>
            </a:r>
            <a:endParaRPr lang="en-US" sz="1300" dirty="0"/>
          </a:p>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Proactive setup prevents the all-too-common scenario where a student takes a timed quiz without their accommodation because the instructor forgot to configure it for that specific assessment.</a:t>
            </a:r>
            <a:endParaRPr lang="en-US" sz="1300" dirty="0"/>
          </a:p>
        </p:txBody>
      </p:sp>
      <p:sp>
        <p:nvSpPr>
          <p:cNvPr id="6" name="Shape 4"/>
          <p:cNvSpPr/>
          <p:nvPr/>
        </p:nvSpPr>
        <p:spPr>
          <a:xfrm>
            <a:off x="6178495" y="2193230"/>
            <a:ext cx="5351725" cy="3835598"/>
          </a:xfrm>
          <a:prstGeom prst="roundRect">
            <a:avLst>
              <a:gd name="adj" fmla="val 3881"/>
            </a:avLst>
          </a:prstGeom>
          <a:solidFill>
            <a:srgbClr val="FFFFFF"/>
          </a:solidFill>
          <a:ln w="19050">
            <a:solidFill>
              <a:srgbClr val="B4CCE3"/>
            </a:solidFill>
            <a:prstDash val="solid"/>
          </a:ln>
        </p:spPr>
      </p:sp>
      <p:sp>
        <p:nvSpPr>
          <p:cNvPr id="7" name="Text 5"/>
          <p:cNvSpPr/>
          <p:nvPr/>
        </p:nvSpPr>
        <p:spPr>
          <a:xfrm>
            <a:off x="6362838" y="2377579"/>
            <a:ext cx="4983038"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Accessible Question Types</a:t>
            </a:r>
            <a:endParaRPr lang="en-US" sz="1600" dirty="0"/>
          </a:p>
        </p:txBody>
      </p:sp>
      <p:sp>
        <p:nvSpPr>
          <p:cNvPr id="8" name="Text 6"/>
          <p:cNvSpPr/>
          <p:nvPr/>
        </p:nvSpPr>
        <p:spPr>
          <a:xfrm>
            <a:off x="6362838" y="2735263"/>
            <a:ext cx="4983038" cy="3109218"/>
          </a:xfrm>
          <a:prstGeom prst="rect">
            <a:avLst/>
          </a:prstGeom>
          <a:noFill/>
          <a:ln/>
        </p:spPr>
        <p:txBody>
          <a:bodyPr wrap="square" lIns="0" tIns="0" rIns="0" bIns="0" rtlCol="0" anchor="t">
            <a:normAutofit/>
          </a:bodyPr>
          <a:lstStyle/>
          <a:p>
            <a:pPr algn="l" indent="0" marL="0">
              <a:lnSpc>
                <a:spcPct val="133000"/>
              </a:lnSpc>
              <a:spcAft>
                <a:spcPts val="7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Minimize or avoid drag-and-drop matching questions.</a:t>
            </a:r>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These question formats are among the most problematic for keyboard-only users and screen reader users. A student navigating without a mouse has no reliable way to perform a drag operation, effectively making the question unanswerable without accommodation.</a:t>
            </a:r>
            <a:endParaRPr lang="en-US" sz="1300" dirty="0"/>
          </a:p>
          <a:p>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Replace drag-and-drop matching with </a:t>
            </a:r>
            <a:pPr algn="l" indent="0" marL="0">
              <a:lnSpc>
                <a:spcPct val="133000"/>
              </a:lnSpc>
              <a:spcAft>
                <a:spcPts val="7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dropdown matching</a:t>
            </a:r>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(where students select from a menu) or </a:t>
            </a:r>
            <a:pPr algn="l" indent="0" marL="0">
              <a:lnSpc>
                <a:spcPct val="133000"/>
              </a:lnSpc>
              <a:spcAft>
                <a:spcPts val="7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multiple-choice equivalents</a:t>
            </a:r>
            <a:pPr algn="l" indent="0" marL="0">
              <a:lnSpc>
                <a:spcPct val="133000"/>
              </a:lnSpc>
              <a:spcAft>
                <a:spcPts val="7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that test the same knowledge without requiring pointer-based interaction. D2L supports both formats natively.</a:t>
            </a:r>
            <a:endParaRPr lang="en-US" sz="1300" dirty="0"/>
          </a:p>
          <a:p>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Resource:</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D2L Community: Screen Reader Support in Quizzes</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1210" y="0"/>
                </a:lnTo>
                <a:lnTo>
                  <a:pt x="92090" y="2640"/>
                </a:lnTo>
                <a:lnTo>
                  <a:pt x="93070" y="7030"/>
                </a:lnTo>
                <a:lnTo>
                  <a:pt x="93650" y="11330"/>
                </a:lnTo>
                <a:lnTo>
                  <a:pt x="93850" y="14750"/>
                </a:lnTo>
                <a:lnTo>
                  <a:pt x="93460" y="21970"/>
                </a:lnTo>
                <a:lnTo>
                  <a:pt x="91990" y="31150"/>
                </a:lnTo>
                <a:lnTo>
                  <a:pt x="91410" y="36520"/>
                </a:lnTo>
                <a:lnTo>
                  <a:pt x="91210" y="40040"/>
                </a:lnTo>
                <a:lnTo>
                  <a:pt x="91310" y="45700"/>
                </a:lnTo>
                <a:lnTo>
                  <a:pt x="91890" y="48930"/>
                </a:lnTo>
                <a:lnTo>
                  <a:pt x="93160" y="52540"/>
                </a:lnTo>
                <a:lnTo>
                  <a:pt x="94920" y="56050"/>
                </a:lnTo>
                <a:lnTo>
                  <a:pt x="97170" y="59860"/>
                </a:lnTo>
                <a:lnTo>
                  <a:pt x="98730" y="63280"/>
                </a:lnTo>
                <a:lnTo>
                  <a:pt x="99800" y="67290"/>
                </a:lnTo>
                <a:lnTo>
                  <a:pt x="100000" y="71480"/>
                </a:lnTo>
                <a:lnTo>
                  <a:pt x="99710" y="73630"/>
                </a:lnTo>
                <a:lnTo>
                  <a:pt x="99020" y="76460"/>
                </a:lnTo>
                <a:lnTo>
                  <a:pt x="97750" y="80180"/>
                </a:lnTo>
                <a:lnTo>
                  <a:pt x="96390" y="83400"/>
                </a:lnTo>
                <a:lnTo>
                  <a:pt x="91890" y="91990"/>
                </a:lnTo>
                <a:lnTo>
                  <a:pt x="89450" y="96000"/>
                </a:lnTo>
                <a:lnTo>
                  <a:pt x="86720" y="100000"/>
                </a:lnTo>
                <a:lnTo>
                  <a:pt x="0" y="100000"/>
                </a:lnTo>
                <a:close/>
              </a:path>
            </a:pathLst>
          </a:custGeom>
        </p:spPr>
      </p:pic>
      <p:sp>
        <p:nvSpPr>
          <p:cNvPr id="3" name="Shape 0"/>
          <p:cNvSpPr/>
          <p:nvPr/>
        </p:nvSpPr>
        <p:spPr>
          <a:xfrm>
            <a:off x="5233360" y="2232521"/>
            <a:ext cx="928168" cy="251420"/>
          </a:xfrm>
          <a:prstGeom prst="roundRect">
            <a:avLst>
              <a:gd name="adj" fmla="val 47364"/>
            </a:avLst>
          </a:prstGeom>
          <a:noFill/>
          <a:ln w="6350">
            <a:solidFill>
              <a:srgbClr val="84C1FA"/>
            </a:solidFill>
            <a:prstDash val="solid"/>
          </a:ln>
        </p:spPr>
      </p:sp>
      <p:sp>
        <p:nvSpPr>
          <p:cNvPr id="4" name="Text 1"/>
          <p:cNvSpPr/>
          <p:nvPr/>
        </p:nvSpPr>
        <p:spPr>
          <a:xfrm>
            <a:off x="5332577" y="2282130"/>
            <a:ext cx="1339320"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2</a:t>
            </a:r>
            <a:endParaRPr lang="en-US" sz="1000" dirty="0"/>
          </a:p>
        </p:txBody>
      </p:sp>
      <p:sp>
        <p:nvSpPr>
          <p:cNvPr id="5" name="Text 2"/>
          <p:cNvSpPr/>
          <p:nvPr/>
        </p:nvSpPr>
        <p:spPr>
          <a:xfrm>
            <a:off x="5233360"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Documents: Structure, Typography &amp; File Formatting</a:t>
            </a:r>
            <a:endParaRPr lang="en-US" sz="3250" dirty="0"/>
          </a:p>
        </p:txBody>
      </p:sp>
      <p:sp>
        <p:nvSpPr>
          <p:cNvPr id="6" name="Text 3"/>
          <p:cNvSpPr/>
          <p:nvPr/>
        </p:nvSpPr>
        <p:spPr>
          <a:xfrm>
            <a:off x="5233360"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Well-structured documents are the backbone of accessible course content. Every formatting choice — from your font selection to your file name — either helps or hinders student access.</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458887"/>
            <a:ext cx="10868745" cy="985242"/>
          </a:xfrm>
          <a:prstGeom prst="rect">
            <a:avLst/>
          </a:prstGeom>
          <a:noFill/>
          <a:ln/>
        </p:spPr>
        <p:txBody>
          <a:bodyPr wrap="square" lIns="0" tIns="0" rIns="0" bIns="0" rtlCol="0" anchor="t">
            <a:normAutofit/>
          </a:bodyPr>
          <a:lstStyle/>
          <a:p>
            <a:pPr algn="l" indent="0" marL="0">
              <a:lnSpc>
                <a:spcPct val="104000"/>
              </a:lnSpc>
              <a:buNone/>
            </a:pPr>
            <a:r>
              <a:rPr lang="en-US" sz="3100" dirty="0">
                <a:solidFill>
                  <a:srgbClr val="091C53"/>
                </a:solidFill>
                <a:latin typeface="Instrument Sans SemiBold" pitchFamily="34" charset="0"/>
                <a:ea typeface="Instrument Sans SemiBold" pitchFamily="34" charset="-122"/>
                <a:cs typeface="Instrument Sans SemiBold" pitchFamily="34" charset="-120"/>
              </a:rPr>
              <a:t>Templates, Naming &amp; Typography: The Foundations of Readable Documents</a:t>
            </a:r>
            <a:endParaRPr lang="en-US" sz="3100" dirty="0"/>
          </a:p>
        </p:txBody>
      </p:sp>
      <p:sp>
        <p:nvSpPr>
          <p:cNvPr id="3" name="Shape 1"/>
          <p:cNvSpPr/>
          <p:nvPr/>
        </p:nvSpPr>
        <p:spPr>
          <a:xfrm>
            <a:off x="661475" y="1744563"/>
            <a:ext cx="5359266" cy="2375297"/>
          </a:xfrm>
          <a:prstGeom prst="roundRect">
            <a:avLst>
              <a:gd name="adj" fmla="val 5973"/>
            </a:avLst>
          </a:prstGeom>
          <a:solidFill>
            <a:srgbClr val="CEE6FD"/>
          </a:solidFill>
          <a:ln/>
        </p:spPr>
      </p:sp>
      <p:sp>
        <p:nvSpPr>
          <p:cNvPr id="4" name="Text 2"/>
          <p:cNvSpPr/>
          <p:nvPr/>
        </p:nvSpPr>
        <p:spPr>
          <a:xfrm>
            <a:off x="819030" y="1902123"/>
            <a:ext cx="5044155" cy="246261"/>
          </a:xfrm>
          <a:prstGeom prst="rect">
            <a:avLst/>
          </a:prstGeom>
          <a:noFill/>
          <a:ln/>
        </p:spPr>
        <p:txBody>
          <a:bodyPr wrap="none" lIns="0" tIns="0" rIns="0" bIns="0" rtlCol="0" anchor="t"/>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Use Official EIU Templates</a:t>
            </a:r>
            <a:endParaRPr lang="en-US" sz="1550" dirty="0"/>
          </a:p>
        </p:txBody>
      </p:sp>
      <p:sp>
        <p:nvSpPr>
          <p:cNvPr id="5" name="Text 3"/>
          <p:cNvSpPr/>
          <p:nvPr/>
        </p:nvSpPr>
        <p:spPr>
          <a:xfrm>
            <a:off x="819030" y="2238474"/>
            <a:ext cx="5044155" cy="1723827"/>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EIU provides official accessible templates for syllabi and slide decks. These templates automatically include a properly configured heading hierarchy (Heading 1 → Heading 2 → Heading 3), compliant color contrast ratios, and appropriate font choices. Starting from a template eliminates many common structural errors before you type a single word. Never build course documents from scratch using manual formatting like font size changes to simulate headings.</a:t>
            </a:r>
            <a:endParaRPr lang="en-US" sz="1200" dirty="0"/>
          </a:p>
        </p:txBody>
      </p:sp>
      <p:sp>
        <p:nvSpPr>
          <p:cNvPr id="6" name="Shape 4"/>
          <p:cNvSpPr/>
          <p:nvPr/>
        </p:nvSpPr>
        <p:spPr>
          <a:xfrm>
            <a:off x="6170954" y="1744563"/>
            <a:ext cx="5359266" cy="2375297"/>
          </a:xfrm>
          <a:prstGeom prst="roundRect">
            <a:avLst>
              <a:gd name="adj" fmla="val 5973"/>
            </a:avLst>
          </a:prstGeom>
          <a:solidFill>
            <a:srgbClr val="CEE6FD"/>
          </a:solidFill>
          <a:ln/>
        </p:spPr>
      </p:sp>
      <p:sp>
        <p:nvSpPr>
          <p:cNvPr id="7" name="Text 5"/>
          <p:cNvSpPr/>
          <p:nvPr/>
        </p:nvSpPr>
        <p:spPr>
          <a:xfrm>
            <a:off x="6328510" y="1902123"/>
            <a:ext cx="5044155" cy="246261"/>
          </a:xfrm>
          <a:prstGeom prst="rect">
            <a:avLst/>
          </a:prstGeom>
          <a:noFill/>
          <a:ln/>
        </p:spPr>
        <p:txBody>
          <a:bodyPr wrap="none" lIns="0" tIns="0" rIns="0" bIns="0" rtlCol="0" anchor="t"/>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Descriptive File Naming</a:t>
            </a:r>
            <a:endParaRPr lang="en-US" sz="1550" dirty="0"/>
          </a:p>
        </p:txBody>
      </p:sp>
      <p:sp>
        <p:nvSpPr>
          <p:cNvPr id="8" name="Text 6"/>
          <p:cNvSpPr/>
          <p:nvPr/>
        </p:nvSpPr>
        <p:spPr>
          <a:xfrm>
            <a:off x="6328510" y="2238474"/>
            <a:ext cx="5044155" cy="1515666"/>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Use clear, descriptive file names without spaces. A file named </a:t>
            </a:r>
            <a:pPr algn="l" indent="0" marL="0">
              <a:lnSpc>
                <a:spcPct val="130000"/>
              </a:lnSpc>
              <a:buNone/>
            </a:pPr>
            <a:r>
              <a:rPr lang="en-US" sz="1200" dirty="0">
                <a:solidFill>
                  <a:srgbClr val="1E3063"/>
                </a:solidFill>
                <a:highlight>
                  <a:srgbClr val="F2F2F2"/>
                </a:highlight>
                <a:latin typeface="Consolas" pitchFamily="34" charset="0"/>
                <a:ea typeface="Consolas" pitchFamily="34" charset="-122"/>
                <a:cs typeface="Consolas" pitchFamily="34" charset="-120"/>
              </a:rPr>
              <a:t>FA26_BIO101_Syllabus.pdf</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tells a screen reader user exactly what they're opening. A file named </a:t>
            </a:r>
            <a:pPr algn="l" indent="0" marL="0">
              <a:lnSpc>
                <a:spcPct val="130000"/>
              </a:lnSpc>
              <a:buNone/>
            </a:pPr>
            <a:r>
              <a:rPr lang="en-US" sz="1200" dirty="0">
                <a:solidFill>
                  <a:srgbClr val="1E3063"/>
                </a:solidFill>
                <a:highlight>
                  <a:srgbClr val="F2F2F2"/>
                </a:highlight>
                <a:latin typeface="Consolas" pitchFamily="34" charset="0"/>
                <a:ea typeface="Consolas" pitchFamily="34" charset="-122"/>
                <a:cs typeface="Consolas" pitchFamily="34" charset="-120"/>
              </a:rPr>
              <a:t>Untitled_document_final_v3.pdf</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is meaningless when downloaded. Use underscores instead of spaces (spaces become "%20" in URLs), include the semester, course code, and content type, and avoid version numbers in student-facing files.</a:t>
            </a:r>
            <a:endParaRPr lang="en-US" sz="1200" dirty="0"/>
          </a:p>
        </p:txBody>
      </p:sp>
      <p:sp>
        <p:nvSpPr>
          <p:cNvPr id="9" name="Shape 7"/>
          <p:cNvSpPr/>
          <p:nvPr/>
        </p:nvSpPr>
        <p:spPr>
          <a:xfrm>
            <a:off x="661475" y="4270077"/>
            <a:ext cx="5359266" cy="2129036"/>
          </a:xfrm>
          <a:prstGeom prst="roundRect">
            <a:avLst>
              <a:gd name="adj" fmla="val 6664"/>
            </a:avLst>
          </a:prstGeom>
          <a:solidFill>
            <a:srgbClr val="CEE6FD"/>
          </a:solidFill>
          <a:ln/>
        </p:spPr>
      </p:sp>
      <p:sp>
        <p:nvSpPr>
          <p:cNvPr id="10" name="Text 8"/>
          <p:cNvSpPr/>
          <p:nvPr/>
        </p:nvSpPr>
        <p:spPr>
          <a:xfrm>
            <a:off x="819030" y="4427637"/>
            <a:ext cx="5044155" cy="246261"/>
          </a:xfrm>
          <a:prstGeom prst="rect">
            <a:avLst/>
          </a:prstGeom>
          <a:noFill/>
          <a:ln/>
        </p:spPr>
        <p:txBody>
          <a:bodyPr wrap="none" lIns="0" tIns="0" rIns="0" bIns="0" rtlCol="0" anchor="t"/>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Typography &amp; Cognitive Load</a:t>
            </a:r>
            <a:endParaRPr lang="en-US" sz="1550" dirty="0"/>
          </a:p>
        </p:txBody>
      </p:sp>
      <p:sp>
        <p:nvSpPr>
          <p:cNvPr id="11" name="Text 9"/>
          <p:cNvSpPr/>
          <p:nvPr/>
        </p:nvSpPr>
        <p:spPr>
          <a:xfrm>
            <a:off x="819030" y="4763988"/>
            <a:ext cx="5044155" cy="1477566"/>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Choose clean, sans-serif fonts: </a:t>
            </a:r>
            <a:pPr algn="l" indent="0" marL="0">
              <a:lnSpc>
                <a:spcPct val="130000"/>
              </a:lnSpc>
              <a:buNone/>
            </a:pPr>
            <a:r>
              <a:rPr lang="en-US" sz="1200" b="1" dirty="0">
                <a:solidFill>
                  <a:srgbClr val="1E3063"/>
                </a:solidFill>
                <a:latin typeface="Instrument Sans Bold" pitchFamily="34" charset="0"/>
                <a:ea typeface="Instrument Sans Bold" pitchFamily="34" charset="-122"/>
                <a:cs typeface="Instrument Sans Bold" pitchFamily="34" charset="-120"/>
              </a:rPr>
              <a:t>Arial, Calibri, or Verdana</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are all excellent choices. Use a minimum of </a:t>
            </a:r>
            <a:pPr algn="l" indent="0" marL="0">
              <a:lnSpc>
                <a:spcPct val="130000"/>
              </a:lnSpc>
              <a:buNone/>
            </a:pPr>
            <a:r>
              <a:rPr lang="en-US" sz="1200" b="1" dirty="0">
                <a:solidFill>
                  <a:srgbClr val="1E3063"/>
                </a:solidFill>
                <a:latin typeface="Instrument Sans Bold" pitchFamily="34" charset="0"/>
                <a:ea typeface="Instrument Sans Bold" pitchFamily="34" charset="-122"/>
                <a:cs typeface="Instrument Sans Bold" pitchFamily="34" charset="-120"/>
              </a:rPr>
              <a:t>12pt for print</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and </a:t>
            </a:r>
            <a:pPr algn="l" indent="0" marL="0">
              <a:lnSpc>
                <a:spcPct val="130000"/>
              </a:lnSpc>
              <a:buNone/>
            </a:pPr>
            <a:r>
              <a:rPr lang="en-US" sz="1200" b="1" dirty="0">
                <a:solidFill>
                  <a:srgbClr val="1E3063"/>
                </a:solidFill>
                <a:latin typeface="Instrument Sans Bold" pitchFamily="34" charset="0"/>
                <a:ea typeface="Instrument Sans Bold" pitchFamily="34" charset="-122"/>
                <a:cs typeface="Instrument Sans Bold" pitchFamily="34" charset="-120"/>
              </a:rPr>
              <a:t>18–24pt for slides</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Avoid ALL CAPS (screen readers may spell out each letter), heavy italics for long passages, and fully justified text — full justification creates uneven "rivers" of white space that are particularly disorienting for readers with dyslexia.</a:t>
            </a:r>
            <a:endParaRPr lang="en-US" sz="1200" dirty="0"/>
          </a:p>
        </p:txBody>
      </p:sp>
      <p:sp>
        <p:nvSpPr>
          <p:cNvPr id="12" name="Shape 10"/>
          <p:cNvSpPr/>
          <p:nvPr/>
        </p:nvSpPr>
        <p:spPr>
          <a:xfrm>
            <a:off x="6170954" y="4270077"/>
            <a:ext cx="5359266" cy="2129036"/>
          </a:xfrm>
          <a:prstGeom prst="roundRect">
            <a:avLst>
              <a:gd name="adj" fmla="val 6664"/>
            </a:avLst>
          </a:prstGeom>
          <a:solidFill>
            <a:srgbClr val="CEE6FD"/>
          </a:solidFill>
          <a:ln/>
        </p:spPr>
      </p:sp>
      <p:sp>
        <p:nvSpPr>
          <p:cNvPr id="13" name="Text 11"/>
          <p:cNvSpPr/>
          <p:nvPr/>
        </p:nvSpPr>
        <p:spPr>
          <a:xfrm>
            <a:off x="6328510" y="4427637"/>
            <a:ext cx="5044155" cy="246261"/>
          </a:xfrm>
          <a:prstGeom prst="rect">
            <a:avLst/>
          </a:prstGeom>
          <a:noFill/>
          <a:ln/>
        </p:spPr>
        <p:txBody>
          <a:bodyPr wrap="none" lIns="0" tIns="0" rIns="0" bIns="0" rtlCol="0" anchor="t"/>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Color as Information</a:t>
            </a:r>
            <a:endParaRPr lang="en-US" sz="1550" dirty="0"/>
          </a:p>
        </p:txBody>
      </p:sp>
      <p:sp>
        <p:nvSpPr>
          <p:cNvPr id="14" name="Text 12"/>
          <p:cNvSpPr/>
          <p:nvPr/>
        </p:nvSpPr>
        <p:spPr>
          <a:xfrm>
            <a:off x="6328510" y="4763988"/>
            <a:ext cx="5044155" cy="1477566"/>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Never use color as the </a:t>
            </a:r>
            <a:pPr algn="l" indent="0" marL="0">
              <a:lnSpc>
                <a:spcPct val="130000"/>
              </a:lnSpc>
              <a:buNone/>
            </a:pPr>
            <a:r>
              <a:rPr lang="en-US" sz="1200" i="1" dirty="0">
                <a:solidFill>
                  <a:srgbClr val="1E3063"/>
                </a:solidFill>
                <a:latin typeface="Instrument Sans Medium" pitchFamily="34" charset="0"/>
                <a:ea typeface="Instrument Sans Medium" pitchFamily="34" charset="-122"/>
                <a:cs typeface="Instrument Sans Medium" pitchFamily="34" charset="-120"/>
              </a:rPr>
              <a:t>only</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way to convey meaning. If required readings are marked in red, add a secondary indicator: an asterisk (*), a bold label ("Required"), or a separate "Required" column in a table. This ensures that students who are colorblind, using a monochrome printer, or navigating via screen reader receive the same information as sighted users.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484187"/>
            <a:ext cx="10868745" cy="508695"/>
          </a:xfrm>
          <a:prstGeom prst="rect">
            <a:avLst/>
          </a:prstGeom>
          <a:noFill/>
          <a:ln/>
        </p:spPr>
        <p:txBody>
          <a:bodyPr wrap="none" lIns="0" tIns="0" rIns="0" bIns="0" rtlCol="0" anchor="t"/>
          <a:lstStyle/>
          <a:p>
            <a:pPr algn="l" indent="0" marL="0">
              <a:lnSpc>
                <a:spcPct val="104000"/>
              </a:lnSpc>
              <a:buNone/>
            </a:pPr>
            <a:r>
              <a:rPr lang="en-US" sz="3200" dirty="0">
                <a:solidFill>
                  <a:srgbClr val="091C53"/>
                </a:solidFill>
                <a:latin typeface="Instrument Sans SemiBold" pitchFamily="34" charset="0"/>
                <a:ea typeface="Instrument Sans SemiBold" pitchFamily="34" charset="-122"/>
                <a:cs typeface="Instrument Sans SemiBold" pitchFamily="34" charset="-120"/>
              </a:rPr>
              <a:t>PDFs: Export, Tagging &amp; Protecting Accessibility</a:t>
            </a:r>
            <a:endParaRPr lang="en-US" sz="3200" dirty="0"/>
          </a:p>
        </p:txBody>
      </p:sp>
      <p:sp>
        <p:nvSpPr>
          <p:cNvPr id="3" name="Text 1"/>
          <p:cNvSpPr/>
          <p:nvPr/>
        </p:nvSpPr>
        <p:spPr>
          <a:xfrm>
            <a:off x="661475" y="1393428"/>
            <a:ext cx="5235841" cy="254298"/>
          </a:xfrm>
          <a:prstGeom prst="rect">
            <a:avLst/>
          </a:prstGeom>
          <a:noFill/>
          <a:ln/>
        </p:spPr>
        <p:txBody>
          <a:bodyPr wrap="none" lIns="0" tIns="0" rIns="0" bIns="0" rtlCol="0" anchor="t"/>
          <a:lstStyle/>
          <a:p>
            <a:pPr algn="l" indent="0" marL="0">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Always Post Native Files First</a:t>
            </a:r>
            <a:endParaRPr lang="en-US" sz="1600" dirty="0"/>
          </a:p>
        </p:txBody>
      </p:sp>
      <p:sp>
        <p:nvSpPr>
          <p:cNvPr id="4" name="Text 2"/>
          <p:cNvSpPr/>
          <p:nvPr/>
        </p:nvSpPr>
        <p:spPr>
          <a:xfrm>
            <a:off x="661475" y="1807964"/>
            <a:ext cx="5235841" cy="2728813"/>
          </a:xfrm>
          <a:prstGeom prst="rect">
            <a:avLst/>
          </a:prstGeom>
          <a:noFill/>
          <a:ln/>
        </p:spPr>
        <p:txBody>
          <a:bodyPr wrap="square" lIns="0" tIns="0" rIns="0" bIns="0" rtlCol="0" anchor="t">
            <a:normAutofit/>
          </a:bodyPr>
          <a:lstStyle/>
          <a:p>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The single most important PDF rule: </a:t>
            </a:r>
            <a:pPr algn="l" indent="0" marL="0">
              <a:lnSpc>
                <a:spcPct val="132000"/>
              </a:lnSpc>
              <a:spcAft>
                <a:spcPts val="1100"/>
              </a:spcAft>
              <a:buNone/>
            </a:pPr>
            <a:r>
              <a:rPr lang="en-US" sz="1250" b="1" dirty="0">
                <a:solidFill>
                  <a:srgbClr val="1E3063"/>
                </a:solidFill>
                <a:latin typeface="Instrument Sans Bold" pitchFamily="34" charset="0"/>
                <a:ea typeface="Instrument Sans Bold" pitchFamily="34" charset="-122"/>
                <a:cs typeface="Instrument Sans Bold" pitchFamily="34" charset="-120"/>
              </a:rPr>
              <a:t>always post the native .docx or .pptx file</a:t>
            </a:r>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 alongside any PDF. When you use "Print to PDF" from Word or PowerPoint, the export process strips the accessibility tags — the hidden metadata that tells a screen reader what is a heading, what is a list, and what is the reading order of the page. The resulting PDF is visually identical but structurally invisible to assistive technology.</a:t>
            </a:r>
            <a:endParaRPr lang="en-US" sz="1250" dirty="0"/>
          </a:p>
          <a:p>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To create a properly tagged PDF from Word, use </a:t>
            </a:r>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File → Save As → PDF</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and check "Document structure tags for accessibility" in the options. From PowerPoint, use the same Save As process. Adobe Acrobat Pro can also export correctly tagged PDFs from Office files.</a:t>
            </a:r>
            <a:endParaRPr lang="en-US" sz="1250" dirty="0"/>
          </a:p>
        </p:txBody>
      </p:sp>
      <p:sp>
        <p:nvSpPr>
          <p:cNvPr id="5" name="Shape 3"/>
          <p:cNvSpPr/>
          <p:nvPr/>
        </p:nvSpPr>
        <p:spPr>
          <a:xfrm>
            <a:off x="661475" y="4717058"/>
            <a:ext cx="5235841" cy="886619"/>
          </a:xfrm>
          <a:prstGeom prst="roundRect">
            <a:avLst>
              <a:gd name="adj" fmla="val 16526"/>
            </a:avLst>
          </a:prstGeom>
          <a:solidFill>
            <a:srgbClr val="FCF2B5"/>
          </a:solidFill>
          <a:ln/>
        </p:spPr>
      </p:sp>
      <p:pic>
        <p:nvPicPr>
          <p:cNvPr id="6" name="Image 0" descr="preencoded.png">    </p:cNvPr>
          <p:cNvPicPr>
            <a:picLocks noChangeAspect="1"/>
          </p:cNvPicPr>
          <p:nvPr/>
        </p:nvPicPr>
        <p:blipFill>
          <a:blip r:embed="rId1"/>
          <a:stretch>
            <a:fillRect/>
          </a:stretch>
        </p:blipFill>
        <p:spPr>
          <a:xfrm>
            <a:off x="824190" y="4959747"/>
            <a:ext cx="203493" cy="162719"/>
          </a:xfrm>
          <a:prstGeom prst="rect">
            <a:avLst/>
          </a:prstGeom>
        </p:spPr>
      </p:pic>
      <p:sp>
        <p:nvSpPr>
          <p:cNvPr id="7" name="Text 4"/>
          <p:cNvSpPr/>
          <p:nvPr/>
        </p:nvSpPr>
        <p:spPr>
          <a:xfrm>
            <a:off x="1190397" y="4901902"/>
            <a:ext cx="4544204" cy="516930"/>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000000"/>
                </a:solidFill>
                <a:latin typeface="Instrument Sans Medium" pitchFamily="34" charset="0"/>
                <a:ea typeface="Instrument Sans Medium" pitchFamily="34" charset="-122"/>
                <a:cs typeface="Instrument Sans Medium" pitchFamily="34" charset="-120"/>
              </a:rPr>
              <a:t>Never use "Print to PDF" as your primary PDF creation method. It removes all accessibility structure.</a:t>
            </a:r>
            <a:endParaRPr lang="en-US" sz="1250" dirty="0"/>
          </a:p>
        </p:txBody>
      </p:sp>
      <p:sp>
        <p:nvSpPr>
          <p:cNvPr id="8" name="Text 5"/>
          <p:cNvSpPr/>
          <p:nvPr/>
        </p:nvSpPr>
        <p:spPr>
          <a:xfrm>
            <a:off x="6300729" y="1393428"/>
            <a:ext cx="5235841" cy="254298"/>
          </a:xfrm>
          <a:prstGeom prst="rect">
            <a:avLst/>
          </a:prstGeom>
          <a:noFill/>
          <a:ln/>
        </p:spPr>
        <p:txBody>
          <a:bodyPr wrap="none" lIns="0" tIns="0" rIns="0" bIns="0" rtlCol="0" anchor="t"/>
          <a:lstStyle/>
          <a:p>
            <a:pPr algn="l" indent="0" marL="0">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Locked PDFs &amp; OCR Remediation</a:t>
            </a:r>
            <a:endParaRPr lang="en-US" sz="1600" dirty="0"/>
          </a:p>
        </p:txBody>
      </p:sp>
      <p:sp>
        <p:nvSpPr>
          <p:cNvPr id="9" name="Text 6"/>
          <p:cNvSpPr/>
          <p:nvPr/>
        </p:nvSpPr>
        <p:spPr>
          <a:xfrm>
            <a:off x="6300729" y="1807964"/>
            <a:ext cx="5235841" cy="2211884"/>
          </a:xfrm>
          <a:prstGeom prst="rect">
            <a:avLst/>
          </a:prstGeom>
          <a:noFill/>
          <a:ln/>
        </p:spPr>
        <p:txBody>
          <a:bodyPr wrap="square" lIns="0" tIns="0" rIns="0" bIns="0" rtlCol="0" anchor="t">
            <a:normAutofit/>
          </a:bodyPr>
          <a:lstStyle/>
          <a:p>
            <a:pPr algn="l" indent="0" marL="0">
              <a:lnSpc>
                <a:spcPct val="132000"/>
              </a:lnSpc>
              <a:spcAft>
                <a:spcPts val="1100"/>
              </a:spcAft>
              <a:buNone/>
            </a:pPr>
            <a:r>
              <a:rPr lang="en-US" sz="1250" b="1" dirty="0">
                <a:solidFill>
                  <a:srgbClr val="1E3063"/>
                </a:solidFill>
                <a:latin typeface="Instrument Sans Bold" pitchFamily="34" charset="0"/>
                <a:ea typeface="Instrument Sans Bold" pitchFamily="34" charset="-122"/>
                <a:cs typeface="Instrument Sans Bold" pitchFamily="34" charset="-120"/>
              </a:rPr>
              <a:t>Password-protected PDFs:</a:t>
            </a:r>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 If you need to password-protect a document, you must keep the </a:t>
            </a:r>
            <a:pPr algn="l" indent="0" marL="0">
              <a:lnSpc>
                <a:spcPct val="132000"/>
              </a:lnSpc>
              <a:spcAft>
                <a:spcPts val="1100"/>
              </a:spcAft>
              <a:buNone/>
            </a:pPr>
            <a:r>
              <a:rPr lang="en-US" sz="1250" b="1" dirty="0">
                <a:solidFill>
                  <a:srgbClr val="1E3063"/>
                </a:solidFill>
                <a:latin typeface="Instrument Sans Bold" pitchFamily="34" charset="0"/>
                <a:ea typeface="Instrument Sans Bold" pitchFamily="34" charset="-122"/>
                <a:cs typeface="Instrument Sans Bold" pitchFamily="34" charset="-120"/>
              </a:rPr>
              <a:t>"Enable text access for screen reader devices"</a:t>
            </a:r>
            <a:pPr algn="l" indent="0" marL="0">
              <a:lnSpc>
                <a:spcPct val="132000"/>
              </a:lnSpc>
              <a:spcAft>
                <a:spcPts val="1100"/>
              </a:spcAft>
              <a:buNone/>
            </a:pPr>
            <a:r>
              <a:rPr lang="en-US" sz="1250" dirty="0">
                <a:solidFill>
                  <a:srgbClr val="1E3063"/>
                </a:solidFill>
                <a:latin typeface="Instrument Sans Medium" pitchFamily="34" charset="0"/>
                <a:ea typeface="Instrument Sans Medium" pitchFamily="34" charset="-122"/>
                <a:cs typeface="Instrument Sans Medium" pitchFamily="34" charset="-120"/>
              </a:rPr>
              <a:t> option checked in the security settings. Disabling this option is a direct ADA violation — it prevents screen readers from reading the document at all, effectively creating a document that is completely inaccessible to blind users.</a:t>
            </a:r>
            <a:endParaRPr lang="en-US" sz="1250" dirty="0"/>
          </a:p>
          <a:p>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Legacy scans:</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For unavoidable legacy documents that exist only as scanned images, use </a:t>
            </a:r>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Adobe Acrobat Pro</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to:</a:t>
            </a:r>
            <a:endParaRPr lang="en-US" sz="1250" dirty="0"/>
          </a:p>
        </p:txBody>
      </p:sp>
      <p:sp>
        <p:nvSpPr>
          <p:cNvPr id="10" name="Text 7"/>
          <p:cNvSpPr/>
          <p:nvPr/>
        </p:nvSpPr>
        <p:spPr>
          <a:xfrm>
            <a:off x="6300729" y="4164013"/>
            <a:ext cx="5235841" cy="1404441"/>
          </a:xfrm>
          <a:prstGeom prst="rect">
            <a:avLst/>
          </a:prstGeom>
          <a:noFill/>
          <a:ln/>
        </p:spPr>
        <p:txBody>
          <a:bodyPr wrap="square" lIns="0" tIns="0" rIns="0" bIns="0" rtlCol="0" anchor="t">
            <a:normAutofit/>
          </a:bodyPr>
          <a:lstStyle/>
          <a:p>
            <a:pPr algn="l" marL="254000" indent="-254000">
              <a:lnSpc>
                <a:spcPct val="132000"/>
              </a:lnSpc>
              <a:buSzPct val="100000"/>
              <a:buFont typeface="+mj-lt"/>
              <a:buAutoNum type="arabicPeriod" startAt="1"/>
            </a:pPr>
            <a:r>
              <a:rPr lang="en-US" sz="1250" dirty="0">
                <a:solidFill>
                  <a:srgbClr val="1E3063"/>
                </a:solidFill>
                <a:latin typeface="Instrument Sans Medium" pitchFamily="34" charset="0"/>
                <a:ea typeface="Instrument Sans Medium" pitchFamily="34" charset="-122"/>
                <a:cs typeface="Instrument Sans Medium" pitchFamily="34" charset="-120"/>
              </a:rPr>
              <a:t>Apply </a:t>
            </a:r>
            <a:pPr algn="l" marL="254000" indent="-254000">
              <a:lnSpc>
                <a:spcPct val="132000"/>
              </a:lnSpc>
              <a:buSzPct val="100000"/>
              <a:buFont typeface="+mj-lt"/>
              <a:buAutoNum type="arabicPeriod" startAt="1"/>
            </a:pPr>
            <a:r>
              <a:rPr lang="en-US" sz="1250" b="1" dirty="0">
                <a:solidFill>
                  <a:srgbClr val="1E3063"/>
                </a:solidFill>
                <a:latin typeface="Instrument Sans Bold" pitchFamily="34" charset="0"/>
                <a:ea typeface="Instrument Sans Bold" pitchFamily="34" charset="-122"/>
                <a:cs typeface="Instrument Sans Bold" pitchFamily="34" charset="-120"/>
              </a:rPr>
              <a:t>Optical Character Recognition (OCR)</a:t>
            </a:r>
            <a:pPr algn="l" marL="254000" indent="-254000">
              <a:lnSpc>
                <a:spcPct val="132000"/>
              </a:lnSpc>
              <a:buSzPct val="100000"/>
              <a:buFont typeface="+mj-lt"/>
              <a:buAutoNum type="arabicPeriod" startAt="1"/>
            </a:pPr>
            <a:r>
              <a:rPr lang="en-US" sz="1250" dirty="0">
                <a:solidFill>
                  <a:srgbClr val="1E3063"/>
                </a:solidFill>
                <a:latin typeface="Instrument Sans Medium" pitchFamily="34" charset="0"/>
                <a:ea typeface="Instrument Sans Medium" pitchFamily="34" charset="-122"/>
                <a:cs typeface="Instrument Sans Medium" pitchFamily="34" charset="-120"/>
              </a:rPr>
              <a:t> to convert the image of text into actual machine-readable text</a:t>
            </a:r>
            <a:endParaRPr lang="en-US" sz="1250" dirty="0"/>
          </a:p>
          <a:p>
            <a:pPr algn="l" marL="254000" indent="-254000">
              <a:lnSpc>
                <a:spcPct val="132000"/>
              </a:lnSpc>
              <a:buSzPct val="100000"/>
              <a:buFont typeface="+mj-lt"/>
              <a:buAutoNum type="arabicPeriod" startAt="2"/>
            </a:pPr>
            <a:r>
              <a:rPr lang="en-US" sz="1250" dirty="0">
                <a:solidFill>
                  <a:srgbClr val="1E3063"/>
                </a:solidFill>
                <a:latin typeface="Instrument Sans Medium" pitchFamily="34" charset="0"/>
                <a:ea typeface="Instrument Sans Medium" pitchFamily="34" charset="-122"/>
                <a:cs typeface="Instrument Sans Medium" pitchFamily="34" charset="-120"/>
              </a:rPr>
              <a:t>Use the </a:t>
            </a:r>
            <a:pPr algn="l" marL="254000" indent="-254000">
              <a:lnSpc>
                <a:spcPct val="132000"/>
              </a:lnSpc>
              <a:buSzPct val="100000"/>
              <a:buFont typeface="+mj-lt"/>
              <a:buAutoNum type="arabicPeriod" startAt="2"/>
            </a:pPr>
            <a:r>
              <a:rPr lang="en-US" sz="1250" b="1" dirty="0">
                <a:solidFill>
                  <a:srgbClr val="1E3063"/>
                </a:solidFill>
                <a:latin typeface="Instrument Sans Bold" pitchFamily="34" charset="0"/>
                <a:ea typeface="Instrument Sans Bold" pitchFamily="34" charset="-122"/>
                <a:cs typeface="Instrument Sans Bold" pitchFamily="34" charset="-120"/>
              </a:rPr>
              <a:t>Tags Tree panel</a:t>
            </a:r>
            <a:pPr algn="l" marL="254000" indent="-254000">
              <a:lnSpc>
                <a:spcPct val="132000"/>
              </a:lnSpc>
              <a:buSzPct val="100000"/>
              <a:buFont typeface="+mj-lt"/>
              <a:buAutoNum type="arabicPeriod" startAt="2"/>
            </a:pPr>
            <a:r>
              <a:rPr lang="en-US" sz="1250" dirty="0">
                <a:solidFill>
                  <a:srgbClr val="1E3063"/>
                </a:solidFill>
                <a:latin typeface="Instrument Sans Medium" pitchFamily="34" charset="0"/>
                <a:ea typeface="Instrument Sans Medium" pitchFamily="34" charset="-122"/>
                <a:cs typeface="Instrument Sans Medium" pitchFamily="34" charset="-120"/>
              </a:rPr>
              <a:t> to review and repair the reading order and heading structure</a:t>
            </a:r>
            <a:endParaRPr lang="en-US" sz="1250" dirty="0"/>
          </a:p>
          <a:p>
            <a:pPr algn="l" marL="254000" indent="-254000">
              <a:lnSpc>
                <a:spcPct val="132000"/>
              </a:lnSpc>
              <a:buSzPct val="100000"/>
              <a:buFont typeface="+mj-lt"/>
              <a:buAutoNum type="arabicPeriod" startAt="3"/>
            </a:pPr>
            <a:r>
              <a:rPr lang="en-US" sz="1250" dirty="0">
                <a:solidFill>
                  <a:srgbClr val="1E3063"/>
                </a:solidFill>
                <a:latin typeface="Instrument Sans Medium" pitchFamily="34" charset="0"/>
                <a:ea typeface="Instrument Sans Medium" pitchFamily="34" charset="-122"/>
                <a:cs typeface="Instrument Sans Medium" pitchFamily="34" charset="-120"/>
              </a:rPr>
              <a:t>Add alt-text to any images within the document</a:t>
            </a:r>
            <a:endParaRPr lang="en-US" sz="1250" dirty="0"/>
          </a:p>
        </p:txBody>
      </p:sp>
      <p:sp>
        <p:nvSpPr>
          <p:cNvPr id="11" name="Text 8"/>
          <p:cNvSpPr/>
          <p:nvPr/>
        </p:nvSpPr>
        <p:spPr>
          <a:xfrm>
            <a:off x="6300729" y="5712619"/>
            <a:ext cx="5235841" cy="516930"/>
          </a:xfrm>
          <a:prstGeom prst="rect">
            <a:avLst/>
          </a:prstGeom>
          <a:noFill/>
          <a:ln/>
        </p:spPr>
        <p:txBody>
          <a:bodyPr wrap="square" lIns="0" tIns="0" rIns="0" bIns="0" rtlCol="0" anchor="t">
            <a:normAutofit/>
          </a:bodyPr>
          <a:lstStyle/>
          <a:p>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Resources:</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32000"/>
              </a:lnSpc>
              <a:buNone/>
            </a:pPr>
            <a:r>
              <a:rPr lang="en-US" sz="125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WebAIM: PDF Accessibility and OCR</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32000"/>
              </a:lnSpc>
              <a:buNone/>
            </a:pPr>
            <a:r>
              <a:rPr lang="en-US" sz="1250" b="1" u="sng" dirty="0">
                <a:solidFill>
                  <a:srgbClr val="0540AD"/>
                </a:solidFill>
                <a:latin typeface="Instrument Sans Bold" pitchFamily="34" charset="0"/>
                <a:ea typeface="Instrument Sans Bold" pitchFamily="34" charset="-122"/>
                <a:cs typeface="Instrument Sans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CU Boulder: PDF Tags Tree Workflow</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661475" y="473273"/>
            <a:ext cx="10868745" cy="952897"/>
          </a:xfrm>
          <a:prstGeom prst="rect">
            <a:avLst/>
          </a:prstGeom>
          <a:noFill/>
          <a:ln/>
        </p:spPr>
        <p:txBody>
          <a:bodyPr wrap="square" lIns="0" tIns="0" rIns="0" bIns="0" rtlCol="0" anchor="t">
            <a:normAutofit/>
          </a:bodyPr>
          <a:lstStyle/>
          <a:p>
            <a:pPr algn="l" indent="0" marL="0">
              <a:lnSpc>
                <a:spcPct val="104000"/>
              </a:lnSpc>
              <a:buNone/>
            </a:pPr>
            <a:r>
              <a:rPr lang="en-US" sz="3000" dirty="0">
                <a:solidFill>
                  <a:srgbClr val="091C53"/>
                </a:solidFill>
                <a:latin typeface="Instrument Sans SemiBold" pitchFamily="34" charset="0"/>
                <a:ea typeface="Instrument Sans SemiBold" pitchFamily="34" charset="-122"/>
                <a:cs typeface="Instrument Sans SemiBold" pitchFamily="34" charset="-120"/>
              </a:rPr>
              <a:t>Table Formatting: Structure That Screen Readers Can Navigate</a:t>
            </a:r>
            <a:endParaRPr lang="en-US" sz="3000" dirty="0"/>
          </a:p>
        </p:txBody>
      </p:sp>
      <p:sp>
        <p:nvSpPr>
          <p:cNvPr id="3" name="Text 1"/>
          <p:cNvSpPr/>
          <p:nvPr/>
        </p:nvSpPr>
        <p:spPr>
          <a:xfrm>
            <a:off x="661475" y="1707257"/>
            <a:ext cx="10868745" cy="468908"/>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Tables are powerful tools for organizing comparative or relational data — but only when they're structured correctly. Poorly formatted tables are among the most common and most disorienting accessibility barriers for screen reader users.</a:t>
            </a:r>
            <a:endParaRPr lang="en-US" sz="12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334220"/>
            <a:ext cx="5364128" cy="2072184"/>
          </a:xfrm>
          <a:prstGeom prst="rect">
            <a:avLst/>
          </a:prstGeom>
        </p:spPr>
      </p:pic>
      <p:sp>
        <p:nvSpPr>
          <p:cNvPr id="5" name="Text 2"/>
          <p:cNvSpPr/>
          <p:nvPr/>
        </p:nvSpPr>
        <p:spPr>
          <a:xfrm>
            <a:off x="909119" y="2505670"/>
            <a:ext cx="4945038" cy="238224"/>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Designate Header Rows</a:t>
            </a:r>
            <a:endParaRPr lang="en-US" sz="1500" dirty="0"/>
          </a:p>
        </p:txBody>
      </p:sp>
      <p:sp>
        <p:nvSpPr>
          <p:cNvPr id="6" name="Text 3"/>
          <p:cNvSpPr/>
          <p:nvPr/>
        </p:nvSpPr>
        <p:spPr>
          <a:xfrm>
            <a:off x="909119" y="2828230"/>
            <a:ext cx="4945038" cy="1406723"/>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In Microsoft Word, select the top row of your table, right-click → Table Properties → Row tab → check "Repeat as header row at top of each page." In Excel, use the Format as Table option to designate the header row. This creates the semantic structure that screen readers use to announce column context as they navigate each cell (e.g., "Student Name column: John Smith").</a:t>
            </a:r>
            <a:endParaRPr lang="en-US" sz="120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66093" y="2334220"/>
            <a:ext cx="5364128" cy="2072184"/>
          </a:xfrm>
          <a:prstGeom prst="rect">
            <a:avLst/>
          </a:prstGeom>
        </p:spPr>
      </p:pic>
      <p:sp>
        <p:nvSpPr>
          <p:cNvPr id="8" name="Text 4"/>
          <p:cNvSpPr/>
          <p:nvPr/>
        </p:nvSpPr>
        <p:spPr>
          <a:xfrm>
            <a:off x="6413736" y="2505670"/>
            <a:ext cx="4945038" cy="238224"/>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Never Merge or Split Cells</a:t>
            </a:r>
            <a:endParaRPr lang="en-US" sz="1500" dirty="0"/>
          </a:p>
        </p:txBody>
      </p:sp>
      <p:sp>
        <p:nvSpPr>
          <p:cNvPr id="9" name="Text 5"/>
          <p:cNvSpPr/>
          <p:nvPr/>
        </p:nvSpPr>
        <p:spPr>
          <a:xfrm>
            <a:off x="6413736" y="2828230"/>
            <a:ext cx="4945038" cy="1172270"/>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Merged cells destroy the logical grid that screen readers depend on to navigate table data. When a cell spans two columns, the screen reader loses its positional reference and can misread or skip data. Keep all tables as simple, uniform grids. If you need visual grouping, use bold text labels in a regular cell instead of merging.</a:t>
            </a:r>
            <a:endParaRPr lang="en-US" sz="1200" dirty="0"/>
          </a:p>
        </p:txBody>
      </p:sp>
      <p:pic>
        <p:nvPicPr>
          <p:cNvPr id="10"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4546898"/>
            <a:ext cx="5364128" cy="1837730"/>
          </a:xfrm>
          <a:prstGeom prst="rect">
            <a:avLst/>
          </a:prstGeom>
        </p:spPr>
      </p:pic>
      <p:sp>
        <p:nvSpPr>
          <p:cNvPr id="11" name="Text 6"/>
          <p:cNvSpPr/>
          <p:nvPr/>
        </p:nvSpPr>
        <p:spPr>
          <a:xfrm>
            <a:off x="909119" y="4718348"/>
            <a:ext cx="4945038" cy="238224"/>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Never Use Tables for Layout</a:t>
            </a:r>
            <a:endParaRPr lang="en-US" sz="1500" dirty="0"/>
          </a:p>
        </p:txBody>
      </p:sp>
      <p:sp>
        <p:nvSpPr>
          <p:cNvPr id="12" name="Text 7"/>
          <p:cNvSpPr/>
          <p:nvPr/>
        </p:nvSpPr>
        <p:spPr>
          <a:xfrm>
            <a:off x="909119" y="5040908"/>
            <a:ext cx="4945038" cy="937816"/>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Tables used purely for visual layout — to position images side by side, or to create multi-column text layouts — confuse screen readers that expect table data. Use Word's column layout feature or other non-table formatting for visual arrangement.</a:t>
            </a:r>
            <a:endParaRPr lang="en-US" sz="1200" dirty="0"/>
          </a:p>
        </p:txBody>
      </p:sp>
      <p:pic>
        <p:nvPicPr>
          <p:cNvPr id="13"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66093" y="4546898"/>
            <a:ext cx="5364128" cy="1837730"/>
          </a:xfrm>
          <a:prstGeom prst="rect">
            <a:avLst/>
          </a:prstGeom>
        </p:spPr>
      </p:pic>
      <p:sp>
        <p:nvSpPr>
          <p:cNvPr id="14" name="Text 8"/>
          <p:cNvSpPr/>
          <p:nvPr/>
        </p:nvSpPr>
        <p:spPr>
          <a:xfrm>
            <a:off x="6413736" y="4718348"/>
            <a:ext cx="4945038" cy="238224"/>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Verify with Accessibility Check</a:t>
            </a:r>
            <a:endParaRPr lang="en-US" sz="1500" dirty="0"/>
          </a:p>
        </p:txBody>
      </p:sp>
      <p:sp>
        <p:nvSpPr>
          <p:cNvPr id="15" name="Text 9"/>
          <p:cNvSpPr/>
          <p:nvPr/>
        </p:nvSpPr>
        <p:spPr>
          <a:xfrm>
            <a:off x="6413736" y="5040908"/>
            <a:ext cx="4945038" cy="1172270"/>
          </a:xfrm>
          <a:prstGeom prst="rect">
            <a:avLst/>
          </a:prstGeom>
          <a:noFill/>
          <a:ln/>
        </p:spPr>
        <p:txBody>
          <a:bodyPr wrap="square" lIns="0" tIns="0" rIns="0" bIns="0" rtlCol="0" anchor="t">
            <a:normAutofit/>
          </a:bodyPr>
          <a:lstStyle/>
          <a:p>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Run the Accessibility Checker in Word (Review tab → Check Accessibility) after creating any table. It will flag missing header rows and other structural issues. Address every flagged item before posting the document to D2L. Use the </a:t>
            </a:r>
            <a:pPr algn="l" indent="0" marL="0">
              <a:lnSpc>
                <a:spcPct val="128000"/>
              </a:lnSpc>
              <a:buNone/>
            </a:pPr>
            <a:r>
              <a:rPr lang="en-US" sz="1200" b="1" u="sng" dirty="0">
                <a:solidFill>
                  <a:srgbClr val="0540AD"/>
                </a:solidFill>
                <a:latin typeface="Instrument Sans Bold" pitchFamily="34" charset="0"/>
                <a:ea typeface="Instrument Sans Bold" pitchFamily="34" charset="-122"/>
                <a:cs typeface="Instrument Sans Bold" pitchFamily="34" charset="-120"/>
                <a:hlinkClick r:id="rId9" invalidUrl="" action="" tgtFrame="" tooltip="" history="1" highlightClick="0" endSnd="0">
                  <a:extLst>
                    <a:ext uri="{A12FA001-AC4F-418D-AE19-62706E023703}">
                      <ahyp:hlinkClr xmlns:ahyp="http://schemas.microsoft.com/office/drawing/2018/hyperlinkcolor" val="tx"/>
                    </a:ext>
                  </a:extLst>
                </a:hlinkClick>
              </a:rPr>
              <a:t>W3C Table Concepts Tutorial</a:t>
            </a:r>
            <a:pPr algn="l" indent="0" marL="0">
              <a:lnSpc>
                <a:spcPct val="128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for deeper guidance on complex tables.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232521"/>
            <a:ext cx="931542" cy="251420"/>
          </a:xfrm>
          <a:prstGeom prst="roundRect">
            <a:avLst>
              <a:gd name="adj" fmla="val 47364"/>
            </a:avLst>
          </a:prstGeom>
          <a:noFill/>
          <a:ln w="6350">
            <a:solidFill>
              <a:srgbClr val="84C1FA"/>
            </a:solidFill>
            <a:prstDash val="solid"/>
          </a:ln>
        </p:spPr>
      </p:sp>
      <p:sp>
        <p:nvSpPr>
          <p:cNvPr id="4" name="Text 1"/>
          <p:cNvSpPr/>
          <p:nvPr/>
        </p:nvSpPr>
        <p:spPr>
          <a:xfrm>
            <a:off x="760691" y="2282130"/>
            <a:ext cx="1342694"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3</a:t>
            </a:r>
            <a:endParaRPr lang="en-US" sz="1000" dirty="0"/>
          </a:p>
        </p:txBody>
      </p:sp>
      <p:sp>
        <p:nvSpPr>
          <p:cNvPr id="5" name="Text 2"/>
          <p:cNvSpPr/>
          <p:nvPr/>
        </p:nvSpPr>
        <p:spPr>
          <a:xfrm>
            <a:off x="661475"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Readings: Library Resources, OER, and Accessible PDFs</a:t>
            </a:r>
            <a:endParaRPr lang="en-US" sz="3250" dirty="0"/>
          </a:p>
        </p:txBody>
      </p:sp>
      <p:sp>
        <p:nvSpPr>
          <p:cNvPr id="6" name="Text 3"/>
          <p:cNvSpPr/>
          <p:nvPr/>
        </p:nvSpPr>
        <p:spPr>
          <a:xfrm>
            <a:off x="661475"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The materials you assign for students to read carry the same accessibility obligations as your own created content. Understanding how to source, evaluate, and remediate readings is essential for full compliance.</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61475" y="641846"/>
            <a:ext cx="10868745" cy="492621"/>
          </a:xfrm>
          <a:prstGeom prst="rect">
            <a:avLst/>
          </a:prstGeom>
          <a:noFill/>
          <a:ln/>
        </p:spPr>
        <p:txBody>
          <a:bodyPr wrap="none" lIns="0" tIns="0" rIns="0" bIns="0" rtlCol="0" anchor="t"/>
          <a:lstStyle/>
          <a:p>
            <a:pPr algn="l" indent="0" marL="0">
              <a:lnSpc>
                <a:spcPct val="104000"/>
              </a:lnSpc>
              <a:buNone/>
            </a:pPr>
            <a:r>
              <a:rPr lang="en-US" sz="3100" dirty="0">
                <a:solidFill>
                  <a:srgbClr val="091C53"/>
                </a:solidFill>
                <a:latin typeface="Instrument Sans SemiBold" pitchFamily="34" charset="0"/>
                <a:ea typeface="Instrument Sans SemiBold" pitchFamily="34" charset="-122"/>
                <a:cs typeface="Instrument Sans SemiBold" pitchFamily="34" charset="-120"/>
              </a:rPr>
              <a:t>Sourcing Readings the Right Way</a:t>
            </a:r>
            <a:endParaRPr lang="en-US" sz="3100" dirty="0"/>
          </a:p>
        </p:txBody>
      </p:sp>
      <p:sp>
        <p:nvSpPr>
          <p:cNvPr id="3" name="Text 1"/>
          <p:cNvSpPr/>
          <p:nvPr/>
        </p:nvSpPr>
        <p:spPr>
          <a:xfrm>
            <a:off x="661475" y="1510010"/>
            <a:ext cx="5242092" cy="246261"/>
          </a:xfrm>
          <a:prstGeom prst="rect">
            <a:avLst/>
          </a:prstGeom>
          <a:noFill/>
          <a:ln/>
        </p:spPr>
        <p:txBody>
          <a:bodyPr wrap="none" lIns="0" tIns="0" rIns="0" bIns="0" rtlCol="0" anchor="t"/>
          <a:lstStyle/>
          <a:p>
            <a:pPr algn="l" indent="0" marL="0">
              <a:lnSpc>
                <a:spcPct val="104000"/>
              </a:lnSpc>
              <a:buNone/>
            </a:pPr>
            <a:r>
              <a:rPr lang="en-US" sz="1550" dirty="0">
                <a:solidFill>
                  <a:srgbClr val="091C53"/>
                </a:solidFill>
                <a:latin typeface="Instrument Sans SemiBold" pitchFamily="34" charset="0"/>
                <a:ea typeface="Instrument Sans SemiBold" pitchFamily="34" charset="-122"/>
                <a:cs typeface="Instrument Sans SemiBold" pitchFamily="34" charset="-120"/>
              </a:rPr>
              <a:t>Use Stable Library Permalinks — Never Scan Chapters</a:t>
            </a:r>
            <a:endParaRPr lang="en-US" sz="1550" dirty="0"/>
          </a:p>
        </p:txBody>
      </p:sp>
      <p:sp>
        <p:nvSpPr>
          <p:cNvPr id="4" name="Text 2"/>
          <p:cNvSpPr/>
          <p:nvPr/>
        </p:nvSpPr>
        <p:spPr>
          <a:xfrm>
            <a:off x="661475" y="1906488"/>
            <a:ext cx="5242092" cy="3964186"/>
          </a:xfrm>
          <a:prstGeom prst="rect">
            <a:avLst/>
          </a:prstGeom>
          <a:noFill/>
          <a:ln/>
        </p:spPr>
        <p:txBody>
          <a:bodyPr wrap="square" lIns="0" tIns="0" rIns="0" bIns="0" rtlCol="0" anchor="t">
            <a:normAutofit/>
          </a:bodyPr>
          <a:lstStyle/>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Scanning a book chapter on a copier and posting the resulting image file is one of the most common — and most problematic — accessibility errors in course design. A scanned image creates a PDF that contains a photograph of text, not actual text. Screen readers cannot read photographs. The result is a document that is completely inaccessible to students who are blind or have low vision.</a:t>
            </a:r>
            <a:endParaRPr lang="en-US" sz="1200" dirty="0"/>
          </a:p>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Instead, use the EIU Library's licensed digital journal and ebook databases to find stable permalinks or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DOIs (Digital Object Identifiers)</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that link directly to the publisher's accessible version of the article or chapter. These links remain stable across semesters and provide students with a properly structured digital document. Follow the Michigan State Model of providing direct, stable permalinks rather than course-pack scans.</a:t>
            </a:r>
            <a:endParaRPr lang="en-US" sz="1200" dirty="0"/>
          </a:p>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If a digital version is truly unavailable, contact the EIU Library's course reserve service — they can often source accessible alternatives.</a:t>
            </a:r>
            <a:endParaRPr lang="en-US" sz="1200" dirty="0"/>
          </a:p>
        </p:txBody>
      </p:sp>
      <p:sp>
        <p:nvSpPr>
          <p:cNvPr id="5" name="Text 3"/>
          <p:cNvSpPr/>
          <p:nvPr/>
        </p:nvSpPr>
        <p:spPr>
          <a:xfrm>
            <a:off x="6294478" y="1510010"/>
            <a:ext cx="5242092" cy="246261"/>
          </a:xfrm>
          <a:prstGeom prst="rect">
            <a:avLst/>
          </a:prstGeom>
          <a:noFill/>
          <a:ln/>
        </p:spPr>
        <p:txBody>
          <a:bodyPr wrap="none" lIns="0" tIns="0" rIns="0" bIns="0" rtlCol="0" anchor="t"/>
          <a:lstStyle/>
          <a:p>
            <a:pPr algn="l" indent="0" marL="0">
              <a:lnSpc>
                <a:spcPct val="104000"/>
              </a:lnSpc>
              <a:buNone/>
            </a:pPr>
            <a:r>
              <a:rPr lang="en-US" sz="1550" dirty="0">
                <a:solidFill>
                  <a:srgbClr val="091C53"/>
                </a:solidFill>
                <a:latin typeface="Instrument Sans SemiBold" pitchFamily="34" charset="0"/>
                <a:ea typeface="Instrument Sans SemiBold" pitchFamily="34" charset="-122"/>
                <a:cs typeface="Instrument Sans SemiBold" pitchFamily="34" charset="-120"/>
              </a:rPr>
              <a:t>Evaluating Open Educational Resources (OER)</a:t>
            </a:r>
            <a:endParaRPr lang="en-US" sz="1550" dirty="0"/>
          </a:p>
        </p:txBody>
      </p:sp>
      <p:sp>
        <p:nvSpPr>
          <p:cNvPr id="6" name="Text 4"/>
          <p:cNvSpPr/>
          <p:nvPr/>
        </p:nvSpPr>
        <p:spPr>
          <a:xfrm>
            <a:off x="6294478" y="1906488"/>
            <a:ext cx="5242092" cy="985044"/>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Open Educational Resources offer tremendous cost savings for students, but accessibility quality varies enormously across OER repositories. Before adopting any OER textbook or resource, conduct a structured accessibility evaluation covering:</a:t>
            </a:r>
            <a:endParaRPr lang="en-US" sz="1200" dirty="0"/>
          </a:p>
        </p:txBody>
      </p:sp>
      <p:sp>
        <p:nvSpPr>
          <p:cNvPr id="7" name="Text 5"/>
          <p:cNvSpPr/>
          <p:nvPr/>
        </p:nvSpPr>
        <p:spPr>
          <a:xfrm>
            <a:off x="6294478" y="3026668"/>
            <a:ext cx="5242092" cy="1934170"/>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Images:</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Do all informative images have descriptive alt-text?</a:t>
            </a:r>
            <a:endParaRPr lang="en-US" sz="1200" dirty="0"/>
          </a:p>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Videos:</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Are all embedded videos captioned with accurate captions?</a:t>
            </a:r>
            <a:endParaRPr lang="en-US" sz="1200" dirty="0"/>
          </a:p>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Headings:</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Does the document use a proper, navigable heading hierarchy?</a:t>
            </a:r>
            <a:endParaRPr lang="en-US" sz="1200" dirty="0"/>
          </a:p>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Color contrast:</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Do text and background combinations meet 4.5:1 contrast ratio?</a:t>
            </a:r>
            <a:endParaRPr lang="en-US" sz="1200" dirty="0"/>
          </a:p>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Tables:</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Are data tables properly structured with header rows?</a:t>
            </a:r>
            <a:endParaRPr lang="en-US" sz="1200" dirty="0"/>
          </a:p>
        </p:txBody>
      </p:sp>
      <p:sp>
        <p:nvSpPr>
          <p:cNvPr id="8" name="Text 6"/>
          <p:cNvSpPr/>
          <p:nvPr/>
        </p:nvSpPr>
        <p:spPr>
          <a:xfrm>
            <a:off x="6294478" y="5095974"/>
            <a:ext cx="5242092" cy="985044"/>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Use the </a:t>
            </a:r>
            <a:pPr algn="l" indent="0" marL="0">
              <a:lnSpc>
                <a:spcPct val="130000"/>
              </a:lnSpc>
              <a:buNone/>
            </a:pPr>
            <a:r>
              <a:rPr lang="en-US" sz="120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CAST AEM Center: OER Accessibility Evaluation Guide</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for a systematic checklist. If an OER fails evaluation, check whether an updated edition is available, contact the OER author, or identify an alternative resource.</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232521"/>
            <a:ext cx="935510" cy="251420"/>
          </a:xfrm>
          <a:prstGeom prst="roundRect">
            <a:avLst>
              <a:gd name="adj" fmla="val 47364"/>
            </a:avLst>
          </a:prstGeom>
          <a:noFill/>
          <a:ln w="6350">
            <a:solidFill>
              <a:srgbClr val="84C1FA"/>
            </a:solidFill>
            <a:prstDash val="solid"/>
          </a:ln>
        </p:spPr>
      </p:sp>
      <p:sp>
        <p:nvSpPr>
          <p:cNvPr id="4" name="Text 1"/>
          <p:cNvSpPr/>
          <p:nvPr/>
        </p:nvSpPr>
        <p:spPr>
          <a:xfrm>
            <a:off x="760691" y="2282130"/>
            <a:ext cx="1346662"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4</a:t>
            </a:r>
            <a:endParaRPr lang="en-US" sz="1000" dirty="0"/>
          </a:p>
        </p:txBody>
      </p:sp>
      <p:sp>
        <p:nvSpPr>
          <p:cNvPr id="5" name="Text 2"/>
          <p:cNvSpPr/>
          <p:nvPr/>
        </p:nvSpPr>
        <p:spPr>
          <a:xfrm>
            <a:off x="661475"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Web: Links, Layout &amp; Forms That Work for Everyone</a:t>
            </a:r>
            <a:endParaRPr lang="en-US" sz="3250" dirty="0"/>
          </a:p>
        </p:txBody>
      </p:sp>
      <p:sp>
        <p:nvSpPr>
          <p:cNvPr id="6" name="Text 3"/>
          <p:cNvSpPr/>
          <p:nvPr/>
        </p:nvSpPr>
        <p:spPr>
          <a:xfrm>
            <a:off x="661475"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Web-based content within D2L and linked externally must meet the same WCAG 2.1 AA standards as your documents and media. These guidelines address the most common web-layer accessibility failures in course design.</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661475" y="497284"/>
            <a:ext cx="10868745" cy="436066"/>
          </a:xfrm>
          <a:prstGeom prst="rect">
            <a:avLst/>
          </a:prstGeom>
          <a:noFill/>
          <a:ln/>
        </p:spPr>
        <p:txBody>
          <a:bodyPr wrap="none" lIns="0" tIns="0" rIns="0" bIns="0" rtlCol="0" anchor="t"/>
          <a:lstStyle/>
          <a:p>
            <a:pPr algn="l" indent="0" marL="0">
              <a:lnSpc>
                <a:spcPct val="104000"/>
              </a:lnSpc>
              <a:buNone/>
            </a:pPr>
            <a:r>
              <a:rPr lang="en-US" sz="2700" dirty="0">
                <a:solidFill>
                  <a:srgbClr val="091C53"/>
                </a:solidFill>
                <a:latin typeface="Instrument Sans SemiBold" pitchFamily="34" charset="0"/>
                <a:ea typeface="Instrument Sans SemiBold" pitchFamily="34" charset="-122"/>
                <a:cs typeface="Instrument Sans SemiBold" pitchFamily="34" charset="-120"/>
              </a:rPr>
              <a:t>Descriptive Links: Giving Every Link a Clear Destination</a:t>
            </a:r>
            <a:endParaRPr lang="en-US" sz="2700" dirty="0"/>
          </a:p>
        </p:txBody>
      </p:sp>
      <p:sp>
        <p:nvSpPr>
          <p:cNvPr id="3" name="Text 1"/>
          <p:cNvSpPr/>
          <p:nvPr/>
        </p:nvSpPr>
        <p:spPr>
          <a:xfrm>
            <a:off x="661475" y="1215926"/>
            <a:ext cx="5264217" cy="1547118"/>
          </a:xfrm>
          <a:prstGeom prst="rect">
            <a:avLst/>
          </a:prstGeom>
          <a:noFill/>
          <a:ln/>
        </p:spPr>
        <p:txBody>
          <a:bodyPr wrap="square" lIns="0" tIns="0" rIns="0" bIns="0" rtlCol="0" anchor="t">
            <a:normAutofit/>
          </a:bodyPr>
          <a:lstStyle/>
          <a:p>
            <a:pPr algn="l" indent="0" marL="0">
              <a:lnSpc>
                <a:spcPct val="123000"/>
              </a:lnSpc>
              <a:spcAft>
                <a:spcPts val="800"/>
              </a:spcAft>
              <a:buNone/>
            </a:pPr>
            <a:r>
              <a:rPr lang="en-US" sz="1050" dirty="0">
                <a:solidFill>
                  <a:srgbClr val="1E3063"/>
                </a:solidFill>
                <a:latin typeface="Instrument Sans Medium" pitchFamily="34" charset="0"/>
                <a:ea typeface="Instrument Sans Medium" pitchFamily="34" charset="-122"/>
                <a:cs typeface="Instrument Sans Medium" pitchFamily="34" charset="-120"/>
              </a:rPr>
              <a:t>Link text is one of the most frequently mishandled accessibility elements in course content. Screen reader users often navigate a page by tabbing through links in sequence, or by pulling up a list of all links on the page. When every other link in that list reads "Click Here" or "Read More," navigation becomes completely meaningless.</a:t>
            </a:r>
            <a:endParaRPr lang="en-US" sz="1050" dirty="0"/>
          </a:p>
          <a:p>
            <a:pPr algn="l" indent="0" marL="0">
              <a:lnSpc>
                <a:spcPct val="123000"/>
              </a:lnSpc>
              <a:buNone/>
            </a:pPr>
            <a:r>
              <a:rPr lang="en-US" sz="1050" b="1" dirty="0">
                <a:solidFill>
                  <a:srgbClr val="1E3063"/>
                </a:solidFill>
                <a:latin typeface="Instrument Sans Bold" pitchFamily="34" charset="0"/>
                <a:ea typeface="Instrument Sans Bold" pitchFamily="34" charset="-122"/>
                <a:cs typeface="Instrument Sans Bold" pitchFamily="34" charset="-120"/>
              </a:rPr>
              <a:t>The fix is simple and takes no additional effort:</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Write link text that describes the destination or action. Compare these examples:</a:t>
            </a:r>
            <a:endParaRPr lang="en-US" sz="10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61475" y="2895501"/>
          <a:ext cx="9143771" cy="914400"/>
        </p:xfrm>
        <a:graphic>
          <a:graphicData uri="http://schemas.openxmlformats.org/drawingml/2006/table">
            <a:tbl>
              <a:tblPr/>
              <a:tblGrid>
                <a:gridCol w="2632108"/>
                <a:gridCol w="2632108"/>
              </a:tblGrid>
              <a:tr h="363032">
                <a:tc>
                  <a:txBody>
                    <a:bodyPr/>
                    <a:lstStyle/>
                    <a:p>
                      <a:pPr algn="l" indent="0" marL="0">
                        <a:buNone/>
                      </a:pPr>
                      <a:r>
                        <a:rPr lang="en-US" sz="1050" b="1" dirty="0">
                          <a:solidFill>
                            <a:srgbClr val="1E3063"/>
                          </a:solidFill>
                          <a:latin typeface="Instrument Sans" pitchFamily="34" charset="0"/>
                          <a:ea typeface="Instrument Sans" pitchFamily="34" charset="-122"/>
                          <a:cs typeface="Instrument Sans" pitchFamily="34" charset="-120"/>
                        </a:rPr>
                        <a:t>Inaccessible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algn="l" indent="0" marL="0">
                        <a:buNone/>
                      </a:pPr>
                      <a:r>
                        <a:rPr lang="en-US" sz="1050" b="1" dirty="0">
                          <a:solidFill>
                            <a:srgbClr val="1E3063"/>
                          </a:solidFill>
                          <a:latin typeface="Instrument Sans" pitchFamily="34" charset="0"/>
                          <a:ea typeface="Instrument Sans" pitchFamily="34" charset="-122"/>
                          <a:cs typeface="Instrument Sans" pitchFamily="34" charset="-120"/>
                        </a:rPr>
                        <a:t>Accessible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r>
              <a:tr h="366207">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Click Here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View the BIO101 Syllabus PDF</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r>
              <a:tr h="572081">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Read More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Read the WCAG 2.1 guidelines on color contrast</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r>
              <a:tr h="572081">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Download</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Download FA26 BIO101 Lab Schedule (PDF)</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r>
              <a:tr h="568906">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Here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c>
                  <a:txBody>
                    <a:bodyPr/>
                    <a:lstStyle/>
                    <a:p>
                      <a:pPr algn="l" indent="0" marL="0">
                        <a:buNone/>
                      </a:pPr>
                      <a:r>
                        <a:rPr lang="en-US" sz="1050" dirty="0">
                          <a:solidFill>
                            <a:srgbClr val="1E3063"/>
                          </a:solidFill>
                          <a:latin typeface="Instrument Sans" pitchFamily="34" charset="0"/>
                          <a:ea typeface="Instrument Sans" pitchFamily="34" charset="-122"/>
                          <a:cs typeface="Instrument Sans" pitchFamily="34" charset="-120"/>
                        </a:rPr>
                        <a:t>Register for the Accessible by Design course</a:t>
                      </a:r>
                      <a:endParaRPr lang="en-US" sz="1050" dirty="0">
                        <a:latin typeface="Instrument Sans" charset="0"/>
                        <a:ea typeface="Instrument Sans" charset="0"/>
                        <a:cs typeface="Instrument Sans" charset="0"/>
                      </a:endParaRPr>
                    </a:p>
                  </a:txBody>
                  <a:tcPr marL="139549" marR="139549"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B4CCE3"/>
                      </a:solidFill>
                      <a:prstDash val="solid"/>
                      <a:round/>
                      <a:headEnd type="none" w="med" len="med"/>
                      <a:tailEnd type="none" w="med" len="med"/>
                    </a:lnB>
                  </a:tcPr>
                </a:tc>
              </a:tr>
            </a:tbl>
          </a:graphicData>
        </a:graphic>
      </p:graphicFrame>
      <p:sp>
        <p:nvSpPr>
          <p:cNvPr id="5" name="Text 2"/>
          <p:cNvSpPr/>
          <p:nvPr/>
        </p:nvSpPr>
        <p:spPr>
          <a:xfrm>
            <a:off x="6272353" y="1227634"/>
            <a:ext cx="5264217" cy="217984"/>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Additional Web Accessibility Requirements</a:t>
            </a:r>
            <a:endParaRPr lang="en-US" sz="1350" dirty="0"/>
          </a:p>
        </p:txBody>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324640" y="1582341"/>
            <a:ext cx="209247" cy="209252"/>
          </a:xfrm>
          <a:prstGeom prst="rect">
            <a:avLst/>
          </a:prstGeom>
        </p:spPr>
      </p:pic>
      <p:sp>
        <p:nvSpPr>
          <p:cNvPr id="7" name="Text 3"/>
          <p:cNvSpPr/>
          <p:nvPr/>
        </p:nvSpPr>
        <p:spPr>
          <a:xfrm>
            <a:off x="6725772" y="1578074"/>
            <a:ext cx="2105072" cy="435967"/>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Mobile Reflow (WCAG 1.4.10)</a:t>
            </a:r>
            <a:endParaRPr lang="en-US" sz="1350" dirty="0"/>
          </a:p>
        </p:txBody>
      </p:sp>
      <p:sp>
        <p:nvSpPr>
          <p:cNvPr id="8" name="Text 4"/>
          <p:cNvSpPr/>
          <p:nvPr/>
        </p:nvSpPr>
        <p:spPr>
          <a:xfrm>
            <a:off x="6725772" y="2131715"/>
            <a:ext cx="2105072" cy="2470547"/>
          </a:xfrm>
          <a:prstGeom prst="rect">
            <a:avLst/>
          </a:prstGeom>
          <a:noFill/>
          <a:ln/>
        </p:spPr>
        <p:txBody>
          <a:bodyPr wrap="square" lIns="0" tIns="0" rIns="0" bIns="0" rtlCol="0" anchor="t">
            <a:normAutofit/>
          </a:bodyPr>
          <a:lstStyle/>
          <a:p>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Course content must reflow correctly when a student zooms to 400% without requiring horizontal scrolling. Test this by zooming in your browser and checking that content stacks vertically rather than requiring side-to-side navigation. Do not lock content to a single screen orientation — students may be using a phone or tablet in either portrait or landscape mode.</a:t>
            </a:r>
            <a:endParaRPr lang="en-US" sz="1050" dirty="0"/>
          </a:p>
        </p:txBody>
      </p:sp>
      <p:pic>
        <p:nvPicPr>
          <p:cNvPr id="9"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030268" y="1582341"/>
            <a:ext cx="209247" cy="209252"/>
          </a:xfrm>
          <a:prstGeom prst="rect">
            <a:avLst/>
          </a:prstGeom>
        </p:spPr>
      </p:pic>
      <p:sp>
        <p:nvSpPr>
          <p:cNvPr id="10" name="Text 5"/>
          <p:cNvSpPr/>
          <p:nvPr/>
        </p:nvSpPr>
        <p:spPr>
          <a:xfrm>
            <a:off x="9431399" y="1578074"/>
            <a:ext cx="2105171" cy="435967"/>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Text Spacing (WCAG 1.4.12)</a:t>
            </a:r>
            <a:endParaRPr lang="en-US" sz="1350" dirty="0"/>
          </a:p>
        </p:txBody>
      </p:sp>
      <p:sp>
        <p:nvSpPr>
          <p:cNvPr id="11" name="Text 6"/>
          <p:cNvSpPr/>
          <p:nvPr/>
        </p:nvSpPr>
        <p:spPr>
          <a:xfrm>
            <a:off x="9431399" y="2131715"/>
            <a:ext cx="2105171" cy="2058789"/>
          </a:xfrm>
          <a:prstGeom prst="rect">
            <a:avLst/>
          </a:prstGeom>
          <a:noFill/>
          <a:ln/>
        </p:spPr>
        <p:txBody>
          <a:bodyPr wrap="square" lIns="0" tIns="0" rIns="0" bIns="0" rtlCol="0" anchor="t">
            <a:normAutofit/>
          </a:bodyPr>
          <a:lstStyle/>
          <a:p>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Avoid fixed-size text boxes that clip content when students apply custom line heights or letter spacing. Many users with low vision or reading disabilities apply custom CSS or browser extensions that increase text spacing for readability. Content that breaks under these conditions fails WCAG 1.4.12.</a:t>
            </a:r>
            <a:endParaRPr lang="en-US" sz="1050" dirty="0"/>
          </a:p>
        </p:txBody>
      </p:sp>
      <p:pic>
        <p:nvPicPr>
          <p:cNvPr id="12"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4640" y="4841974"/>
            <a:ext cx="209247" cy="209252"/>
          </a:xfrm>
          <a:prstGeom prst="rect">
            <a:avLst/>
          </a:prstGeom>
        </p:spPr>
      </p:pic>
      <p:sp>
        <p:nvSpPr>
          <p:cNvPr id="13" name="Text 7"/>
          <p:cNvSpPr/>
          <p:nvPr/>
        </p:nvSpPr>
        <p:spPr>
          <a:xfrm>
            <a:off x="6725772" y="4837708"/>
            <a:ext cx="4810798" cy="217984"/>
          </a:xfrm>
          <a:prstGeom prst="rect">
            <a:avLst/>
          </a:prstGeom>
          <a:noFill/>
          <a:ln/>
        </p:spPr>
        <p:txBody>
          <a:bodyPr wrap="none" lIns="0" tIns="0" rIns="0" bIns="0" rtlCol="0" anchor="t"/>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Accessible Forms</a:t>
            </a:r>
            <a:endParaRPr lang="en-US" sz="1350" dirty="0"/>
          </a:p>
        </p:txBody>
      </p:sp>
      <p:sp>
        <p:nvSpPr>
          <p:cNvPr id="14" name="Text 8"/>
          <p:cNvSpPr/>
          <p:nvPr/>
        </p:nvSpPr>
        <p:spPr>
          <a:xfrm>
            <a:off x="6725772" y="5173365"/>
            <a:ext cx="4810798" cy="1054795"/>
          </a:xfrm>
          <a:prstGeom prst="rect">
            <a:avLst/>
          </a:prstGeom>
          <a:noFill/>
          <a:ln/>
        </p:spPr>
        <p:txBody>
          <a:bodyPr wrap="square" lIns="0" tIns="0" rIns="0" bIns="0" rtlCol="0" anchor="t">
            <a:normAutofit/>
          </a:bodyPr>
          <a:lstStyle/>
          <a:p>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All online forms must have permanent, visible labels next to each field — not placeholder text that disappears when the student starts typing. Replace visual fill-in-the-blank underscores (</a:t>
            </a:r>
            <a:pPr algn="l" indent="0" marL="0">
              <a:lnSpc>
                <a:spcPct val="123000"/>
              </a:lnSpc>
              <a:buNone/>
            </a:pPr>
            <a:r>
              <a:rPr lang="en-US" sz="1050" dirty="0">
                <a:solidFill>
                  <a:srgbClr val="1E3063"/>
                </a:solidFill>
                <a:highlight>
                  <a:srgbClr val="F2F2F2"/>
                </a:highlight>
                <a:latin typeface="Consolas" pitchFamily="34" charset="0"/>
                <a:ea typeface="Consolas" pitchFamily="34" charset="-122"/>
                <a:cs typeface="Consolas" pitchFamily="34" charset="-120"/>
              </a:rPr>
              <a:t>Name: ______</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with explicit text prompts (</a:t>
            </a:r>
            <a:pPr algn="l" indent="0" marL="0">
              <a:lnSpc>
                <a:spcPct val="123000"/>
              </a:lnSpc>
              <a:buNone/>
            </a:pPr>
            <a:r>
              <a:rPr lang="en-US" sz="1050" dirty="0">
                <a:solidFill>
                  <a:srgbClr val="1E3063"/>
                </a:solidFill>
                <a:highlight>
                  <a:srgbClr val="F2F2F2"/>
                </a:highlight>
                <a:latin typeface="Consolas" pitchFamily="34" charset="0"/>
                <a:ea typeface="Consolas" pitchFamily="34" charset="-122"/>
                <a:cs typeface="Consolas" pitchFamily="34" charset="-120"/>
              </a:rPr>
              <a:t>[Type your full name here]</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Resources: </a:t>
            </a:r>
            <a:pPr algn="l" indent="0" marL="0">
              <a:lnSpc>
                <a:spcPct val="123000"/>
              </a:lnSpc>
              <a:buNone/>
            </a:pPr>
            <a:r>
              <a:rPr lang="en-US" sz="1050" b="1" u="sng" dirty="0">
                <a:solidFill>
                  <a:srgbClr val="0540AD"/>
                </a:solidFill>
                <a:latin typeface="Instrument Sans Bold" pitchFamily="34" charset="0"/>
                <a:ea typeface="Instrument Sans Bold" pitchFamily="34" charset="-122"/>
                <a:cs typeface="Instrument Sans 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W3C Forms Tutorial</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23000"/>
              </a:lnSpc>
              <a:buNone/>
            </a:pPr>
            <a:r>
              <a:rPr lang="en-US" sz="1050" b="1" u="sng" dirty="0">
                <a:solidFill>
                  <a:srgbClr val="0540AD"/>
                </a:solidFill>
                <a:latin typeface="Instrument Sans Bold" pitchFamily="34" charset="0"/>
                <a:ea typeface="Instrument Sans Bold" pitchFamily="34" charset="-122"/>
                <a:cs typeface="Instrument Sans 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Deque University: Screen Reader Forms Guide</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100263"/>
            <a:ext cx="931740" cy="251420"/>
          </a:xfrm>
          <a:prstGeom prst="roundRect">
            <a:avLst>
              <a:gd name="adj" fmla="val 47364"/>
            </a:avLst>
          </a:prstGeom>
          <a:noFill/>
          <a:ln w="6350">
            <a:solidFill>
              <a:srgbClr val="84C1FA"/>
            </a:solidFill>
            <a:prstDash val="solid"/>
          </a:ln>
        </p:spPr>
      </p:sp>
      <p:sp>
        <p:nvSpPr>
          <p:cNvPr id="4" name="Text 1"/>
          <p:cNvSpPr/>
          <p:nvPr/>
        </p:nvSpPr>
        <p:spPr>
          <a:xfrm>
            <a:off x="760691" y="2149872"/>
            <a:ext cx="1342892"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5</a:t>
            </a:r>
            <a:endParaRPr lang="en-US" sz="1000" dirty="0"/>
          </a:p>
        </p:txBody>
      </p:sp>
      <p:sp>
        <p:nvSpPr>
          <p:cNvPr id="5" name="Text 2"/>
          <p:cNvSpPr/>
          <p:nvPr/>
        </p:nvSpPr>
        <p:spPr>
          <a:xfrm>
            <a:off x="661475" y="2417762"/>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Media: Video, Audio, Images &amp; Animation</a:t>
            </a:r>
            <a:endParaRPr lang="en-US" sz="3250" dirty="0"/>
          </a:p>
        </p:txBody>
      </p:sp>
      <p:sp>
        <p:nvSpPr>
          <p:cNvPr id="6" name="Text 3"/>
          <p:cNvSpPr/>
          <p:nvPr/>
        </p:nvSpPr>
        <p:spPr>
          <a:xfrm>
            <a:off x="661475" y="3699272"/>
            <a:ext cx="6296860"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Media accessibility is one of the most visible areas of compliance — and one of the most consequential for students who are Deaf, hard of hearing, blind, or have photosensitive conditions. Every media element in your course requires deliberate accessibility decisions.</a:t>
            </a:r>
            <a:endParaRPr lang="en-US" sz="13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661475" y="497384"/>
            <a:ext cx="10868745" cy="500658"/>
          </a:xfrm>
          <a:prstGeom prst="rect">
            <a:avLst/>
          </a:prstGeom>
          <a:noFill/>
          <a:ln/>
        </p:spPr>
        <p:txBody>
          <a:bodyPr wrap="none" lIns="0" tIns="0" rIns="0" bIns="0" rtlCol="0" anchor="t"/>
          <a:lstStyle/>
          <a:p>
            <a:pPr algn="l" indent="0" marL="0">
              <a:lnSpc>
                <a:spcPct val="104000"/>
              </a:lnSpc>
              <a:buNone/>
            </a:pPr>
            <a:r>
              <a:rPr lang="en-US" sz="3150" dirty="0">
                <a:solidFill>
                  <a:srgbClr val="091C53"/>
                </a:solidFill>
                <a:latin typeface="Instrument Sans SemiBold" pitchFamily="34" charset="0"/>
                <a:ea typeface="Instrument Sans SemiBold" pitchFamily="34" charset="-122"/>
                <a:cs typeface="Instrument Sans SemiBold" pitchFamily="34" charset="-120"/>
              </a:rPr>
              <a:t>The Kaltura Workflow: EIU's Required Video Pipeline</a:t>
            </a:r>
            <a:endParaRPr lang="en-US" sz="3150" dirty="0"/>
          </a:p>
        </p:txBody>
      </p:sp>
      <p:pic>
        <p:nvPicPr>
          <p:cNvPr id="3" name="Image 0" descr="preencoded.png">    </p:cNvPr>
          <p:cNvPicPr>
            <a:picLocks noChangeAspect="1"/>
          </p:cNvPicPr>
          <p:nvPr/>
        </p:nvPicPr>
        <p:blipFill>
          <a:blip r:embed="rId1"/>
          <a:stretch>
            <a:fillRect/>
          </a:stretch>
        </p:blipFill>
        <p:spPr>
          <a:xfrm>
            <a:off x="1869830" y="1308398"/>
            <a:ext cx="8452035" cy="3868341"/>
          </a:xfrm>
          <a:prstGeom prst="rect">
            <a:avLst/>
          </a:prstGeom>
        </p:spPr>
      </p:pic>
      <p:sp>
        <p:nvSpPr>
          <p:cNvPr id="4" name="Text 1"/>
          <p:cNvSpPr/>
          <p:nvPr/>
        </p:nvSpPr>
        <p:spPr>
          <a:xfrm>
            <a:off x="8341606" y="4105285"/>
            <a:ext cx="1586817" cy="611375"/>
          </a:xfrm>
          <a:prstGeom prst="rect">
            <a:avLst/>
          </a:prstGeom>
          <a:noFill/>
          <a:ln/>
        </p:spPr>
        <p:txBody>
          <a:bodyPr wrap="square" lIns="0" tIns="0" rIns="0" bIns="0" rtlCol="0" anchor="t">
            <a:normAutofit/>
          </a:bodyPr>
          <a:lstStyle/>
          <a:p>
            <a:pPr algn="ctr" indent="0" marL="0">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Embed in D2L</a:t>
            </a:r>
            <a:endParaRPr lang="en-US" sz="1900" dirty="0"/>
          </a:p>
        </p:txBody>
      </p:sp>
      <p:sp>
        <p:nvSpPr>
          <p:cNvPr id="5" name="Text 2"/>
          <p:cNvSpPr/>
          <p:nvPr/>
        </p:nvSpPr>
        <p:spPr>
          <a:xfrm>
            <a:off x="6341783" y="4105285"/>
            <a:ext cx="1586817" cy="611375"/>
          </a:xfrm>
          <a:prstGeom prst="rect">
            <a:avLst/>
          </a:prstGeom>
          <a:noFill/>
          <a:ln/>
        </p:spPr>
        <p:txBody>
          <a:bodyPr wrap="square" lIns="0" tIns="0" rIns="0" bIns="0" rtlCol="0" anchor="t">
            <a:normAutofit/>
          </a:bodyPr>
          <a:lstStyle/>
          <a:p>
            <a:pPr algn="ctr" indent="0" marL="0">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Review Captions</a:t>
            </a:r>
            <a:endParaRPr lang="en-US" sz="1900" dirty="0"/>
          </a:p>
        </p:txBody>
      </p:sp>
      <p:sp>
        <p:nvSpPr>
          <p:cNvPr id="6" name="Text 3"/>
          <p:cNvSpPr/>
          <p:nvPr/>
        </p:nvSpPr>
        <p:spPr>
          <a:xfrm>
            <a:off x="4352827" y="4105285"/>
            <a:ext cx="1586817" cy="611375"/>
          </a:xfrm>
          <a:prstGeom prst="rect">
            <a:avLst/>
          </a:prstGeom>
          <a:noFill/>
          <a:ln/>
        </p:spPr>
        <p:txBody>
          <a:bodyPr wrap="square" lIns="0" tIns="0" rIns="0" bIns="0" rtlCol="0" anchor="t">
            <a:normAutofit/>
          </a:bodyPr>
          <a:lstStyle/>
          <a:p>
            <a:pPr algn="ctr" indent="0" marL="0">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Upload to Kaltura</a:t>
            </a:r>
            <a:endParaRPr lang="en-US" sz="1900" dirty="0"/>
          </a:p>
        </p:txBody>
      </p:sp>
      <p:sp>
        <p:nvSpPr>
          <p:cNvPr id="7" name="Text 4"/>
          <p:cNvSpPr/>
          <p:nvPr/>
        </p:nvSpPr>
        <p:spPr>
          <a:xfrm>
            <a:off x="2320397" y="4258129"/>
            <a:ext cx="1586817" cy="305687"/>
          </a:xfrm>
          <a:prstGeom prst="rect">
            <a:avLst/>
          </a:prstGeom>
          <a:noFill/>
          <a:ln/>
        </p:spPr>
        <p:txBody>
          <a:bodyPr wrap="none" lIns="0" tIns="0" rIns="0" bIns="0" rtlCol="0" anchor="t"/>
          <a:lstStyle/>
          <a:p>
            <a:pPr algn="ctr" indent="0" marL="0">
              <a:lnSpc>
                <a:spcPct val="104000"/>
              </a:lnSpc>
              <a:buNone/>
            </a:pPr>
            <a:r>
              <a:rPr lang="en-US" sz="1900" dirty="0">
                <a:solidFill>
                  <a:srgbClr val="1E3063"/>
                </a:solidFill>
                <a:latin typeface="Instrument Sans SemiBold" pitchFamily="34" charset="0"/>
                <a:ea typeface="Instrument Sans SemiBold" pitchFamily="34" charset="-122"/>
                <a:cs typeface="Instrument Sans SemiBold" pitchFamily="34" charset="-120"/>
              </a:rPr>
              <a:t>Record Video</a:t>
            </a:r>
            <a:endParaRPr lang="en-US" sz="1900" dirty="0"/>
          </a:p>
        </p:txBody>
      </p:sp>
      <p:sp>
        <p:nvSpPr>
          <p:cNvPr id="8" name="Text 5"/>
          <p:cNvSpPr/>
          <p:nvPr/>
        </p:nvSpPr>
        <p:spPr>
          <a:xfrm>
            <a:off x="661475" y="5351264"/>
            <a:ext cx="10868745" cy="1009253"/>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EIU policy is clear: </a:t>
            </a:r>
            <a:pPr algn="l" indent="0" marL="0">
              <a:lnSpc>
                <a:spcPct val="131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all course video must be uploaded to Kaltura</a:t>
            </a:r>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to generate auto-captions, then embedded in D2L via the Kaltura media tool. Never upload video files directly to D2L's Content area (captions won't be generated), and never link to videos stored in personal cloud accounts like Google Drive or Dropbox (these lack the institutional captioning infrastructure). After Kaltura generates auto-captions, </a:t>
            </a:r>
            <a:pPr algn="l" indent="0" marL="0">
              <a:lnSpc>
                <a:spcPct val="131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review and correct them</a:t>
            </a:r>
            <a:pPr algn="l" indent="0" marL="0">
              <a:lnSpc>
                <a:spcPct val="131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 auto-captions are typically 80–90% accurate and frequently mishandle proper nouns, technical terminology, and discipline-specific vocabulary.</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661475" y="511076"/>
            <a:ext cx="10868745" cy="484485"/>
          </a:xfrm>
          <a:prstGeom prst="rect">
            <a:avLst/>
          </a:prstGeom>
          <a:noFill/>
          <a:ln/>
        </p:spPr>
        <p:txBody>
          <a:bodyPr wrap="none" lIns="0" tIns="0" rIns="0" bIns="0" rtlCol="0" anchor="t"/>
          <a:lstStyle/>
          <a:p>
            <a:pPr algn="l" indent="0" marL="0">
              <a:lnSpc>
                <a:spcPct val="104000"/>
              </a:lnSpc>
              <a:buNone/>
            </a:pPr>
            <a:r>
              <a:rPr lang="en-US" sz="3050" dirty="0">
                <a:solidFill>
                  <a:srgbClr val="091C53"/>
                </a:solidFill>
                <a:latin typeface="Instrument Sans SemiBold" pitchFamily="34" charset="0"/>
                <a:ea typeface="Instrument Sans SemiBold" pitchFamily="34" charset="-122"/>
                <a:cs typeface="Instrument Sans SemiBold" pitchFamily="34" charset="-120"/>
              </a:rPr>
              <a:t>Alt-Text Decisions: What to Describe and What to Skip</a:t>
            </a:r>
            <a:endParaRPr lang="en-US" sz="3050" dirty="0"/>
          </a:p>
        </p:txBody>
      </p:sp>
      <p:sp>
        <p:nvSpPr>
          <p:cNvPr id="3" name="Text 1"/>
          <p:cNvSpPr/>
          <p:nvPr/>
        </p:nvSpPr>
        <p:spPr>
          <a:xfrm>
            <a:off x="661475" y="1358900"/>
            <a:ext cx="5245266" cy="242193"/>
          </a:xfrm>
          <a:prstGeom prst="rect">
            <a:avLst/>
          </a:prstGeom>
          <a:noFill/>
          <a:ln/>
        </p:spPr>
        <p:txBody>
          <a:bodyPr wrap="none" lIns="0" tIns="0" rIns="0" bIns="0" rtlCol="0" anchor="t"/>
          <a:lstStyle/>
          <a:p>
            <a:pPr algn="l" indent="0" marL="0">
              <a:lnSpc>
                <a:spcPct val="104000"/>
              </a:lnSpc>
              <a:buNone/>
            </a:pPr>
            <a:r>
              <a:rPr lang="en-US" sz="1500" dirty="0">
                <a:solidFill>
                  <a:srgbClr val="091C53"/>
                </a:solidFill>
                <a:latin typeface="Instrument Sans SemiBold" pitchFamily="34" charset="0"/>
                <a:ea typeface="Instrument Sans SemiBold" pitchFamily="34" charset="-122"/>
                <a:cs typeface="Instrument Sans SemiBold" pitchFamily="34" charset="-120"/>
              </a:rPr>
              <a:t>The Two Categories of Images</a:t>
            </a:r>
            <a:endParaRPr lang="en-US" sz="1500" dirty="0"/>
          </a:p>
        </p:txBody>
      </p:sp>
      <p:sp>
        <p:nvSpPr>
          <p:cNvPr id="4" name="Text 2"/>
          <p:cNvSpPr/>
          <p:nvPr/>
        </p:nvSpPr>
        <p:spPr>
          <a:xfrm>
            <a:off x="661475" y="1746448"/>
            <a:ext cx="5245266" cy="480616"/>
          </a:xfrm>
          <a:prstGeom prst="rect">
            <a:avLst/>
          </a:prstGeom>
          <a:noFill/>
          <a:ln/>
        </p:spPr>
        <p:txBody>
          <a:bodyPr wrap="square" lIns="0" tIns="0" rIns="0" bIns="0" rtlCol="0" anchor="t">
            <a:normAutofit/>
          </a:bodyPr>
          <a:lstStyle/>
          <a:p>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Every image in your course falls into one of two categories, and each requires a different approach:</a:t>
            </a:r>
            <a:endParaRPr lang="en-US" sz="1200" dirty="0"/>
          </a:p>
        </p:txBody>
      </p:sp>
      <p:sp>
        <p:nvSpPr>
          <p:cNvPr id="5" name="Shape 3"/>
          <p:cNvSpPr/>
          <p:nvPr/>
        </p:nvSpPr>
        <p:spPr>
          <a:xfrm>
            <a:off x="661475" y="2390577"/>
            <a:ext cx="5245266" cy="3353594"/>
          </a:xfrm>
          <a:prstGeom prst="roundRect">
            <a:avLst>
              <a:gd name="adj" fmla="val 4161"/>
            </a:avLst>
          </a:prstGeom>
          <a:solidFill>
            <a:srgbClr val="CEE6FD"/>
          </a:solidFill>
          <a:ln/>
        </p:spPr>
      </p:sp>
      <p:sp>
        <p:nvSpPr>
          <p:cNvPr id="6" name="Shape 4"/>
          <p:cNvSpPr/>
          <p:nvPr/>
        </p:nvSpPr>
        <p:spPr>
          <a:xfrm>
            <a:off x="661475" y="2390577"/>
            <a:ext cx="2622584" cy="3353594"/>
          </a:xfrm>
          <a:custGeom>
            <a:avLst/>
            <a:gdLst/>
            <a:ahLst/>
            <a:cxnLst/>
            <a:rect l="l" t="t" r="r" b="b"/>
            <a:pathLst>
              <a:path w="2622584" h="3353594">
                <a:moveTo>
                  <a:pt x="116291" y="0"/>
                </a:moveTo>
                <a:lnTo>
                  <a:pt x="2622584" y="0"/>
                </a:lnTo>
                <a:lnTo>
                  <a:pt x="2622584" y="3353594"/>
                </a:lnTo>
                <a:lnTo>
                  <a:pt x="116291" y="3353594"/>
                </a:lnTo>
                <a:arcTo hR="116294" wR="116291" stAng="5400000" swAng="5400000"/>
                <a:lnTo>
                  <a:pt x="0" y="116294"/>
                </a:lnTo>
                <a:arcTo hR="116294" wR="116291" stAng="10800000" swAng="5400000"/>
                <a:close/>
              </a:path>
            </a:pathLst>
          </a:custGeom>
          <a:solidFill>
            <a:srgbClr val="CEE6FD"/>
          </a:solidFill>
          <a:ln/>
        </p:spPr>
      </p:sp>
      <p:sp>
        <p:nvSpPr>
          <p:cNvPr id="7" name="Text 5"/>
          <p:cNvSpPr/>
          <p:nvPr/>
        </p:nvSpPr>
        <p:spPr>
          <a:xfrm>
            <a:off x="816451" y="2545556"/>
            <a:ext cx="2312632" cy="242193"/>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Informative Images</a:t>
            </a:r>
            <a:endParaRPr lang="en-US" sz="1500" dirty="0"/>
          </a:p>
        </p:txBody>
      </p:sp>
      <p:sp>
        <p:nvSpPr>
          <p:cNvPr id="8" name="Text 6"/>
          <p:cNvSpPr/>
          <p:nvPr/>
        </p:nvSpPr>
        <p:spPr>
          <a:xfrm>
            <a:off x="816451" y="2933105"/>
            <a:ext cx="2312632" cy="2643386"/>
          </a:xfrm>
          <a:prstGeom prst="rect">
            <a:avLst/>
          </a:prstGeom>
          <a:noFill/>
          <a:ln/>
        </p:spPr>
        <p:txBody>
          <a:bodyPr wrap="square" lIns="0" tIns="0" rIns="0" bIns="0" rtlCol="0" anchor="t">
            <a:normAutofit/>
          </a:bodyPr>
          <a:lstStyle/>
          <a:p>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Images that convey content, context, or meaning that isn't available in the surrounding text. These require descriptive alt-text. Focus on the function or information the image conveys, not its visual appearance. A graph showing sales data should be described in terms of the trend it shows, not its colors.</a:t>
            </a:r>
            <a:endParaRPr lang="en-US" sz="1200" dirty="0"/>
          </a:p>
        </p:txBody>
      </p:sp>
      <p:sp>
        <p:nvSpPr>
          <p:cNvPr id="9" name="Shape 7"/>
          <p:cNvSpPr/>
          <p:nvPr/>
        </p:nvSpPr>
        <p:spPr>
          <a:xfrm>
            <a:off x="3284058" y="2390577"/>
            <a:ext cx="2622683" cy="3353594"/>
          </a:xfrm>
          <a:custGeom>
            <a:avLst/>
            <a:gdLst/>
            <a:ahLst/>
            <a:cxnLst/>
            <a:rect l="l" t="t" r="r" b="b"/>
            <a:pathLst>
              <a:path w="2622683" h="3353594">
                <a:moveTo>
                  <a:pt x="0" y="0"/>
                </a:moveTo>
                <a:lnTo>
                  <a:pt x="2506392" y="0"/>
                </a:lnTo>
                <a:arcTo hR="116294" wR="116291" stAng="16200000" swAng="5400000"/>
                <a:lnTo>
                  <a:pt x="2622683" y="3237300"/>
                </a:lnTo>
                <a:arcTo hR="116294" wR="116291" stAng="0" swAng="5400000"/>
                <a:lnTo>
                  <a:pt x="0" y="3353594"/>
                </a:lnTo>
                <a:lnTo>
                  <a:pt x="0" y="0"/>
                </a:lnTo>
                <a:close/>
              </a:path>
            </a:pathLst>
          </a:custGeom>
          <a:solidFill>
            <a:srgbClr val="CEE6FD"/>
          </a:solidFill>
          <a:ln/>
        </p:spPr>
      </p:sp>
      <p:sp>
        <p:nvSpPr>
          <p:cNvPr id="10" name="Shape 8"/>
          <p:cNvSpPr/>
          <p:nvPr/>
        </p:nvSpPr>
        <p:spPr>
          <a:xfrm>
            <a:off x="3284058" y="2390577"/>
            <a:ext cx="19050" cy="3353594"/>
          </a:xfrm>
          <a:prstGeom prst="roundRect">
            <a:avLst>
              <a:gd name="adj" fmla="val 49999"/>
            </a:avLst>
          </a:prstGeom>
          <a:solidFill>
            <a:srgbClr val="B4CCE3"/>
          </a:solidFill>
          <a:ln/>
        </p:spPr>
      </p:sp>
      <p:sp>
        <p:nvSpPr>
          <p:cNvPr id="11" name="Text 9"/>
          <p:cNvSpPr/>
          <p:nvPr/>
        </p:nvSpPr>
        <p:spPr>
          <a:xfrm>
            <a:off x="3439034" y="2545556"/>
            <a:ext cx="2312731" cy="242193"/>
          </a:xfrm>
          <a:prstGeom prst="rect">
            <a:avLst/>
          </a:prstGeom>
          <a:noFill/>
          <a:ln/>
        </p:spPr>
        <p:txBody>
          <a:bodyPr wrap="none" lIns="0" tIns="0" rIns="0" bIns="0" rtlCol="0" anchor="t"/>
          <a:lstStyle/>
          <a:p>
            <a:pPr algn="l" indent="0" marL="0">
              <a:lnSpc>
                <a:spcPct val="104000"/>
              </a:lnSpc>
              <a:buNone/>
            </a:pPr>
            <a:r>
              <a:rPr lang="en-US" sz="1500" dirty="0">
                <a:solidFill>
                  <a:srgbClr val="1E3063"/>
                </a:solidFill>
                <a:latin typeface="Instrument Sans SemiBold" pitchFamily="34" charset="0"/>
                <a:ea typeface="Instrument Sans SemiBold" pitchFamily="34" charset="-122"/>
                <a:cs typeface="Instrument Sans SemiBold" pitchFamily="34" charset="-120"/>
              </a:rPr>
              <a:t>Decorative Images</a:t>
            </a:r>
            <a:endParaRPr lang="en-US" sz="1500" dirty="0"/>
          </a:p>
        </p:txBody>
      </p:sp>
      <p:sp>
        <p:nvSpPr>
          <p:cNvPr id="12" name="Text 10"/>
          <p:cNvSpPr/>
          <p:nvPr/>
        </p:nvSpPr>
        <p:spPr>
          <a:xfrm>
            <a:off x="3439034" y="2933105"/>
            <a:ext cx="2312731" cy="2656086"/>
          </a:xfrm>
          <a:prstGeom prst="rect">
            <a:avLst/>
          </a:prstGeom>
          <a:noFill/>
          <a:ln/>
        </p:spPr>
        <p:txBody>
          <a:bodyPr wrap="square" lIns="0" tIns="0" rIns="0" bIns="0" rtlCol="0" anchor="t">
            <a:normAutofit/>
          </a:bodyPr>
          <a:lstStyle/>
          <a:p>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Images that are purely aesthetic — borders, background textures, stock photos that don't add informational value. These should be marked as decorative with an empty alt attribute (</a:t>
            </a:r>
            <a:pPr algn="l" indent="0" marL="0">
              <a:lnSpc>
                <a:spcPct val="129000"/>
              </a:lnSpc>
              <a:buNone/>
            </a:pPr>
            <a:r>
              <a:rPr lang="en-US" sz="1200" dirty="0">
                <a:solidFill>
                  <a:srgbClr val="1E3063"/>
                </a:solidFill>
                <a:highlight>
                  <a:srgbClr val="F2F2F2"/>
                </a:highlight>
                <a:latin typeface="Consolas" pitchFamily="34" charset="0"/>
                <a:ea typeface="Consolas" pitchFamily="34" charset="-122"/>
                <a:cs typeface="Consolas" pitchFamily="34" charset="-120"/>
              </a:rPr>
              <a:t>alt=""</a:t>
            </a:r>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This tells screen readers to skip the image entirely, preventing unnecessary interruption of the reading flow.</a:t>
            </a:r>
            <a:endParaRPr lang="en-US" sz="1200" dirty="0"/>
          </a:p>
        </p:txBody>
      </p:sp>
      <p:sp>
        <p:nvSpPr>
          <p:cNvPr id="13" name="Text 11"/>
          <p:cNvSpPr/>
          <p:nvPr/>
        </p:nvSpPr>
        <p:spPr>
          <a:xfrm>
            <a:off x="6291304" y="1358900"/>
            <a:ext cx="5245266" cy="242193"/>
          </a:xfrm>
          <a:prstGeom prst="rect">
            <a:avLst/>
          </a:prstGeom>
          <a:noFill/>
          <a:ln/>
        </p:spPr>
        <p:txBody>
          <a:bodyPr wrap="none" lIns="0" tIns="0" rIns="0" bIns="0" rtlCol="0" anchor="t"/>
          <a:lstStyle/>
          <a:p>
            <a:pPr algn="l" indent="0" marL="0">
              <a:lnSpc>
                <a:spcPct val="104000"/>
              </a:lnSpc>
              <a:buNone/>
            </a:pPr>
            <a:r>
              <a:rPr lang="en-US" sz="1500" dirty="0">
                <a:solidFill>
                  <a:srgbClr val="091C53"/>
                </a:solidFill>
                <a:latin typeface="Instrument Sans SemiBold" pitchFamily="34" charset="0"/>
                <a:ea typeface="Instrument Sans SemiBold" pitchFamily="34" charset="-122"/>
                <a:cs typeface="Instrument Sans SemiBold" pitchFamily="34" charset="-120"/>
              </a:rPr>
              <a:t>Complex Images: Data Visualizations &amp; Diagrams</a:t>
            </a:r>
            <a:endParaRPr lang="en-US" sz="1500" dirty="0"/>
          </a:p>
        </p:txBody>
      </p:sp>
      <p:sp>
        <p:nvSpPr>
          <p:cNvPr id="14" name="Text 12"/>
          <p:cNvSpPr/>
          <p:nvPr/>
        </p:nvSpPr>
        <p:spPr>
          <a:xfrm>
            <a:off x="6291304" y="1746448"/>
            <a:ext cx="5245266" cy="1332309"/>
          </a:xfrm>
          <a:prstGeom prst="rect">
            <a:avLst/>
          </a:prstGeom>
          <a:noFill/>
          <a:ln/>
        </p:spPr>
        <p:txBody>
          <a:bodyPr wrap="square" lIns="0" tIns="0" rIns="0" bIns="0" rtlCol="0" anchor="t">
            <a:normAutofit/>
          </a:bodyPr>
          <a:lstStyle/>
          <a:p>
            <a:pPr algn="l" indent="0" marL="0">
              <a:lnSpc>
                <a:spcPct val="129000"/>
              </a:lnSpc>
              <a:spcAft>
                <a:spcPts val="100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Charts, graphs, infographics, and scientific diagrams require more than a one-line alt-text. These are considered </a:t>
            </a:r>
            <a:pPr algn="l" indent="0" marL="0">
              <a:lnSpc>
                <a:spcPct val="129000"/>
              </a:lnSpc>
              <a:spcAft>
                <a:spcPts val="100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complex images</a:t>
            </a:r>
            <a:pPr algn="l" indent="0" marL="0">
              <a:lnSpc>
                <a:spcPct val="129000"/>
              </a:lnSpc>
              <a:spcAft>
                <a:spcPts val="100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under WCAG 2.1, and they require both a brief alt-text description and an extended text alternative.</a:t>
            </a:r>
            <a:endParaRPr lang="en-US" sz="1200" dirty="0"/>
          </a:p>
          <a:p>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Provide an extended description using one of these approaches:</a:t>
            </a:r>
            <a:endParaRPr lang="en-US" sz="1200" dirty="0"/>
          </a:p>
        </p:txBody>
      </p:sp>
      <p:sp>
        <p:nvSpPr>
          <p:cNvPr id="15" name="Text 13"/>
          <p:cNvSpPr/>
          <p:nvPr/>
        </p:nvSpPr>
        <p:spPr>
          <a:xfrm>
            <a:off x="6291304" y="3209528"/>
            <a:ext cx="5245266" cy="1303139"/>
          </a:xfrm>
          <a:prstGeom prst="rect">
            <a:avLst/>
          </a:prstGeom>
          <a:noFill/>
          <a:ln/>
        </p:spPr>
        <p:txBody>
          <a:bodyPr wrap="square" lIns="0" tIns="0" rIns="0" bIns="0" rtlCol="0" anchor="t">
            <a:normAutofit/>
          </a:bodyPr>
          <a:lstStyle/>
          <a:p>
            <a:pPr algn="l" marL="243840" indent="-243840">
              <a:lnSpc>
                <a:spcPct val="129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 paragraph immediately below the image summarizing the key data or relationships shown</a:t>
            </a:r>
            <a:endParaRPr lang="en-US" sz="1200" dirty="0"/>
          </a:p>
          <a:p>
            <a:pPr algn="l" marL="243840" indent="-243840">
              <a:lnSpc>
                <a:spcPct val="129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 data table equivalent that presents the same information in tabular format</a:t>
            </a:r>
            <a:endParaRPr lang="en-US" sz="1200" dirty="0"/>
          </a:p>
          <a:p>
            <a:pPr algn="l" marL="243840" indent="-243840">
              <a:lnSpc>
                <a:spcPct val="129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A linked "Long Description" page for very complex diagrams</a:t>
            </a:r>
            <a:endParaRPr lang="en-US" sz="1200" dirty="0"/>
          </a:p>
        </p:txBody>
      </p:sp>
      <p:sp>
        <p:nvSpPr>
          <p:cNvPr id="16" name="Text 14"/>
          <p:cNvSpPr/>
          <p:nvPr/>
        </p:nvSpPr>
        <p:spPr>
          <a:xfrm>
            <a:off x="6291304" y="4643437"/>
            <a:ext cx="5245266" cy="1572617"/>
          </a:xfrm>
          <a:prstGeom prst="rect">
            <a:avLst/>
          </a:prstGeom>
          <a:noFill/>
          <a:ln/>
        </p:spPr>
        <p:txBody>
          <a:bodyPr wrap="square" lIns="0" tIns="0" rIns="0" bIns="0" rtlCol="0" anchor="t">
            <a:normAutofit/>
          </a:bodyPr>
          <a:lstStyle/>
          <a:p>
            <a:pPr algn="l" indent="0" marL="0">
              <a:lnSpc>
                <a:spcPct val="129000"/>
              </a:lnSpc>
              <a:spcAft>
                <a:spcPts val="100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Example: A bar chart showing student grade distributions should include alt-text like "Bar chart: Grade distribution for FA26 BIO101" and then a paragraph below stating "The chart shows 35% of students earned A grades, 40% B grades, 18% C grades, and 7% D or F grades."</a:t>
            </a:r>
            <a:endParaRPr lang="en-US" sz="1200" dirty="0"/>
          </a:p>
          <a:p>
            <a:pPr algn="l" indent="0" marL="0">
              <a:lnSpc>
                <a:spcPct val="129000"/>
              </a:lnSpc>
              <a:buNone/>
            </a:pPr>
            <a:r>
              <a:rPr lang="en-US" sz="1200" b="1" dirty="0">
                <a:solidFill>
                  <a:srgbClr val="1E3063"/>
                </a:solidFill>
                <a:latin typeface="Instrument Sans Bold" pitchFamily="34" charset="0"/>
                <a:ea typeface="Instrument Sans Bold" pitchFamily="34" charset="-122"/>
                <a:cs typeface="Instrument Sans Bold" pitchFamily="34" charset="-120"/>
              </a:rPr>
              <a:t>Resources:</a:t>
            </a:r>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29000"/>
              </a:lnSpc>
              <a:buNone/>
            </a:pPr>
            <a:r>
              <a:rPr lang="en-US" sz="120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W3C Alt-Text Decision Tree</a:t>
            </a:r>
            <a:pPr algn="l" indent="0" marL="0">
              <a:lnSpc>
                <a:spcPct val="129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29000"/>
              </a:lnSpc>
              <a:buNone/>
            </a:pPr>
            <a:r>
              <a:rPr lang="en-US" sz="120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WebAIM: Complex Images Guide</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661475" y="499566"/>
            <a:ext cx="10868745" cy="508695"/>
          </a:xfrm>
          <a:prstGeom prst="rect">
            <a:avLst/>
          </a:prstGeom>
          <a:noFill/>
          <a:ln/>
        </p:spPr>
        <p:txBody>
          <a:bodyPr wrap="none" lIns="0" tIns="0" rIns="0" bIns="0" rtlCol="0" anchor="t"/>
          <a:lstStyle/>
          <a:p>
            <a:pPr algn="l" indent="0" marL="0">
              <a:lnSpc>
                <a:spcPct val="104000"/>
              </a:lnSpc>
              <a:buNone/>
            </a:pPr>
            <a:r>
              <a:rPr lang="en-US" sz="3200" dirty="0">
                <a:solidFill>
                  <a:srgbClr val="091C53"/>
                </a:solidFill>
                <a:latin typeface="Instrument Sans SemiBold" pitchFamily="34" charset="0"/>
                <a:ea typeface="Instrument Sans SemiBold" pitchFamily="34" charset="-122"/>
                <a:cs typeface="Instrument Sans SemiBold" pitchFamily="34" charset="-120"/>
              </a:rPr>
              <a:t>Transcripts, Audio Description &amp; Seizure Safety</a:t>
            </a:r>
            <a:endParaRPr lang="en-US" sz="3200" dirty="0"/>
          </a:p>
        </p:txBody>
      </p:sp>
      <p:sp>
        <p:nvSpPr>
          <p:cNvPr id="3" name="Shape 1"/>
          <p:cNvSpPr/>
          <p:nvPr/>
        </p:nvSpPr>
        <p:spPr>
          <a:xfrm>
            <a:off x="661475" y="1328738"/>
            <a:ext cx="3516026" cy="4590951"/>
          </a:xfrm>
          <a:prstGeom prst="roundRect">
            <a:avLst>
              <a:gd name="adj" fmla="val 4167"/>
            </a:avLst>
          </a:prstGeom>
          <a:solidFill>
            <a:srgbClr val="FFFFFF"/>
          </a:solidFill>
          <a:ln w="19050">
            <a:solidFill>
              <a:srgbClr val="B4CCE3"/>
            </a:solidFill>
            <a:prstDash val="solid"/>
          </a:ln>
        </p:spPr>
      </p:sp>
      <p:sp>
        <p:nvSpPr>
          <p:cNvPr id="4" name="Text 2"/>
          <p:cNvSpPr/>
          <p:nvPr/>
        </p:nvSpPr>
        <p:spPr>
          <a:xfrm>
            <a:off x="843239" y="1510506"/>
            <a:ext cx="3152498" cy="508595"/>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Transcripts for Audio-Only Content</a:t>
            </a:r>
            <a:endParaRPr lang="en-US" sz="1600" dirty="0"/>
          </a:p>
        </p:txBody>
      </p:sp>
      <p:sp>
        <p:nvSpPr>
          <p:cNvPr id="5" name="Text 3"/>
          <p:cNvSpPr/>
          <p:nvPr/>
        </p:nvSpPr>
        <p:spPr>
          <a:xfrm>
            <a:off x="843239" y="2115245"/>
            <a:ext cx="3152498" cy="3618508"/>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Podcasts, voice feedback recordings, and audio-only announcements must be accompanied by a full </a:t>
            </a:r>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plain-text transcript</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A transcript is not a caption file — it's a complete written record of all spoken content, including speaker identification where relevant. Transcripts serve students who are Deaf or hard of hearing, students in noise-sensitive environments, and students who prefer reading for comprehension. Post the transcript as a plain text or Word document in the same D2L location as the audio file.</a:t>
            </a:r>
            <a:endParaRPr lang="en-US" sz="1250" dirty="0"/>
          </a:p>
        </p:txBody>
      </p:sp>
      <p:sp>
        <p:nvSpPr>
          <p:cNvPr id="6" name="Shape 4"/>
          <p:cNvSpPr/>
          <p:nvPr/>
        </p:nvSpPr>
        <p:spPr>
          <a:xfrm>
            <a:off x="4337735" y="1328738"/>
            <a:ext cx="3516125" cy="4590951"/>
          </a:xfrm>
          <a:prstGeom prst="roundRect">
            <a:avLst>
              <a:gd name="adj" fmla="val 4167"/>
            </a:avLst>
          </a:prstGeom>
          <a:solidFill>
            <a:srgbClr val="FFFFFF"/>
          </a:solidFill>
          <a:ln w="19050">
            <a:solidFill>
              <a:srgbClr val="B4CCE3"/>
            </a:solidFill>
            <a:prstDash val="solid"/>
          </a:ln>
        </p:spPr>
      </p:sp>
      <p:sp>
        <p:nvSpPr>
          <p:cNvPr id="7" name="Text 5"/>
          <p:cNvSpPr/>
          <p:nvPr/>
        </p:nvSpPr>
        <p:spPr>
          <a:xfrm>
            <a:off x="4519499" y="1510506"/>
            <a:ext cx="3152597" cy="254298"/>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Audio Description (AD) Tracks</a:t>
            </a:r>
            <a:endParaRPr lang="en-US" sz="1600" dirty="0"/>
          </a:p>
        </p:txBody>
      </p:sp>
      <p:sp>
        <p:nvSpPr>
          <p:cNvPr id="8" name="Text 6"/>
          <p:cNvSpPr/>
          <p:nvPr/>
        </p:nvSpPr>
        <p:spPr>
          <a:xfrm>
            <a:off x="4519499" y="1860947"/>
            <a:ext cx="3152597" cy="3876973"/>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Video that contains critical visual information not spoken aloud requires an </a:t>
            </a:r>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Audio Description track</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This is a secondary audio narration that describes what's happening on screen during pauses in the primary audio. Common cases include: lab demonstration videos where the instructor points at equipment without naming it, slide presentations where the instructor clicks through content without reading it aloud, or field recordings where environmental context is visually shown but not spoken. Kaltura supports adding AD tracks to uploaded videos.</a:t>
            </a:r>
            <a:endParaRPr lang="en-US" sz="1250" dirty="0"/>
          </a:p>
        </p:txBody>
      </p:sp>
      <p:sp>
        <p:nvSpPr>
          <p:cNvPr id="9" name="Shape 7"/>
          <p:cNvSpPr/>
          <p:nvPr/>
        </p:nvSpPr>
        <p:spPr>
          <a:xfrm>
            <a:off x="8014095" y="1328738"/>
            <a:ext cx="3516125" cy="4590951"/>
          </a:xfrm>
          <a:prstGeom prst="roundRect">
            <a:avLst>
              <a:gd name="adj" fmla="val 4167"/>
            </a:avLst>
          </a:prstGeom>
          <a:solidFill>
            <a:srgbClr val="FFFFFF"/>
          </a:solidFill>
          <a:ln w="19050">
            <a:solidFill>
              <a:srgbClr val="B4CCE3"/>
            </a:solidFill>
            <a:prstDash val="solid"/>
          </a:ln>
        </p:spPr>
      </p:sp>
      <p:sp>
        <p:nvSpPr>
          <p:cNvPr id="10" name="Text 8"/>
          <p:cNvSpPr/>
          <p:nvPr/>
        </p:nvSpPr>
        <p:spPr>
          <a:xfrm>
            <a:off x="8195859" y="1510506"/>
            <a:ext cx="3152597" cy="254298"/>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Seizure Safety (WCAG 2.3.1)</a:t>
            </a:r>
            <a:endParaRPr lang="en-US" sz="1600" dirty="0"/>
          </a:p>
        </p:txBody>
      </p:sp>
      <p:sp>
        <p:nvSpPr>
          <p:cNvPr id="11" name="Text 9"/>
          <p:cNvSpPr/>
          <p:nvPr/>
        </p:nvSpPr>
        <p:spPr>
          <a:xfrm>
            <a:off x="8195859" y="1860947"/>
            <a:ext cx="3152597" cy="3618508"/>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This is non-negotiable: </a:t>
            </a:r>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never use animations, GIFs, or embedded media that flash or strobe more than three times per second.</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Content that flashes at this rate can trigger photosensitive seizures in students with epilepsy or other photosensitive conditions. This applies to decorative animations, video clips, and any looping GIFs. Before using any animated content, verify the flash rate. If you cannot verify it, do not use it. The W3C provides detailed guidance at </a:t>
            </a:r>
            <a:pPr algn="l" indent="0" marL="0">
              <a:lnSpc>
                <a:spcPct val="132000"/>
              </a:lnSpc>
              <a:buNone/>
            </a:pPr>
            <a:r>
              <a:rPr lang="en-US" sz="125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WCAG SC 2.3.1: Three Flashes or Below Threshold</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a:t>
            </a:r>
            <a:endParaRPr lang="en-US" sz="1250" dirty="0"/>
          </a:p>
        </p:txBody>
      </p:sp>
      <p:sp>
        <p:nvSpPr>
          <p:cNvPr id="12" name="Text 10"/>
          <p:cNvSpPr/>
          <p:nvPr/>
        </p:nvSpPr>
        <p:spPr>
          <a:xfrm>
            <a:off x="661475" y="6099969"/>
            <a:ext cx="11478330" cy="258465"/>
          </a:xfrm>
          <a:prstGeom prst="rect">
            <a:avLst/>
          </a:prstGeom>
          <a:noFill/>
          <a:ln/>
        </p:spPr>
        <p:txBody>
          <a:bodyPr wrap="none" lIns="0" tIns="0" rIns="0" bIns="0" rtlCol="0" anchor="t"/>
          <a:lstStyle/>
          <a:p>
            <a:pPr algn="l" indent="0" marL="0">
              <a:lnSpc>
                <a:spcPct val="132000"/>
              </a:lnSpc>
              <a:buNone/>
            </a:pPr>
            <a:r>
              <a:rPr lang="en-US" sz="1250" b="1" dirty="0">
                <a:solidFill>
                  <a:srgbClr val="1E3063"/>
                </a:solidFill>
                <a:latin typeface="Instrument Sans Bold" pitchFamily="34" charset="0"/>
                <a:ea typeface="Instrument Sans Bold" pitchFamily="34" charset="-122"/>
                <a:cs typeface="Instrument Sans Bold" pitchFamily="34" charset="-120"/>
              </a:rPr>
              <a:t>Additional resource:</a:t>
            </a:r>
            <a:pPr algn="l" indent="0" marL="0">
              <a:lnSpc>
                <a:spcPct val="132000"/>
              </a:lnSpc>
              <a:buNone/>
            </a:pPr>
            <a:r>
              <a:rPr lang="en-US" sz="125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32000"/>
              </a:lnSpc>
              <a:buNone/>
            </a:pPr>
            <a:r>
              <a:rPr lang="en-US" sz="125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UWM Multimedia Accessibility Guide</a:t>
            </a:r>
            <a:endParaRPr lang="en-US" sz="12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661475" y="477044"/>
            <a:ext cx="789365" cy="211832"/>
          </a:xfrm>
          <a:prstGeom prst="roundRect">
            <a:avLst>
              <a:gd name="adj" fmla="val 47431"/>
            </a:avLst>
          </a:prstGeom>
          <a:noFill/>
          <a:ln w="6350">
            <a:solidFill>
              <a:srgbClr val="84C1FA"/>
            </a:solidFill>
            <a:prstDash val="solid"/>
          </a:ln>
        </p:spPr>
      </p:sp>
      <p:sp>
        <p:nvSpPr>
          <p:cNvPr id="3" name="Text 1"/>
          <p:cNvSpPr/>
          <p:nvPr/>
        </p:nvSpPr>
        <p:spPr>
          <a:xfrm>
            <a:off x="745114" y="518815"/>
            <a:ext cx="1231671" cy="128290"/>
          </a:xfrm>
          <a:prstGeom prst="rect">
            <a:avLst/>
          </a:prstGeom>
          <a:noFill/>
          <a:ln/>
        </p:spPr>
        <p:txBody>
          <a:bodyPr wrap="none" lIns="0" tIns="0" rIns="0" bIns="0" rtlCol="0" anchor="t"/>
          <a:lstStyle/>
          <a:p>
            <a:pPr algn="l" indent="0" marL="0">
              <a:lnSpc>
                <a:spcPct val="96000"/>
              </a:lnSpc>
              <a:buNone/>
            </a:pPr>
            <a:r>
              <a:rPr lang="en-US" sz="850" dirty="0">
                <a:solidFill>
                  <a:srgbClr val="84C1FA"/>
                </a:solidFill>
                <a:latin typeface="Instrument Sans Medium" pitchFamily="34" charset="0"/>
                <a:ea typeface="Instrument Sans Medium" pitchFamily="34" charset="-122"/>
                <a:cs typeface="Instrument Sans Medium" pitchFamily="34" charset="-120"/>
              </a:rPr>
              <a:t>CHAPTER 6</a:t>
            </a:r>
            <a:endParaRPr lang="en-US" sz="850" dirty="0"/>
          </a:p>
        </p:txBody>
      </p:sp>
      <p:sp>
        <p:nvSpPr>
          <p:cNvPr id="4" name="Text 2"/>
          <p:cNvSpPr/>
          <p:nvPr/>
        </p:nvSpPr>
        <p:spPr>
          <a:xfrm>
            <a:off x="661475" y="735905"/>
            <a:ext cx="10868745" cy="436066"/>
          </a:xfrm>
          <a:prstGeom prst="rect">
            <a:avLst/>
          </a:prstGeom>
          <a:noFill/>
          <a:ln/>
        </p:spPr>
        <p:txBody>
          <a:bodyPr wrap="none" lIns="0" tIns="0" rIns="0" bIns="0" rtlCol="0" anchor="t"/>
          <a:lstStyle/>
          <a:p>
            <a:pPr algn="l" indent="0" marL="0">
              <a:lnSpc>
                <a:spcPct val="104000"/>
              </a:lnSpc>
              <a:buNone/>
            </a:pPr>
            <a:r>
              <a:rPr lang="en-US" sz="2700" dirty="0">
                <a:solidFill>
                  <a:srgbClr val="091C53"/>
                </a:solidFill>
                <a:latin typeface="Instrument Sans SemiBold" pitchFamily="34" charset="0"/>
                <a:ea typeface="Instrument Sans SemiBold" pitchFamily="34" charset="-122"/>
                <a:cs typeface="Instrument Sans SemiBold" pitchFamily="34" charset="-120"/>
              </a:rPr>
              <a:t>Math: Making STEM Formulas Readable by Machines</a:t>
            </a:r>
            <a:endParaRPr lang="en-US" sz="2700" dirty="0"/>
          </a:p>
        </p:txBody>
      </p:sp>
      <p:pic>
        <p:nvPicPr>
          <p:cNvPr id="5" name="Image 0" descr="preencoded.png">    </p:cNvPr>
          <p:cNvPicPr>
            <a:picLocks noChangeAspect="1"/>
          </p:cNvPicPr>
          <p:nvPr/>
        </p:nvPicPr>
        <p:blipFill>
          <a:blip r:embed="rId1"/>
          <a:stretch>
            <a:fillRect/>
          </a:stretch>
        </p:blipFill>
        <p:spPr>
          <a:xfrm>
            <a:off x="661475" y="1481038"/>
            <a:ext cx="4767242" cy="4767362"/>
          </a:xfrm>
          <a:prstGeom prst="rect">
            <a:avLst/>
          </a:prstGeom>
        </p:spPr>
      </p:pic>
      <p:sp>
        <p:nvSpPr>
          <p:cNvPr id="6" name="Text 3"/>
          <p:cNvSpPr/>
          <p:nvPr/>
        </p:nvSpPr>
        <p:spPr>
          <a:xfrm>
            <a:off x="6272353" y="1466255"/>
            <a:ext cx="5264217" cy="217984"/>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The Core Rule: No Image Formulas</a:t>
            </a:r>
            <a:endParaRPr lang="en-US" sz="1350" dirty="0"/>
          </a:p>
        </p:txBody>
      </p:sp>
      <p:sp>
        <p:nvSpPr>
          <p:cNvPr id="7" name="Text 4"/>
          <p:cNvSpPr/>
          <p:nvPr/>
        </p:nvSpPr>
        <p:spPr>
          <a:xfrm>
            <a:off x="6272353" y="1801912"/>
            <a:ext cx="5264217" cy="823516"/>
          </a:xfrm>
          <a:prstGeom prst="rect">
            <a:avLst/>
          </a:prstGeom>
          <a:noFill/>
          <a:ln/>
        </p:spPr>
        <p:txBody>
          <a:bodyPr wrap="square" lIns="0" tIns="0" rIns="0" bIns="0" rtlCol="0" anchor="t">
            <a:normAutofit/>
          </a:bodyPr>
          <a:lstStyle/>
          <a:p>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Mathematical equations inserted as screenshots or images are </a:t>
            </a:r>
            <a:pPr algn="l" indent="0" marL="0">
              <a:lnSpc>
                <a:spcPct val="123000"/>
              </a:lnSpc>
              <a:buNone/>
            </a:pPr>
            <a:r>
              <a:rPr lang="en-US" sz="1050" b="1" dirty="0">
                <a:solidFill>
                  <a:srgbClr val="1E3063"/>
                </a:solidFill>
                <a:latin typeface="Instrument Sans Bold" pitchFamily="34" charset="0"/>
                <a:ea typeface="Instrument Sans Bold" pitchFamily="34" charset="-122"/>
                <a:cs typeface="Instrument Sans Bold" pitchFamily="34" charset="-120"/>
              </a:rPr>
              <a:t>completely invisible to screen readers</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A blind student using JAWS or NVDA will hear nothing — or at best, a generic "image" announcement — when they encounter a formula saved as a PNG or JPEG. This makes entire sections of STEM content inaccessible.</a:t>
            </a:r>
            <a:endParaRPr lang="en-US" sz="1050" dirty="0"/>
          </a:p>
        </p:txBody>
      </p:sp>
      <p:sp>
        <p:nvSpPr>
          <p:cNvPr id="8" name="Text 5"/>
          <p:cNvSpPr/>
          <p:nvPr/>
        </p:nvSpPr>
        <p:spPr>
          <a:xfrm>
            <a:off x="6272353" y="2743101"/>
            <a:ext cx="5264217" cy="217984"/>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Use Machine-Readable Math</a:t>
            </a:r>
            <a:endParaRPr lang="en-US" sz="1350" dirty="0"/>
          </a:p>
        </p:txBody>
      </p:sp>
      <p:sp>
        <p:nvSpPr>
          <p:cNvPr id="9" name="Text 6"/>
          <p:cNvSpPr/>
          <p:nvPr/>
        </p:nvSpPr>
        <p:spPr>
          <a:xfrm>
            <a:off x="6272353" y="3078758"/>
            <a:ext cx="5264217" cy="411758"/>
          </a:xfrm>
          <a:prstGeom prst="rect">
            <a:avLst/>
          </a:prstGeom>
          <a:noFill/>
          <a:ln/>
        </p:spPr>
        <p:txBody>
          <a:bodyPr wrap="square" lIns="0" tIns="0" rIns="0" bIns="0" rtlCol="0" anchor="t">
            <a:normAutofit/>
          </a:bodyPr>
          <a:lstStyle/>
          <a:p>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All mathematical formulas and notation must be created using </a:t>
            </a:r>
            <a:pPr algn="l" indent="0" marL="0">
              <a:lnSpc>
                <a:spcPct val="123000"/>
              </a:lnSpc>
              <a:buNone/>
            </a:pPr>
            <a:r>
              <a:rPr lang="en-US" sz="1050" b="1" dirty="0">
                <a:solidFill>
                  <a:srgbClr val="1E3063"/>
                </a:solidFill>
                <a:latin typeface="Instrument Sans Bold" pitchFamily="34" charset="0"/>
                <a:ea typeface="Instrument Sans Bold" pitchFamily="34" charset="-122"/>
                <a:cs typeface="Instrument Sans Bold" pitchFamily="34" charset="-120"/>
              </a:rPr>
              <a:t>MathML-compatible tools</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to ensure semantic structure. In practice at EIU, this means:</a:t>
            </a:r>
            <a:endParaRPr lang="en-US" sz="1050" dirty="0"/>
          </a:p>
        </p:txBody>
      </p:sp>
      <p:sp>
        <p:nvSpPr>
          <p:cNvPr id="10" name="Text 7"/>
          <p:cNvSpPr/>
          <p:nvPr/>
        </p:nvSpPr>
        <p:spPr>
          <a:xfrm>
            <a:off x="6272353" y="3596481"/>
            <a:ext cx="5264217" cy="1111746"/>
          </a:xfrm>
          <a:prstGeom prst="rect">
            <a:avLst/>
          </a:prstGeom>
          <a:noFill/>
          <a:ln/>
        </p:spPr>
        <p:txBody>
          <a:bodyPr wrap="square" lIns="0" tIns="0" rIns="0" bIns="0" rtlCol="0" anchor="t">
            <a:normAutofit/>
          </a:bodyPr>
          <a:lstStyle/>
          <a:p>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Using the </a:t>
            </a:r>
            <a:pPr algn="l" marL="213360" indent="-213360">
              <a:lnSpc>
                <a:spcPct val="123000"/>
              </a:lnSpc>
              <a:buSzPct val="100000"/>
              <a:buChar char="•"/>
            </a:pPr>
            <a:r>
              <a:rPr lang="en-US" sz="1050" b="1" dirty="0">
                <a:solidFill>
                  <a:srgbClr val="1E3063"/>
                </a:solidFill>
                <a:latin typeface="Instrument Sans Bold" pitchFamily="34" charset="0"/>
                <a:ea typeface="Instrument Sans Bold" pitchFamily="34" charset="-122"/>
                <a:cs typeface="Instrument Sans Bold" pitchFamily="34" charset="-120"/>
              </a:rPr>
              <a:t>D2L built-in equation editor</a:t>
            </a:r>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 for formulas inserted into D2L pages and quiz questions — D2L renders these as MathML automatically</a:t>
            </a:r>
            <a:endParaRPr lang="en-US" sz="1050" dirty="0"/>
          </a:p>
          <a:p>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Using </a:t>
            </a:r>
            <a:pPr algn="l" marL="213360" indent="-213360">
              <a:lnSpc>
                <a:spcPct val="123000"/>
              </a:lnSpc>
              <a:buSzPct val="100000"/>
              <a:buChar char="•"/>
            </a:pPr>
            <a:r>
              <a:rPr lang="en-US" sz="1050" b="1" dirty="0">
                <a:solidFill>
                  <a:srgbClr val="1E3063"/>
                </a:solidFill>
                <a:latin typeface="Instrument Sans Bold" pitchFamily="34" charset="0"/>
                <a:ea typeface="Instrument Sans Bold" pitchFamily="34" charset="-122"/>
                <a:cs typeface="Instrument Sans Bold" pitchFamily="34" charset="-120"/>
              </a:rPr>
              <a:t>LaTeX notation</a:t>
            </a:r>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 within D2L's equation editor for complex expressions</a:t>
            </a:r>
            <a:endParaRPr lang="en-US" sz="1050" dirty="0"/>
          </a:p>
          <a:p>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In Word documents, using </a:t>
            </a:r>
            <a:pPr algn="l" marL="213360" indent="-213360">
              <a:lnSpc>
                <a:spcPct val="123000"/>
              </a:lnSpc>
              <a:buSzPct val="100000"/>
              <a:buChar char="•"/>
            </a:pPr>
            <a:r>
              <a:rPr lang="en-US" sz="1050" b="1" dirty="0">
                <a:solidFill>
                  <a:srgbClr val="1E3063"/>
                </a:solidFill>
                <a:latin typeface="Instrument Sans Bold" pitchFamily="34" charset="0"/>
                <a:ea typeface="Instrument Sans Bold" pitchFamily="34" charset="-122"/>
                <a:cs typeface="Instrument Sans Bold" pitchFamily="34" charset="-120"/>
              </a:rPr>
              <a:t>Microsoft's built-in equation editor</a:t>
            </a:r>
            <a:pPr algn="l" marL="213360" indent="-213360">
              <a:lnSpc>
                <a:spcPct val="123000"/>
              </a:lnSpc>
              <a:buSzPct val="100000"/>
              <a:buChar char="•"/>
            </a:pPr>
            <a:r>
              <a:rPr lang="en-US" sz="1050" dirty="0">
                <a:solidFill>
                  <a:srgbClr val="1E3063"/>
                </a:solidFill>
                <a:latin typeface="Instrument Sans Medium" pitchFamily="34" charset="0"/>
                <a:ea typeface="Instrument Sans Medium" pitchFamily="34" charset="-122"/>
                <a:cs typeface="Instrument Sans Medium" pitchFamily="34" charset="-120"/>
              </a:rPr>
              <a:t> (Insert → Equation) rather than inserting formula images</a:t>
            </a:r>
            <a:endParaRPr lang="en-US" sz="1050" dirty="0"/>
          </a:p>
        </p:txBody>
      </p:sp>
      <p:sp>
        <p:nvSpPr>
          <p:cNvPr id="11" name="Text 8"/>
          <p:cNvSpPr/>
          <p:nvPr/>
        </p:nvSpPr>
        <p:spPr>
          <a:xfrm>
            <a:off x="6272353" y="4814193"/>
            <a:ext cx="5264217" cy="929481"/>
          </a:xfrm>
          <a:prstGeom prst="rect">
            <a:avLst/>
          </a:prstGeom>
          <a:noFill/>
          <a:ln/>
        </p:spPr>
        <p:txBody>
          <a:bodyPr wrap="square" lIns="0" tIns="0" rIns="0" bIns="0" rtlCol="0" anchor="t">
            <a:normAutofit/>
          </a:bodyPr>
          <a:lstStyle/>
          <a:p>
            <a:pPr algn="l" indent="0" marL="0">
              <a:lnSpc>
                <a:spcPct val="123000"/>
              </a:lnSpc>
              <a:spcAft>
                <a:spcPts val="800"/>
              </a:spcAft>
              <a:buNone/>
            </a:pPr>
            <a:r>
              <a:rPr lang="en-US" sz="1050" dirty="0">
                <a:solidFill>
                  <a:srgbClr val="1E3063"/>
                </a:solidFill>
                <a:latin typeface="Instrument Sans Medium" pitchFamily="34" charset="0"/>
                <a:ea typeface="Instrument Sans Medium" pitchFamily="34" charset="-122"/>
                <a:cs typeface="Instrument Sans Medium" pitchFamily="34" charset="-120"/>
              </a:rPr>
              <a:t>MathML-structured formulas can be read aloud by screen readers with math-capable voices, copied into accessible math software, and reflowed correctly on mobile devices.</a:t>
            </a:r>
            <a:endParaRPr lang="en-US" sz="1050" dirty="0"/>
          </a:p>
          <a:p>
            <a:pPr algn="l" indent="0" marL="0">
              <a:lnSpc>
                <a:spcPct val="123000"/>
              </a:lnSpc>
              <a:buNone/>
            </a:pPr>
            <a:r>
              <a:rPr lang="en-US" sz="1050" b="1" dirty="0">
                <a:solidFill>
                  <a:srgbClr val="1E3063"/>
                </a:solidFill>
                <a:latin typeface="Instrument Sans Bold" pitchFamily="34" charset="0"/>
                <a:ea typeface="Instrument Sans Bold" pitchFamily="34" charset="-122"/>
                <a:cs typeface="Instrument Sans Bold" pitchFamily="34" charset="-120"/>
              </a:rPr>
              <a:t>Resources:</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23000"/>
              </a:lnSpc>
              <a:buNone/>
            </a:pPr>
            <a:r>
              <a:rPr lang="en-US" sz="105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W3C MathML Standards</a:t>
            </a:r>
            <a:pPr algn="l" indent="0" marL="0">
              <a:lnSpc>
                <a:spcPct val="123000"/>
              </a:lnSpc>
              <a:buNone/>
            </a:pPr>
            <a:r>
              <a:rPr lang="en-US" sz="105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23000"/>
              </a:lnSpc>
              <a:buNone/>
            </a:pPr>
            <a:r>
              <a:rPr lang="en-US" sz="1050" b="1" u="sng" dirty="0">
                <a:solidFill>
                  <a:srgbClr val="0540AD"/>
                </a:solidFill>
                <a:latin typeface="Instrument Sans Bold" pitchFamily="34" charset="0"/>
                <a:ea typeface="Instrument Sans Bold" pitchFamily="34" charset="-122"/>
                <a:cs typeface="Instrument Sans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MathJax Consortium</a:t>
            </a:r>
            <a:endParaRPr lang="en-US" sz="10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0" y="0"/>
            <a:ext cx="4800480" cy="6858000"/>
          </a:xfrm>
          <a:custGeom>
            <a:avLst/>
            <a:gdLst/>
            <a:ahLst/>
            <a:cxnLst/>
            <a:rect l="0" t="0" r="100000" b="100000"/>
            <a:pathLst>
              <a:path w="100000" h="100000">
                <a:moveTo>
                  <a:pt x="0" y="0"/>
                </a:moveTo>
                <a:lnTo>
                  <a:pt x="91210" y="0"/>
                </a:lnTo>
                <a:lnTo>
                  <a:pt x="92090" y="2640"/>
                </a:lnTo>
                <a:lnTo>
                  <a:pt x="93070" y="7030"/>
                </a:lnTo>
                <a:lnTo>
                  <a:pt x="93650" y="11330"/>
                </a:lnTo>
                <a:lnTo>
                  <a:pt x="93850" y="14750"/>
                </a:lnTo>
                <a:lnTo>
                  <a:pt x="93460" y="21970"/>
                </a:lnTo>
                <a:lnTo>
                  <a:pt x="91990" y="31150"/>
                </a:lnTo>
                <a:lnTo>
                  <a:pt x="91410" y="36520"/>
                </a:lnTo>
                <a:lnTo>
                  <a:pt x="91210" y="40040"/>
                </a:lnTo>
                <a:lnTo>
                  <a:pt x="91310" y="45700"/>
                </a:lnTo>
                <a:lnTo>
                  <a:pt x="91890" y="48930"/>
                </a:lnTo>
                <a:lnTo>
                  <a:pt x="93160" y="52540"/>
                </a:lnTo>
                <a:lnTo>
                  <a:pt x="94920" y="56050"/>
                </a:lnTo>
                <a:lnTo>
                  <a:pt x="97170" y="59860"/>
                </a:lnTo>
                <a:lnTo>
                  <a:pt x="98730" y="63280"/>
                </a:lnTo>
                <a:lnTo>
                  <a:pt x="99800" y="67290"/>
                </a:lnTo>
                <a:lnTo>
                  <a:pt x="100000" y="71480"/>
                </a:lnTo>
                <a:lnTo>
                  <a:pt x="99710" y="73630"/>
                </a:lnTo>
                <a:lnTo>
                  <a:pt x="99020" y="76460"/>
                </a:lnTo>
                <a:lnTo>
                  <a:pt x="97750" y="80180"/>
                </a:lnTo>
                <a:lnTo>
                  <a:pt x="96390" y="83400"/>
                </a:lnTo>
                <a:lnTo>
                  <a:pt x="91890" y="91990"/>
                </a:lnTo>
                <a:lnTo>
                  <a:pt x="89450" y="96000"/>
                </a:lnTo>
                <a:lnTo>
                  <a:pt x="86720" y="100000"/>
                </a:lnTo>
                <a:lnTo>
                  <a:pt x="0" y="100000"/>
                </a:lnTo>
                <a:close/>
              </a:path>
            </a:pathLst>
          </a:custGeom>
        </p:spPr>
      </p:pic>
      <p:sp>
        <p:nvSpPr>
          <p:cNvPr id="3" name="Shape 0"/>
          <p:cNvSpPr/>
          <p:nvPr/>
        </p:nvSpPr>
        <p:spPr>
          <a:xfrm>
            <a:off x="5233360" y="2232521"/>
            <a:ext cx="927474" cy="251420"/>
          </a:xfrm>
          <a:prstGeom prst="roundRect">
            <a:avLst>
              <a:gd name="adj" fmla="val 47364"/>
            </a:avLst>
          </a:prstGeom>
          <a:noFill/>
          <a:ln w="6350">
            <a:solidFill>
              <a:srgbClr val="84C1FA"/>
            </a:solidFill>
            <a:prstDash val="solid"/>
          </a:ln>
        </p:spPr>
      </p:sp>
      <p:sp>
        <p:nvSpPr>
          <p:cNvPr id="4" name="Text 1"/>
          <p:cNvSpPr/>
          <p:nvPr/>
        </p:nvSpPr>
        <p:spPr>
          <a:xfrm>
            <a:off x="5332577" y="2282130"/>
            <a:ext cx="1338626"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7</a:t>
            </a:r>
            <a:endParaRPr lang="en-US" sz="1000" dirty="0"/>
          </a:p>
        </p:txBody>
      </p:sp>
      <p:sp>
        <p:nvSpPr>
          <p:cNvPr id="5" name="Text 2"/>
          <p:cNvSpPr/>
          <p:nvPr/>
        </p:nvSpPr>
        <p:spPr>
          <a:xfrm>
            <a:off x="5233360"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Live Sessions: Making Real-Time Instruction Inclusive</a:t>
            </a:r>
            <a:endParaRPr lang="en-US" sz="3250" dirty="0"/>
          </a:p>
        </p:txBody>
      </p:sp>
      <p:sp>
        <p:nvSpPr>
          <p:cNvPr id="6" name="Text 3"/>
          <p:cNvSpPr/>
          <p:nvPr/>
        </p:nvSpPr>
        <p:spPr>
          <a:xfrm>
            <a:off x="5233360"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Live instruction — whether in-person, hybrid, or fully online — presents unique accessibility challenges that require both technical preparation and deliberate facilitation practices.</a:t>
            </a:r>
            <a:endParaRPr lang="en-US" sz="13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661475" y="555030"/>
            <a:ext cx="10868745"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Describing Visuals, Sharing Materials &amp; Platform Configuration</a:t>
            </a:r>
            <a:endParaRPr lang="en-US"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919188"/>
            <a:ext cx="330688" cy="330696"/>
          </a:xfrm>
          <a:prstGeom prst="rect">
            <a:avLst/>
          </a:prstGeom>
        </p:spPr>
      </p:pic>
      <p:sp>
        <p:nvSpPr>
          <p:cNvPr id="4" name="Text 1"/>
          <p:cNvSpPr/>
          <p:nvPr/>
        </p:nvSpPr>
        <p:spPr>
          <a:xfrm>
            <a:off x="1198830" y="1976041"/>
            <a:ext cx="29477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Describe Visuals Aloud</a:t>
            </a:r>
            <a:endParaRPr lang="en-US" sz="1600" dirty="0"/>
          </a:p>
        </p:txBody>
      </p:sp>
      <p:sp>
        <p:nvSpPr>
          <p:cNvPr id="5" name="Text 2"/>
          <p:cNvSpPr/>
          <p:nvPr/>
        </p:nvSpPr>
        <p:spPr>
          <a:xfrm>
            <a:off x="1198830" y="2333724"/>
            <a:ext cx="2947715" cy="396924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Replace visually dependent phrases like "as you see here" or "look at this" with explicit verbal descriptions. Instead of pointing at a chart, say "as this chart shows, enrollment peaked at 450 students in fall 2024 and has declined 12% since." Describe all charts, diagrams, whiteboard annotations, and physical demonstrations aloud as you present them. This serves students who are blind, students watching recorded versions without the original visual context, and students whose connection quality degrades video.</a:t>
            </a:r>
            <a:endParaRPr lang="en-US" sz="13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53213" y="1919188"/>
            <a:ext cx="330688" cy="330696"/>
          </a:xfrm>
          <a:prstGeom prst="rect">
            <a:avLst/>
          </a:prstGeom>
        </p:spPr>
      </p:pic>
      <p:sp>
        <p:nvSpPr>
          <p:cNvPr id="7" name="Text 3"/>
          <p:cNvSpPr/>
          <p:nvPr/>
        </p:nvSpPr>
        <p:spPr>
          <a:xfrm>
            <a:off x="4890568" y="1976041"/>
            <a:ext cx="29478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48-Hour Material Sharing</a:t>
            </a:r>
            <a:endParaRPr lang="en-US" sz="1600" dirty="0"/>
          </a:p>
        </p:txBody>
      </p:sp>
      <p:sp>
        <p:nvSpPr>
          <p:cNvPr id="8" name="Text 4"/>
          <p:cNvSpPr/>
          <p:nvPr/>
        </p:nvSpPr>
        <p:spPr>
          <a:xfrm>
            <a:off x="4890568" y="2333724"/>
            <a:ext cx="2947815" cy="344001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Share slide decks and any visual materials at least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48 hours before the live session</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This is especially critical for screen reader users, who often need to pre-load and navigate a document before the session begins — they cannot simultaneously listen to your narration and explore a slide deck for the first time using a screen reader. Early sharing also benefits students with processing differences, anxiety, or those who need captioned review after the fact.</a:t>
            </a:r>
            <a:endParaRPr lang="en-US" sz="13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45050" y="1919188"/>
            <a:ext cx="330688" cy="330696"/>
          </a:xfrm>
          <a:prstGeom prst="rect">
            <a:avLst/>
          </a:prstGeom>
        </p:spPr>
      </p:pic>
      <p:sp>
        <p:nvSpPr>
          <p:cNvPr id="10" name="Text 5"/>
          <p:cNvSpPr/>
          <p:nvPr/>
        </p:nvSpPr>
        <p:spPr>
          <a:xfrm>
            <a:off x="8582406" y="1976041"/>
            <a:ext cx="294781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Platform Configuration</a:t>
            </a:r>
            <a:endParaRPr lang="en-US" sz="1600" dirty="0"/>
          </a:p>
        </p:txBody>
      </p:sp>
      <p:sp>
        <p:nvSpPr>
          <p:cNvPr id="11" name="Text 6"/>
          <p:cNvSpPr/>
          <p:nvPr/>
        </p:nvSpPr>
        <p:spPr>
          <a:xfrm>
            <a:off x="8582406" y="2333724"/>
            <a:ext cx="2947815" cy="396924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Configure your live platform before each session for maximum accessibility: enable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live auto-transcripts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in Zoom or Teams (check and correct them during the session when possible), configure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host-enabled keyboard shortcuts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so participants can mute/unmute and raise hands without a mouse, and arrange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ASL interpreter spotlighting</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if an interpreter is present so their video feed is always pinned and visible to Deaf students. Resources: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Zoom Accessibility Features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Microsoft Teams Accessibility</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1841897"/>
            <a:ext cx="933327" cy="251420"/>
          </a:xfrm>
          <a:prstGeom prst="roundRect">
            <a:avLst>
              <a:gd name="adj" fmla="val 47364"/>
            </a:avLst>
          </a:prstGeom>
          <a:noFill/>
          <a:ln w="6350">
            <a:solidFill>
              <a:srgbClr val="84C1FA"/>
            </a:solidFill>
            <a:prstDash val="solid"/>
          </a:ln>
        </p:spPr>
      </p:sp>
      <p:sp>
        <p:nvSpPr>
          <p:cNvPr id="4" name="Text 1"/>
          <p:cNvSpPr/>
          <p:nvPr/>
        </p:nvSpPr>
        <p:spPr>
          <a:xfrm>
            <a:off x="760691" y="1891506"/>
            <a:ext cx="1344480"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8</a:t>
            </a:r>
            <a:endParaRPr lang="en-US" sz="1000" dirty="0"/>
          </a:p>
        </p:txBody>
      </p:sp>
      <p:sp>
        <p:nvSpPr>
          <p:cNvPr id="5" name="Text 2"/>
          <p:cNvSpPr/>
          <p:nvPr/>
        </p:nvSpPr>
        <p:spPr>
          <a:xfrm>
            <a:off x="661475" y="2159397"/>
            <a:ext cx="6296860" cy="1550194"/>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Interactive Content: Third-Party Tools, Simulations &amp; Keyboard Access</a:t>
            </a:r>
            <a:endParaRPr lang="en-US" sz="3250" dirty="0"/>
          </a:p>
        </p:txBody>
      </p:sp>
      <p:sp>
        <p:nvSpPr>
          <p:cNvPr id="6" name="Text 3"/>
          <p:cNvSpPr/>
          <p:nvPr/>
        </p:nvSpPr>
        <p:spPr>
          <a:xfrm>
            <a:off x="661475" y="3957638"/>
            <a:ext cx="6296860"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Third-party interactive tools — publisher platforms, lab simulations, H5P modules, Articulate 360 courses — are among the most complex accessibility compliance challenges. Legal responsibility doesn't transfer to the vendor just because you didn't build the tool.</a:t>
            </a:r>
            <a:endParaRPr lang="en-US" sz="13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661475" y="714772"/>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VPATs, EEAPs &amp; Keyboard Operability</a:t>
            </a:r>
            <a:endParaRPr lang="en-US" sz="3250" dirty="0"/>
          </a:p>
        </p:txBody>
      </p:sp>
      <p:sp>
        <p:nvSpPr>
          <p:cNvPr id="3" name="Text 1"/>
          <p:cNvSpPr/>
          <p:nvPr/>
        </p:nvSpPr>
        <p:spPr>
          <a:xfrm>
            <a:off x="661475" y="1297583"/>
            <a:ext cx="10868745" cy="258465"/>
          </a:xfrm>
          <a:prstGeom prst="rect">
            <a:avLst/>
          </a:prstGeom>
          <a:noFill/>
          <a:ln/>
        </p:spPr>
        <p:txBody>
          <a:bodyPr wrap="none" lIns="0" tIns="0" rIns="0" bIns="0" rtlCol="0" anchor="t"/>
          <a:lstStyle/>
          <a:p>
            <a:pPr algn="l" indent="0" marL="0">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Request Vendor VPATs Before Mandating Any Tool</a:t>
            </a:r>
            <a:endParaRPr lang="en-US" sz="1600" dirty="0"/>
          </a:p>
        </p:txBody>
      </p:sp>
      <p:sp>
        <p:nvSpPr>
          <p:cNvPr id="4" name="Text 2"/>
          <p:cNvSpPr/>
          <p:nvPr/>
        </p:nvSpPr>
        <p:spPr>
          <a:xfrm>
            <a:off x="661475" y="1804095"/>
            <a:ext cx="10868745" cy="1244501"/>
          </a:xfrm>
          <a:prstGeom prst="rect">
            <a:avLst/>
          </a:prstGeom>
          <a:noFill/>
          <a:ln/>
        </p:spPr>
        <p:txBody>
          <a:bodyPr wrap="square" lIns="0" tIns="0" rIns="0" bIns="0" rtlCol="0" anchor="t">
            <a:normAutofit/>
          </a:bodyPr>
          <a:lstStyle/>
          <a:p>
            <a:pPr algn="l" indent="0" marL="0">
              <a:lnSpc>
                <a:spcPct val="133000"/>
              </a:lnSpc>
              <a:spcAft>
                <a:spcPts val="14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A </a:t>
            </a:r>
            <a:pPr algn="l" indent="0" marL="0">
              <a:lnSpc>
                <a:spcPct val="133000"/>
              </a:lnSpc>
              <a:spcAft>
                <a:spcPts val="14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Voluntary Product Accessibility Template (VPAT)</a:t>
            </a:r>
            <a:pPr algn="l" indent="0" marL="0">
              <a:lnSpc>
                <a:spcPct val="133000"/>
              </a:lnSpc>
              <a:spcAft>
                <a:spcPts val="14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is a standardized document in which a software vendor self-reports how their product conforms (or does not conform) to accessibility standards. Before requiring students to use any external platform for a graded activity, request the vendor's VPAT and review it critically.</a:t>
            </a:r>
            <a:endParaRPr lang="en-US" sz="1300" dirty="0"/>
          </a:p>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Key things to look for in a VPAT:</a:t>
            </a:r>
            <a:endParaRPr lang="en-US" sz="1300" dirty="0"/>
          </a:p>
        </p:txBody>
      </p:sp>
      <p:sp>
        <p:nvSpPr>
          <p:cNvPr id="5" name="Text 3"/>
          <p:cNvSpPr/>
          <p:nvPr/>
        </p:nvSpPr>
        <p:spPr>
          <a:xfrm>
            <a:off x="661475" y="3234630"/>
            <a:ext cx="10868745" cy="909538"/>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Conformance level for WCAG 2.1 AA criteria (look for "Supports" rather than "Partially Supports" or "Does Not Support")</a:t>
            </a:r>
            <a:endParaRPr lang="en-US" sz="1300" dirty="0"/>
          </a:p>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Date of the VPAT — outdated documents (3+ years old) may not reflect the current product</a:t>
            </a:r>
            <a:endParaRPr lang="en-US" sz="1300" dirty="0"/>
          </a:p>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Known exceptions or features that are not accessible</a:t>
            </a:r>
            <a:endParaRPr lang="en-US" sz="1300" dirty="0"/>
          </a:p>
        </p:txBody>
      </p:sp>
      <p:sp>
        <p:nvSpPr>
          <p:cNvPr id="6" name="Text 4"/>
          <p:cNvSpPr/>
          <p:nvPr/>
        </p:nvSpPr>
        <p:spPr>
          <a:xfrm>
            <a:off x="661475" y="4330204"/>
            <a:ext cx="11478330" cy="264616"/>
          </a:xfrm>
          <a:prstGeom prst="rect">
            <a:avLst/>
          </a:prstGeom>
          <a:noFill/>
          <a:ln/>
        </p:spPr>
        <p:txBody>
          <a:bodyPr wrap="none" lIns="0" tIns="0" rIns="0" bIns="0" rtlCol="0" anchor="t"/>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If a vendor cannot or will not provide a VPAT, treat the tool as potentially inaccessible until proven otherwise.</a:t>
            </a:r>
            <a:endParaRPr lang="en-US" sz="1300" dirty="0"/>
          </a:p>
        </p:txBody>
      </p:sp>
      <p:sp>
        <p:nvSpPr>
          <p:cNvPr id="7" name="Text 5"/>
          <p:cNvSpPr/>
          <p:nvPr/>
        </p:nvSpPr>
        <p:spPr>
          <a:xfrm>
            <a:off x="661475" y="4842867"/>
            <a:ext cx="10868745" cy="258465"/>
          </a:xfrm>
          <a:prstGeom prst="rect">
            <a:avLst/>
          </a:prstGeom>
          <a:noFill/>
          <a:ln/>
        </p:spPr>
        <p:txBody>
          <a:bodyPr wrap="none" lIns="0" tIns="0" rIns="0" bIns="0" rtlCol="0" anchor="t"/>
          <a:lstStyle/>
          <a:p>
            <a:pPr algn="l" indent="0" marL="0">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Develop EEAPs for Inaccessible Tools</a:t>
            </a:r>
            <a:endParaRPr lang="en-US" sz="1600" dirty="0"/>
          </a:p>
        </p:txBody>
      </p:sp>
      <p:sp>
        <p:nvSpPr>
          <p:cNvPr id="8" name="Text 6"/>
          <p:cNvSpPr/>
          <p:nvPr/>
        </p:nvSpPr>
        <p:spPr>
          <a:xfrm>
            <a:off x="661475" y="5349379"/>
            <a:ext cx="1086874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If an essential tool or lab simulation is fundamentally inaccessible and no accessible alternative exists, you are required to develop an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Equally Effective Alternate Access Plan (EEAP)</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An EEAP documents a backup activity that achieves the same learning outcome through a different, accessible modality. The alternate must be truly equivalent in rigor and academic value — not a simplified workaround.</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661475" y="1577777"/>
            <a:ext cx="10868745" cy="258465"/>
          </a:xfrm>
          <a:prstGeom prst="rect">
            <a:avLst/>
          </a:prstGeom>
          <a:noFill/>
          <a:ln/>
        </p:spPr>
        <p:txBody>
          <a:bodyPr wrap="none" lIns="0" tIns="0" rIns="0" bIns="0" rtlCol="0" anchor="t"/>
          <a:lstStyle/>
          <a:p>
            <a:pPr algn="l" indent="0" marL="0">
              <a:lnSpc>
                <a:spcPct val="104000"/>
              </a:lnSpc>
              <a:buNone/>
            </a:pPr>
            <a:r>
              <a:rPr lang="en-US" sz="1600" dirty="0">
                <a:solidFill>
                  <a:srgbClr val="091C53"/>
                </a:solidFill>
                <a:latin typeface="Instrument Sans SemiBold" pitchFamily="34" charset="0"/>
                <a:ea typeface="Instrument Sans SemiBold" pitchFamily="34" charset="-122"/>
                <a:cs typeface="Instrument Sans SemiBold" pitchFamily="34" charset="-120"/>
              </a:rPr>
              <a:t>Keyboard Operability &amp; Shortcut Conflicts (WCAG 2.1.4)</a:t>
            </a:r>
            <a:endParaRPr lang="en-US" sz="1600" dirty="0"/>
          </a:p>
        </p:txBody>
      </p:sp>
      <p:sp>
        <p:nvSpPr>
          <p:cNvPr id="3" name="Text 1"/>
          <p:cNvSpPr/>
          <p:nvPr/>
        </p:nvSpPr>
        <p:spPr>
          <a:xfrm>
            <a:off x="661475" y="2166938"/>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Any interactive module — whether built in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Articulate 360, H5P, or a publisher platform</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 must be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entirely keyboard-operable</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for students who cannot use a mouse. This means:</a:t>
            </a:r>
            <a:endParaRPr lang="en-US" sz="1300" dirty="0"/>
          </a:p>
        </p:txBody>
      </p:sp>
      <p:sp>
        <p:nvSpPr>
          <p:cNvPr id="4" name="Text 2"/>
          <p:cNvSpPr/>
          <p:nvPr/>
        </p:nvSpPr>
        <p:spPr>
          <a:xfrm>
            <a:off x="661475" y="2882205"/>
            <a:ext cx="10868745" cy="1231999"/>
          </a:xfrm>
          <a:prstGeom prst="rect">
            <a:avLst/>
          </a:prstGeom>
          <a:noFill/>
          <a:ln/>
        </p:spPr>
        <p:txBody>
          <a:bodyPr wrap="square" lIns="0" tIns="0" rIns="0" bIns="0" rtlCol="0" anchor="t">
            <a:normAutofit/>
          </a:bodyPr>
          <a:lstStyle/>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Every interactive element (buttons, sliders, menus, drag zones) must have a keyboard-accessible equivalent</a:t>
            </a:r>
            <a:endParaRPr lang="en-US" sz="1300" dirty="0"/>
          </a:p>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Tab order must be logical and predictable</a:t>
            </a:r>
            <a:endParaRPr lang="en-US" sz="1300" dirty="0"/>
          </a:p>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No interaction should require simultaneous key presses that are impossible for one-handed users</a:t>
            </a:r>
            <a:endParaRPr lang="en-US" sz="1300" dirty="0"/>
          </a:p>
          <a:p>
            <a:pPr algn="l" marL="264160" indent="-264160">
              <a:lnSpc>
                <a:spcPct val="133000"/>
              </a:lnSpc>
              <a:buSzPct val="100000"/>
              <a:buChar char="•"/>
            </a:pPr>
            <a:r>
              <a:rPr lang="en-US" sz="1300" dirty="0">
                <a:solidFill>
                  <a:srgbClr val="1E3063"/>
                </a:solidFill>
                <a:latin typeface="Instrument Sans Medium" pitchFamily="34" charset="0"/>
                <a:ea typeface="Instrument Sans Medium" pitchFamily="34" charset="-122"/>
                <a:cs typeface="Instrument Sans Medium" pitchFamily="34" charset="-120"/>
              </a:rPr>
              <a:t>Drag-and-drop interactions must have a non-drag alternative (e.g., a dropdown or click-to-select mechanism)</a:t>
            </a:r>
            <a:endParaRPr lang="en-US" sz="1300" dirty="0"/>
          </a:p>
        </p:txBody>
      </p:sp>
      <p:sp>
        <p:nvSpPr>
          <p:cNvPr id="5" name="Text 3"/>
          <p:cNvSpPr/>
          <p:nvPr/>
        </p:nvSpPr>
        <p:spPr>
          <a:xfrm>
            <a:off x="661475" y="4300240"/>
            <a:ext cx="10868745" cy="979884"/>
          </a:xfrm>
          <a:prstGeom prst="rect">
            <a:avLst/>
          </a:prstGeom>
          <a:noFill/>
          <a:ln/>
        </p:spPr>
        <p:txBody>
          <a:bodyPr wrap="square" lIns="0" tIns="0" rIns="0" bIns="0" rtlCol="0" anchor="t">
            <a:normAutofit/>
          </a:bodyPr>
          <a:lstStyle/>
          <a:p>
            <a:pPr algn="l" indent="0" marL="0">
              <a:lnSpc>
                <a:spcPct val="133000"/>
              </a:lnSpc>
              <a:spcAft>
                <a:spcPts val="1450"/>
              </a:spcAft>
              <a:buNone/>
            </a:pPr>
            <a:r>
              <a:rPr lang="en-US" sz="1300" b="1" dirty="0">
                <a:solidFill>
                  <a:srgbClr val="1E3063"/>
                </a:solidFill>
                <a:latin typeface="Instrument Sans Bold" pitchFamily="34" charset="0"/>
                <a:ea typeface="Instrument Sans Bold" pitchFamily="34" charset="-122"/>
                <a:cs typeface="Instrument Sans Bold" pitchFamily="34" charset="-120"/>
              </a:rPr>
              <a:t>Single-key shortcuts</a:t>
            </a:r>
            <a:pPr algn="l" indent="0" marL="0">
              <a:lnSpc>
                <a:spcPct val="133000"/>
              </a:lnSpc>
              <a:spcAft>
                <a:spcPts val="1450"/>
              </a:spcAft>
              <a:buNone/>
            </a:pPr>
            <a:r>
              <a:rPr lang="en-US" sz="1300" dirty="0">
                <a:solidFill>
                  <a:srgbClr val="1E3063"/>
                </a:solidFill>
                <a:latin typeface="Instrument Sans Medium" pitchFamily="34" charset="0"/>
                <a:ea typeface="Instrument Sans Medium" pitchFamily="34" charset="-122"/>
                <a:cs typeface="Instrument Sans Medium" pitchFamily="34" charset="-120"/>
              </a:rPr>
              <a:t> in interactive content can conflict with screen reader commands (e.g., the letter "B" might trigger Bold in NVDA). Per WCAG 2.1.4, any single-key shortcut must be remappable, disableable, or only active when a component has focus.</a:t>
            </a:r>
            <a:endParaRPr lang="en-US" sz="1300" dirty="0"/>
          </a:p>
          <a:p>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Resources: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Articulate 360 Accessibility FAQ</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H5P Content Type Accessibility</a:t>
            </a:r>
            <a:endParaRPr lang="en-US" sz="13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232521"/>
            <a:ext cx="936602" cy="251420"/>
          </a:xfrm>
          <a:prstGeom prst="roundRect">
            <a:avLst>
              <a:gd name="adj" fmla="val 47364"/>
            </a:avLst>
          </a:prstGeom>
          <a:noFill/>
          <a:ln w="6350">
            <a:solidFill>
              <a:srgbClr val="84C1FA"/>
            </a:solidFill>
            <a:prstDash val="solid"/>
          </a:ln>
        </p:spPr>
      </p:sp>
      <p:sp>
        <p:nvSpPr>
          <p:cNvPr id="4" name="Text 1"/>
          <p:cNvSpPr/>
          <p:nvPr/>
        </p:nvSpPr>
        <p:spPr>
          <a:xfrm>
            <a:off x="760691" y="2282130"/>
            <a:ext cx="1347754"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9</a:t>
            </a:r>
            <a:endParaRPr lang="en-US" sz="1000" dirty="0"/>
          </a:p>
        </p:txBody>
      </p:sp>
      <p:sp>
        <p:nvSpPr>
          <p:cNvPr id="5" name="Text 2"/>
          <p:cNvSpPr/>
          <p:nvPr/>
        </p:nvSpPr>
        <p:spPr>
          <a:xfrm>
            <a:off x="661475"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Communications: Social Media &amp; Accessible Event Planning</a:t>
            </a:r>
            <a:endParaRPr lang="en-US" sz="3250" dirty="0"/>
          </a:p>
        </p:txBody>
      </p:sp>
      <p:sp>
        <p:nvSpPr>
          <p:cNvPr id="6" name="Text 3"/>
          <p:cNvSpPr/>
          <p:nvPr/>
        </p:nvSpPr>
        <p:spPr>
          <a:xfrm>
            <a:off x="661475"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Accessibility obligations extend beyond your D2L course shell. Departmental social media posts, event announcements, and promotional materials tied to your courses or programs must also meet accessibility standards.</a:t>
            </a:r>
            <a:endParaRPr lang="en-US" sz="13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661475" y="526554"/>
            <a:ext cx="10868745" cy="444103"/>
          </a:xfrm>
          <a:prstGeom prst="rect">
            <a:avLst/>
          </a:prstGeom>
          <a:noFill/>
          <a:ln/>
        </p:spPr>
        <p:txBody>
          <a:bodyPr wrap="none" lIns="0" tIns="0" rIns="0" bIns="0" rtlCol="0" anchor="t"/>
          <a:lstStyle/>
          <a:p>
            <a:pPr algn="l" indent="0" marL="0">
              <a:lnSpc>
                <a:spcPct val="104000"/>
              </a:lnSpc>
              <a:buNone/>
            </a:pPr>
            <a:r>
              <a:rPr lang="en-US" sz="2750" dirty="0">
                <a:solidFill>
                  <a:srgbClr val="091C53"/>
                </a:solidFill>
                <a:latin typeface="Instrument Sans SemiBold" pitchFamily="34" charset="0"/>
                <a:ea typeface="Instrument Sans SemiBold" pitchFamily="34" charset="-122"/>
                <a:cs typeface="Instrument Sans SemiBold" pitchFamily="34" charset="-120"/>
              </a:rPr>
              <a:t>Accessible Social Media &amp; Events</a:t>
            </a:r>
            <a:endParaRPr lang="en-US" sz="2750" dirty="0"/>
          </a:p>
        </p:txBody>
      </p:sp>
      <p:sp>
        <p:nvSpPr>
          <p:cNvPr id="3" name="Text 1"/>
          <p:cNvSpPr/>
          <p:nvPr/>
        </p:nvSpPr>
        <p:spPr>
          <a:xfrm>
            <a:off x="661475" y="1275953"/>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Social Media Accessibility Checklist</a:t>
            </a:r>
            <a:endParaRPr lang="en-US" sz="1350" dirty="0"/>
          </a:p>
        </p:txBody>
      </p:sp>
      <p:sp>
        <p:nvSpPr>
          <p:cNvPr id="4" name="Text 2"/>
          <p:cNvSpPr/>
          <p:nvPr/>
        </p:nvSpPr>
        <p:spPr>
          <a:xfrm>
            <a:off x="661475" y="1620143"/>
            <a:ext cx="5261042" cy="422870"/>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Every social media post tied to course or program communications carries accessibility obligations. Apply these practices consistently:</a:t>
            </a:r>
            <a:endParaRPr lang="en-US" sz="1100" dirty="0"/>
          </a:p>
        </p:txBody>
      </p:sp>
      <p:sp>
        <p:nvSpPr>
          <p:cNvPr id="5" name="Shape 3"/>
          <p:cNvSpPr/>
          <p:nvPr/>
        </p:nvSpPr>
        <p:spPr>
          <a:xfrm>
            <a:off x="661475" y="2180332"/>
            <a:ext cx="319774" cy="319782"/>
          </a:xfrm>
          <a:prstGeom prst="roundRect">
            <a:avLst>
              <a:gd name="adj" fmla="val 40003"/>
            </a:avLst>
          </a:prstGeom>
          <a:solidFill>
            <a:srgbClr val="CEE6FD"/>
          </a:solidFill>
          <a:ln/>
        </p:spPr>
      </p:sp>
      <p:pic>
        <p:nvPicPr>
          <p:cNvPr id="6"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714754" y="2233613"/>
            <a:ext cx="213117" cy="213122"/>
          </a:xfrm>
          <a:prstGeom prst="rect">
            <a:avLst/>
          </a:prstGeom>
        </p:spPr>
      </p:pic>
      <p:sp>
        <p:nvSpPr>
          <p:cNvPr id="7" name="Text 4"/>
          <p:cNvSpPr/>
          <p:nvPr/>
        </p:nvSpPr>
        <p:spPr>
          <a:xfrm>
            <a:off x="1103384" y="2229148"/>
            <a:ext cx="2112314" cy="222052"/>
          </a:xfrm>
          <a:prstGeom prst="rect">
            <a:avLst/>
          </a:prstGeom>
          <a:noFill/>
          <a:ln/>
        </p:spPr>
        <p:txBody>
          <a:bodyPr wrap="none" lIns="0" tIns="0" rIns="0" bIns="0" rtlCol="0" anchor="t"/>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Alt-Text on Images</a:t>
            </a:r>
            <a:endParaRPr lang="en-US" sz="1350" dirty="0"/>
          </a:p>
        </p:txBody>
      </p:sp>
      <p:sp>
        <p:nvSpPr>
          <p:cNvPr id="8" name="Text 5"/>
          <p:cNvSpPr/>
          <p:nvPr/>
        </p:nvSpPr>
        <p:spPr>
          <a:xfrm>
            <a:off x="1103384" y="2573337"/>
            <a:ext cx="2112314" cy="1902916"/>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Add descriptive alt-text to all images posted on Instagram, Facebook, Twitter/X, and LinkedIn. Most platforms now provide a native alt-text field when uploading images. Write descriptions that convey the content and context, not just "photo" or "image."</a:t>
            </a:r>
            <a:endParaRPr lang="en-US" sz="1100" dirty="0"/>
          </a:p>
        </p:txBody>
      </p:sp>
      <p:sp>
        <p:nvSpPr>
          <p:cNvPr id="9" name="Shape 6"/>
          <p:cNvSpPr/>
          <p:nvPr/>
        </p:nvSpPr>
        <p:spPr>
          <a:xfrm>
            <a:off x="3368293" y="2180332"/>
            <a:ext cx="319774" cy="319782"/>
          </a:xfrm>
          <a:prstGeom prst="roundRect">
            <a:avLst>
              <a:gd name="adj" fmla="val 40003"/>
            </a:avLst>
          </a:prstGeom>
          <a:solidFill>
            <a:srgbClr val="CEE6FD"/>
          </a:solidFill>
          <a:ln/>
        </p:spPr>
      </p:sp>
      <p:pic>
        <p:nvPicPr>
          <p:cNvPr id="10"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421572" y="2233613"/>
            <a:ext cx="213117" cy="213122"/>
          </a:xfrm>
          <a:prstGeom prst="rect">
            <a:avLst/>
          </a:prstGeom>
        </p:spPr>
      </p:pic>
      <p:sp>
        <p:nvSpPr>
          <p:cNvPr id="11" name="Text 7"/>
          <p:cNvSpPr/>
          <p:nvPr/>
        </p:nvSpPr>
        <p:spPr>
          <a:xfrm>
            <a:off x="3810202" y="2229148"/>
            <a:ext cx="2112314" cy="444103"/>
          </a:xfrm>
          <a:prstGeom prst="rect">
            <a:avLst/>
          </a:prstGeom>
          <a:noFill/>
          <a:ln/>
        </p:spPr>
        <p:txBody>
          <a:bodyPr wrap="square" lIns="0" tIns="0" rIns="0" bIns="0" rtlCol="0" anchor="t">
            <a:normAutofit/>
          </a:bodyPr>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Hardcode Captions on Short Videos</a:t>
            </a:r>
            <a:endParaRPr lang="en-US" sz="1350" dirty="0"/>
          </a:p>
        </p:txBody>
      </p:sp>
      <p:sp>
        <p:nvSpPr>
          <p:cNvPr id="12" name="Text 8"/>
          <p:cNvSpPr/>
          <p:nvPr/>
        </p:nvSpPr>
        <p:spPr>
          <a:xfrm>
            <a:off x="3810202" y="2795389"/>
            <a:ext cx="2112314" cy="1902916"/>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Reels, TikToks, and YouTube Shorts must have </a:t>
            </a:r>
            <a:pPr algn="l" indent="0" marL="0">
              <a:lnSpc>
                <a:spcPct val="124000"/>
              </a:lnSpc>
              <a:buNone/>
            </a:pPr>
            <a:r>
              <a:rPr lang="en-US" sz="1100" b="1" dirty="0">
                <a:solidFill>
                  <a:srgbClr val="1E3063"/>
                </a:solidFill>
                <a:latin typeface="Instrument Sans Bold" pitchFamily="34" charset="0"/>
                <a:ea typeface="Instrument Sans Bold" pitchFamily="34" charset="-122"/>
                <a:cs typeface="Instrument Sans Bold" pitchFamily="34" charset="-120"/>
              </a:rPr>
              <a:t>hardcoded (burned-in) captions</a:t>
            </a:r>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 not just auto-generated ones, because auto-captions are often inaccurate and may not be available to all viewers. Use video editing software to add captions before uploading.</a:t>
            </a:r>
            <a:endParaRPr lang="en-US" sz="1100" dirty="0"/>
          </a:p>
        </p:txBody>
      </p:sp>
      <p:sp>
        <p:nvSpPr>
          <p:cNvPr id="13" name="Shape 9"/>
          <p:cNvSpPr/>
          <p:nvPr/>
        </p:nvSpPr>
        <p:spPr>
          <a:xfrm>
            <a:off x="661475" y="4942582"/>
            <a:ext cx="319774" cy="319782"/>
          </a:xfrm>
          <a:prstGeom prst="roundRect">
            <a:avLst>
              <a:gd name="adj" fmla="val 40003"/>
            </a:avLst>
          </a:prstGeom>
          <a:solidFill>
            <a:srgbClr val="CEE6FD"/>
          </a:solidFill>
          <a:ln/>
        </p:spPr>
      </p:sp>
      <p:pic>
        <p:nvPicPr>
          <p:cNvPr id="14"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4754" y="4995863"/>
            <a:ext cx="213117" cy="213122"/>
          </a:xfrm>
          <a:prstGeom prst="rect">
            <a:avLst/>
          </a:prstGeom>
        </p:spPr>
      </p:pic>
      <p:sp>
        <p:nvSpPr>
          <p:cNvPr id="15" name="Text 10"/>
          <p:cNvSpPr/>
          <p:nvPr/>
        </p:nvSpPr>
        <p:spPr>
          <a:xfrm>
            <a:off x="1103384" y="4991398"/>
            <a:ext cx="4819133" cy="222052"/>
          </a:xfrm>
          <a:prstGeom prst="rect">
            <a:avLst/>
          </a:prstGeom>
          <a:noFill/>
          <a:ln/>
        </p:spPr>
        <p:txBody>
          <a:bodyPr wrap="none" lIns="0" tIns="0" rIns="0" bIns="0" rtlCol="0" anchor="t"/>
          <a:lstStyle/>
          <a:p>
            <a:pPr algn="l" indent="0" marL="0">
              <a:lnSpc>
                <a:spcPct val="104000"/>
              </a:lnSpc>
              <a:buNone/>
            </a:pPr>
            <a:r>
              <a:rPr lang="en-US" sz="1350" dirty="0">
                <a:solidFill>
                  <a:srgbClr val="1E3063"/>
                </a:solidFill>
                <a:latin typeface="Instrument Sans SemiBold" pitchFamily="34" charset="0"/>
                <a:ea typeface="Instrument Sans SemiBold" pitchFamily="34" charset="-122"/>
                <a:cs typeface="Instrument Sans SemiBold" pitchFamily="34" charset="-120"/>
              </a:rPr>
              <a:t>CamelCase Hashtags</a:t>
            </a:r>
            <a:endParaRPr lang="en-US" sz="1350" dirty="0"/>
          </a:p>
        </p:txBody>
      </p:sp>
      <p:sp>
        <p:nvSpPr>
          <p:cNvPr id="16" name="Text 11"/>
          <p:cNvSpPr/>
          <p:nvPr/>
        </p:nvSpPr>
        <p:spPr>
          <a:xfrm>
            <a:off x="1103384" y="5335588"/>
            <a:ext cx="4819133" cy="858441"/>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Write hashtags in CamelCase — capitalize the first letter of each word — so that screen readers parse them as individual words. </a:t>
            </a:r>
            <a:pPr algn="l" indent="0" marL="0">
              <a:lnSpc>
                <a:spcPct val="124000"/>
              </a:lnSpc>
              <a:buNone/>
            </a:pPr>
            <a:r>
              <a:rPr lang="en-US" sz="1100" dirty="0">
                <a:solidFill>
                  <a:srgbClr val="1E3063"/>
                </a:solidFill>
                <a:highlight>
                  <a:srgbClr val="F2F2F2"/>
                </a:highlight>
                <a:latin typeface="Consolas" pitchFamily="34" charset="0"/>
                <a:ea typeface="Consolas" pitchFamily="34" charset="-122"/>
                <a:cs typeface="Consolas" pitchFamily="34" charset="-120"/>
              </a:rPr>
              <a:t>#DigitalAccessibility</a:t>
            </a:r>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 is read as "Digital Accessibility." </a:t>
            </a:r>
            <a:pPr algn="l" indent="0" marL="0">
              <a:lnSpc>
                <a:spcPct val="124000"/>
              </a:lnSpc>
              <a:buNone/>
            </a:pPr>
            <a:r>
              <a:rPr lang="en-US" sz="1100" dirty="0">
                <a:solidFill>
                  <a:srgbClr val="1E3063"/>
                </a:solidFill>
                <a:highlight>
                  <a:srgbClr val="F2F2F2"/>
                </a:highlight>
                <a:latin typeface="Consolas" pitchFamily="34" charset="0"/>
                <a:ea typeface="Consolas" pitchFamily="34" charset="-122"/>
                <a:cs typeface="Consolas" pitchFamily="34" charset="-120"/>
              </a:rPr>
              <a:t>#digitalaccessibility</a:t>
            </a:r>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 is read as a single incomprehensible string.</a:t>
            </a:r>
            <a:endParaRPr lang="en-US" sz="1100" dirty="0"/>
          </a:p>
        </p:txBody>
      </p:sp>
      <p:sp>
        <p:nvSpPr>
          <p:cNvPr id="17" name="Text 12"/>
          <p:cNvSpPr/>
          <p:nvPr/>
        </p:nvSpPr>
        <p:spPr>
          <a:xfrm>
            <a:off x="6275528" y="1275953"/>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Accessible Event Planning</a:t>
            </a:r>
            <a:endParaRPr lang="en-US" sz="1350" dirty="0"/>
          </a:p>
        </p:txBody>
      </p:sp>
      <p:sp>
        <p:nvSpPr>
          <p:cNvPr id="18" name="Text 13"/>
          <p:cNvSpPr/>
          <p:nvPr/>
        </p:nvSpPr>
        <p:spPr>
          <a:xfrm>
            <a:off x="6275528" y="1620143"/>
            <a:ext cx="5261042" cy="634305"/>
          </a:xfrm>
          <a:prstGeom prst="rect">
            <a:avLst/>
          </a:prstGeom>
          <a:noFill/>
          <a:ln/>
        </p:spPr>
        <p:txBody>
          <a:bodyPr wrap="square" lIns="0" tIns="0" rIns="0" bIns="0" rtlCol="0" anchor="t">
            <a:normAutofit/>
          </a:bodyPr>
          <a:lstStyle/>
          <a:p>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When organizing course-related events — guest lectures, field trips, department gatherings — bridge the gap between digital and physical accessibility:</a:t>
            </a:r>
            <a:endParaRPr lang="en-US" sz="1100" dirty="0"/>
          </a:p>
        </p:txBody>
      </p:sp>
      <p:sp>
        <p:nvSpPr>
          <p:cNvPr id="19" name="Text 14"/>
          <p:cNvSpPr/>
          <p:nvPr/>
        </p:nvSpPr>
        <p:spPr>
          <a:xfrm>
            <a:off x="6275528" y="2364284"/>
            <a:ext cx="5261042" cy="2453779"/>
          </a:xfrm>
          <a:prstGeom prst="rect">
            <a:avLst/>
          </a:prstGeom>
          <a:noFill/>
          <a:ln/>
        </p:spPr>
        <p:txBody>
          <a:bodyPr wrap="square" lIns="0" tIns="0" rIns="0" bIns="0" rtlCol="0" anchor="t">
            <a:normAutofit/>
          </a:bodyPr>
          <a:lstStyle/>
          <a:p>
            <a:pPr algn="l" marL="223520" indent="-223520">
              <a:lnSpc>
                <a:spcPct val="124000"/>
              </a:lnSpc>
              <a:buSzPct val="100000"/>
              <a:buChar char="•"/>
            </a:pPr>
            <a:r>
              <a:rPr lang="en-US" sz="1100" b="1" dirty="0">
                <a:solidFill>
                  <a:srgbClr val="1E3063"/>
                </a:solidFill>
                <a:latin typeface="Instrument Sans Bold" pitchFamily="34" charset="0"/>
                <a:ea typeface="Instrument Sans Bold" pitchFamily="34" charset="-122"/>
                <a:cs typeface="Instrument Sans Bold" pitchFamily="34" charset="-120"/>
              </a:rPr>
              <a:t>Event registrations:</a:t>
            </a:r>
            <a:pPr algn="l" marL="223520" indent="-223520">
              <a:lnSpc>
                <a:spcPct val="124000"/>
              </a:lnSpc>
              <a:buSzPct val="10000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Ensure online registration forms are fully accessible (labeled fields, keyboard-navigable, screen reader-compatible)</a:t>
            </a:r>
            <a:endParaRPr lang="en-US" sz="1100" dirty="0"/>
          </a:p>
          <a:p>
            <a:pPr algn="l" marL="223520" indent="-223520">
              <a:lnSpc>
                <a:spcPct val="124000"/>
              </a:lnSpc>
              <a:buSzPct val="100000"/>
              <a:buChar char="•"/>
            </a:pPr>
            <a:r>
              <a:rPr lang="en-US" sz="1100" b="1" dirty="0">
                <a:solidFill>
                  <a:srgbClr val="1E3063"/>
                </a:solidFill>
                <a:latin typeface="Instrument Sans Bold" pitchFamily="34" charset="0"/>
                <a:ea typeface="Instrument Sans Bold" pitchFamily="34" charset="-122"/>
                <a:cs typeface="Instrument Sans Bold" pitchFamily="34" charset="-120"/>
              </a:rPr>
              <a:t>Promotional flyers:</a:t>
            </a:r>
            <a:pPr algn="l" marL="223520" indent="-223520">
              <a:lnSpc>
                <a:spcPct val="124000"/>
              </a:lnSpc>
              <a:buSzPct val="10000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Apply the same document accessibility rules — proper headings, sufficient contrast, alt-text for images, no text embedded in image files</a:t>
            </a:r>
            <a:endParaRPr lang="en-US" sz="1100" dirty="0"/>
          </a:p>
          <a:p>
            <a:pPr algn="l" marL="223520" indent="-223520">
              <a:lnSpc>
                <a:spcPct val="124000"/>
              </a:lnSpc>
              <a:buSzPct val="100000"/>
              <a:buChar char="•"/>
            </a:pPr>
            <a:r>
              <a:rPr lang="en-US" sz="1100" b="1" dirty="0">
                <a:solidFill>
                  <a:srgbClr val="1E3063"/>
                </a:solidFill>
                <a:latin typeface="Instrument Sans Bold" pitchFamily="34" charset="0"/>
                <a:ea typeface="Instrument Sans Bold" pitchFamily="34" charset="-122"/>
                <a:cs typeface="Instrument Sans Bold" pitchFamily="34" charset="-120"/>
              </a:rPr>
              <a:t>Physical venue:</a:t>
            </a:r>
            <a:pPr algn="l" marL="223520" indent="-223520">
              <a:lnSpc>
                <a:spcPct val="124000"/>
              </a:lnSpc>
              <a:buSzPct val="10000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Confirm that event spaces are wheelchair accessible, have accessible restrooms, and — for larger events — provide CART (Communication Access Realtime Translation) or sign language interpretation services</a:t>
            </a:r>
            <a:endParaRPr lang="en-US" sz="1100" dirty="0"/>
          </a:p>
          <a:p>
            <a:pPr algn="l" marL="223520" indent="-223520">
              <a:lnSpc>
                <a:spcPct val="124000"/>
              </a:lnSpc>
              <a:buSzPct val="100000"/>
              <a:buChar char="•"/>
            </a:pPr>
            <a:r>
              <a:rPr lang="en-US" sz="1100" b="1" dirty="0">
                <a:solidFill>
                  <a:srgbClr val="1E3063"/>
                </a:solidFill>
                <a:latin typeface="Instrument Sans Bold" pitchFamily="34" charset="0"/>
                <a:ea typeface="Instrument Sans Bold" pitchFamily="34" charset="-122"/>
                <a:cs typeface="Instrument Sans Bold" pitchFamily="34" charset="-120"/>
              </a:rPr>
              <a:t>Hybrid inclusion:</a:t>
            </a:r>
            <a:pPr algn="l" marL="223520" indent="-223520">
              <a:lnSpc>
                <a:spcPct val="124000"/>
              </a:lnSpc>
              <a:buSzPct val="10000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If an event has in-person and online components, ensure both modalities provide equal access to content and participation</a:t>
            </a:r>
            <a:endParaRPr lang="en-US" sz="1100" dirty="0"/>
          </a:p>
        </p:txBody>
      </p:sp>
      <p:sp>
        <p:nvSpPr>
          <p:cNvPr id="20" name="Text 15"/>
          <p:cNvSpPr/>
          <p:nvPr/>
        </p:nvSpPr>
        <p:spPr>
          <a:xfrm>
            <a:off x="6275528" y="4927898"/>
            <a:ext cx="5870627" cy="211435"/>
          </a:xfrm>
          <a:prstGeom prst="rect">
            <a:avLst/>
          </a:prstGeom>
          <a:noFill/>
          <a:ln/>
        </p:spPr>
        <p:txBody>
          <a:bodyPr wrap="none" lIns="0" tIns="0" rIns="0" bIns="0" rtlCol="0" anchor="t"/>
          <a:lstStyle/>
          <a:p>
            <a:pPr algn="l" indent="0" marL="0">
              <a:lnSpc>
                <a:spcPct val="124000"/>
              </a:lnSpc>
              <a:buNone/>
            </a:pPr>
            <a:r>
              <a:rPr lang="en-US" sz="1100" b="1" dirty="0">
                <a:solidFill>
                  <a:srgbClr val="1E3063"/>
                </a:solidFill>
                <a:latin typeface="Instrument Sans Bold" pitchFamily="34" charset="0"/>
                <a:ea typeface="Instrument Sans Bold" pitchFamily="34" charset="-122"/>
                <a:cs typeface="Instrument Sans Bold" pitchFamily="34" charset="-120"/>
              </a:rPr>
              <a:t>Resources:</a:t>
            </a:r>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 </a:t>
            </a:r>
            <a:pPr algn="l" indent="0" marL="0">
              <a:lnSpc>
                <a:spcPct val="124000"/>
              </a:lnSpc>
              <a:buNone/>
            </a:pPr>
            <a:r>
              <a:rPr lang="en-US" sz="1100" b="1" u="sng" dirty="0">
                <a:solidFill>
                  <a:srgbClr val="0540AD"/>
                </a:solidFill>
                <a:latin typeface="Instrument Sans Bold" pitchFamily="34" charset="0"/>
                <a:ea typeface="Instrument Sans Bold" pitchFamily="34" charset="-122"/>
                <a:cs typeface="Instrument Sans 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Harvard Accessible Events Guide</a:t>
            </a:r>
            <a:pPr algn="l" indent="0" marL="0">
              <a:lnSpc>
                <a:spcPct val="124000"/>
              </a:lnSpc>
              <a:buNone/>
            </a:pPr>
            <a:r>
              <a:rPr lang="en-US" sz="1100" dirty="0">
                <a:solidFill>
                  <a:srgbClr val="1E3063"/>
                </a:solidFill>
                <a:latin typeface="Instrument Sans Medium" pitchFamily="34" charset="0"/>
                <a:ea typeface="Instrument Sans Medium" pitchFamily="34" charset="-122"/>
                <a:cs typeface="Instrument Sans Medium" pitchFamily="34" charset="-120"/>
              </a:rPr>
              <a:t> · </a:t>
            </a:r>
            <a:pPr algn="l" indent="0" marL="0">
              <a:lnSpc>
                <a:spcPct val="124000"/>
              </a:lnSpc>
              <a:buNone/>
            </a:pPr>
            <a:r>
              <a:rPr lang="en-US" sz="1100" b="1" u="sng" dirty="0">
                <a:solidFill>
                  <a:srgbClr val="0540AD"/>
                </a:solidFill>
                <a:latin typeface="Instrument Sans Bold" pitchFamily="34" charset="0"/>
                <a:ea typeface="Instrument Sans Bold" pitchFamily="34" charset="-122"/>
                <a:cs typeface="Instrument Sans 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Digital.gov Social Media Toolkit</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    </p:cNvPr>
          <p:cNvPicPr>
            <a:picLocks noChangeAspect="1"/>
          </p:cNvPicPr>
          <p:nvPr/>
        </p:nvPicPr>
        <p:blipFill>
          <a:blip r:embed="rId1"/>
          <a:stretch>
            <a:fillRect/>
          </a:stretch>
        </p:blipFill>
        <p:spPr>
          <a:xfrm>
            <a:off x="7391215" y="0"/>
            <a:ext cx="4800480" cy="6858000"/>
          </a:xfrm>
          <a:custGeom>
            <a:avLst/>
            <a:gdLst/>
            <a:ahLst/>
            <a:cxnLst/>
            <a:rect l="0" t="0" r="100000" b="100000"/>
            <a:pathLst>
              <a:path w="100000" h="100000">
                <a:moveTo>
                  <a:pt x="8790" y="0"/>
                </a:moveTo>
                <a:lnTo>
                  <a:pt x="100000" y="0"/>
                </a:lnTo>
                <a:lnTo>
                  <a:pt x="100000" y="100000"/>
                </a:lnTo>
                <a:lnTo>
                  <a:pt x="13180" y="99900"/>
                </a:lnTo>
                <a:lnTo>
                  <a:pt x="8110" y="91990"/>
                </a:lnTo>
                <a:lnTo>
                  <a:pt x="4200" y="84670"/>
                </a:lnTo>
                <a:lnTo>
                  <a:pt x="2640" y="81150"/>
                </a:lnTo>
                <a:lnTo>
                  <a:pt x="1270" y="77440"/>
                </a:lnTo>
                <a:lnTo>
                  <a:pt x="490" y="74610"/>
                </a:lnTo>
                <a:lnTo>
                  <a:pt x="0" y="71480"/>
                </a:lnTo>
                <a:lnTo>
                  <a:pt x="200" y="67290"/>
                </a:lnTo>
                <a:lnTo>
                  <a:pt x="1270" y="63280"/>
                </a:lnTo>
                <a:lnTo>
                  <a:pt x="2830" y="59860"/>
                </a:lnTo>
                <a:lnTo>
                  <a:pt x="5080" y="56050"/>
                </a:lnTo>
                <a:lnTo>
                  <a:pt x="6840" y="52540"/>
                </a:lnTo>
                <a:lnTo>
                  <a:pt x="7910" y="49610"/>
                </a:lnTo>
                <a:lnTo>
                  <a:pt x="8690" y="45700"/>
                </a:lnTo>
                <a:lnTo>
                  <a:pt x="8790" y="40140"/>
                </a:lnTo>
                <a:lnTo>
                  <a:pt x="8590" y="36520"/>
                </a:lnTo>
                <a:lnTo>
                  <a:pt x="8110" y="31930"/>
                </a:lnTo>
                <a:lnTo>
                  <a:pt x="6540" y="21970"/>
                </a:lnTo>
                <a:lnTo>
                  <a:pt x="6150" y="14750"/>
                </a:lnTo>
                <a:lnTo>
                  <a:pt x="6450" y="10350"/>
                </a:lnTo>
                <a:lnTo>
                  <a:pt x="6930" y="7030"/>
                </a:lnTo>
                <a:lnTo>
                  <a:pt x="7910" y="2640"/>
                </a:lnTo>
                <a:close/>
              </a:path>
            </a:pathLst>
          </a:custGeom>
        </p:spPr>
      </p:pic>
      <p:sp>
        <p:nvSpPr>
          <p:cNvPr id="3" name="Shape 0"/>
          <p:cNvSpPr/>
          <p:nvPr/>
        </p:nvSpPr>
        <p:spPr>
          <a:xfrm>
            <a:off x="661475" y="2232521"/>
            <a:ext cx="995437" cy="251420"/>
          </a:xfrm>
          <a:prstGeom prst="roundRect">
            <a:avLst>
              <a:gd name="adj" fmla="val 47364"/>
            </a:avLst>
          </a:prstGeom>
          <a:noFill/>
          <a:ln w="6350">
            <a:solidFill>
              <a:srgbClr val="84C1FA"/>
            </a:solidFill>
            <a:prstDash val="solid"/>
          </a:ln>
        </p:spPr>
      </p:sp>
      <p:sp>
        <p:nvSpPr>
          <p:cNvPr id="4" name="Text 1"/>
          <p:cNvSpPr/>
          <p:nvPr/>
        </p:nvSpPr>
        <p:spPr>
          <a:xfrm>
            <a:off x="760691" y="2282130"/>
            <a:ext cx="1406589" cy="152202"/>
          </a:xfrm>
          <a:prstGeom prst="rect">
            <a:avLst/>
          </a:prstGeom>
          <a:noFill/>
          <a:ln/>
        </p:spPr>
        <p:txBody>
          <a:bodyPr wrap="none" lIns="0" tIns="0" rIns="0" bIns="0" rtlCol="0" anchor="t"/>
          <a:lstStyle/>
          <a:p>
            <a:pPr algn="l" indent="0" marL="0">
              <a:lnSpc>
                <a:spcPct val="96000"/>
              </a:lnSpc>
              <a:buNone/>
            </a:pPr>
            <a:r>
              <a:rPr lang="en-US" sz="1000" dirty="0">
                <a:solidFill>
                  <a:srgbClr val="84C1FA"/>
                </a:solidFill>
                <a:latin typeface="Instrument Sans Medium" pitchFamily="34" charset="0"/>
                <a:ea typeface="Instrument Sans Medium" pitchFamily="34" charset="-122"/>
                <a:cs typeface="Instrument Sans Medium" pitchFamily="34" charset="-120"/>
              </a:rPr>
              <a:t>CHAPTER 10</a:t>
            </a:r>
            <a:endParaRPr lang="en-US" sz="1000" dirty="0"/>
          </a:p>
        </p:txBody>
      </p:sp>
      <p:sp>
        <p:nvSpPr>
          <p:cNvPr id="5" name="Text 2"/>
          <p:cNvSpPr/>
          <p:nvPr/>
        </p:nvSpPr>
        <p:spPr>
          <a:xfrm>
            <a:off x="661475" y="2550021"/>
            <a:ext cx="6296860"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Compliance: Testing, AI, and Support Resources</a:t>
            </a:r>
            <a:endParaRPr lang="en-US" sz="3250" dirty="0"/>
          </a:p>
        </p:txBody>
      </p:sp>
      <p:sp>
        <p:nvSpPr>
          <p:cNvPr id="6" name="Text 3"/>
          <p:cNvSpPr/>
          <p:nvPr/>
        </p:nvSpPr>
        <p:spPr>
          <a:xfrm>
            <a:off x="661475" y="3831530"/>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Understanding what accessibility compliance actually requires — and what tools and support are available — is essential for building a sustainable, long-term practice rather than a one-time fix.</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661475" y="523577"/>
            <a:ext cx="10868745" cy="1033463"/>
          </a:xfrm>
          <a:prstGeom prst="rect">
            <a:avLst/>
          </a:prstGeom>
          <a:noFill/>
          <a:ln/>
        </p:spPr>
        <p:txBody>
          <a:bodyPr wrap="square" lIns="0" tIns="0" rIns="0" bIns="0" rtlCol="0" anchor="t">
            <a:normAutofit/>
          </a:bodyPr>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The 3-Part Testing Strategy: Why Automated Scanners Aren't Enough</a:t>
            </a:r>
            <a:endParaRPr lang="en-US" sz="3250" dirty="0"/>
          </a:p>
        </p:txBody>
      </p:sp>
      <p:sp>
        <p:nvSpPr>
          <p:cNvPr id="3" name="Text 1"/>
          <p:cNvSpPr/>
          <p:nvPr/>
        </p:nvSpPr>
        <p:spPr>
          <a:xfrm>
            <a:off x="661475" y="1887736"/>
            <a:ext cx="1086874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Automated accessibility scanners — tools like WAVE or axe — are valuable first-pass tools, but they are not sufficient on their own. Research consistently shows that automated tools catch only </a:t>
            </a:r>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30–40% of actual accessibility barriers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Many of the most impactful barriers — like confusing reading order, missing context in alt-text, or illogical tab sequences — require human judgment to identify.</a:t>
            </a:r>
            <a:endParaRPr lang="en-US" sz="1300" dirty="0"/>
          </a:p>
        </p:txBody>
      </p:sp>
      <p:pic>
        <p:nvPicPr>
          <p:cNvPr id="4" name="Image 0" descr="preencoded.png">    </p:cNvPr>
          <p:cNvPicPr>
            <a:picLocks noChangeAspect="1"/>
          </p:cNvPicPr>
          <p:nvPr/>
        </p:nvPicPr>
        <p:blipFill>
          <a:blip r:embed="rId1"/>
          <a:stretch>
            <a:fillRect/>
          </a:stretch>
        </p:blipFill>
        <p:spPr>
          <a:xfrm>
            <a:off x="661475" y="2867620"/>
            <a:ext cx="3622882" cy="661491"/>
          </a:xfrm>
          <a:prstGeom prst="rect">
            <a:avLst/>
          </a:prstGeom>
        </p:spPr>
      </p:pic>
      <p:sp>
        <p:nvSpPr>
          <p:cNvPr id="5" name="Text 2"/>
          <p:cNvSpPr/>
          <p:nvPr/>
        </p:nvSpPr>
        <p:spPr>
          <a:xfrm>
            <a:off x="826769" y="3694410"/>
            <a:ext cx="3292293"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1. Automated Scanning</a:t>
            </a:r>
            <a:endParaRPr lang="en-US" sz="1600" dirty="0"/>
          </a:p>
        </p:txBody>
      </p:sp>
      <p:sp>
        <p:nvSpPr>
          <p:cNvPr id="6" name="Text 3"/>
          <p:cNvSpPr/>
          <p:nvPr/>
        </p:nvSpPr>
        <p:spPr>
          <a:xfrm>
            <a:off x="826769" y="4052094"/>
            <a:ext cx="3292293" cy="1852315"/>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Run tools like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WAVE</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or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Deque axe DevTools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to catch structural errors: missing alt-text fields, contrast failures, missing form labels, and empty heading tags. These tools are fast and free, and should be your first step on any new content.</a:t>
            </a:r>
            <a:endParaRPr lang="en-US" sz="1300" dirty="0"/>
          </a:p>
        </p:txBody>
      </p:sp>
      <p:pic>
        <p:nvPicPr>
          <p:cNvPr id="7" name="Image 1" descr="preencoded.png">    </p:cNvPr>
          <p:cNvPicPr>
            <a:picLocks noChangeAspect="1"/>
          </p:cNvPicPr>
          <p:nvPr/>
        </p:nvPicPr>
        <p:blipFill>
          <a:blip r:embed="rId4"/>
          <a:stretch>
            <a:fillRect/>
          </a:stretch>
        </p:blipFill>
        <p:spPr>
          <a:xfrm>
            <a:off x="4284357" y="2867620"/>
            <a:ext cx="3622882" cy="661491"/>
          </a:xfrm>
          <a:prstGeom prst="rect">
            <a:avLst/>
          </a:prstGeom>
        </p:spPr>
      </p:pic>
      <p:sp>
        <p:nvSpPr>
          <p:cNvPr id="8" name="Text 4"/>
          <p:cNvSpPr/>
          <p:nvPr/>
        </p:nvSpPr>
        <p:spPr>
          <a:xfrm>
            <a:off x="4449651" y="3694410"/>
            <a:ext cx="3292293"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2. Manual Keyboard Navigation</a:t>
            </a:r>
            <a:endParaRPr lang="en-US" sz="1600" dirty="0"/>
          </a:p>
        </p:txBody>
      </p:sp>
      <p:sp>
        <p:nvSpPr>
          <p:cNvPr id="9" name="Text 5"/>
          <p:cNvSpPr/>
          <p:nvPr/>
        </p:nvSpPr>
        <p:spPr>
          <a:xfrm>
            <a:off x="4449651" y="4052094"/>
            <a:ext cx="3292293" cy="2116931"/>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Unplug your mouse and navigate your entire course using only the keyboard (Tab, Shift+Tab, Enter, arrow keys, Escape). Can you reach every interactive element? Is the focus indicator visible? Is the tab order logical? This is the single most revealing test you can run — many barriers are immediately obvious without a mouse.</a:t>
            </a:r>
            <a:endParaRPr lang="en-US" sz="1300" dirty="0"/>
          </a:p>
        </p:txBody>
      </p:sp>
      <p:pic>
        <p:nvPicPr>
          <p:cNvPr id="10" name="Image 2" descr="preencoded.png">    </p:cNvPr>
          <p:cNvPicPr>
            <a:picLocks noChangeAspect="1"/>
          </p:cNvPicPr>
          <p:nvPr/>
        </p:nvPicPr>
        <p:blipFill>
          <a:blip r:embed="rId5"/>
          <a:stretch>
            <a:fillRect/>
          </a:stretch>
        </p:blipFill>
        <p:spPr>
          <a:xfrm>
            <a:off x="7907239" y="2867620"/>
            <a:ext cx="3622882" cy="661491"/>
          </a:xfrm>
          <a:prstGeom prst="rect">
            <a:avLst/>
          </a:prstGeom>
        </p:spPr>
      </p:pic>
      <p:sp>
        <p:nvSpPr>
          <p:cNvPr id="11" name="Text 6"/>
          <p:cNvSpPr/>
          <p:nvPr/>
        </p:nvSpPr>
        <p:spPr>
          <a:xfrm>
            <a:off x="8072533" y="3694410"/>
            <a:ext cx="3292293" cy="516930"/>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3. Screen Reader &amp; Student Feedback</a:t>
            </a:r>
            <a:endParaRPr lang="en-US" sz="1600" dirty="0"/>
          </a:p>
        </p:txBody>
      </p:sp>
      <p:sp>
        <p:nvSpPr>
          <p:cNvPr id="12" name="Text 7"/>
          <p:cNvSpPr/>
          <p:nvPr/>
        </p:nvSpPr>
        <p:spPr>
          <a:xfrm>
            <a:off x="8072533" y="4310559"/>
            <a:ext cx="3292293" cy="1852315"/>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Test with a free screen reader: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6" invalidUrl="" action="" tgtFrame="" tooltip="" history="1" highlightClick="0" endSnd="0">
                  <a:extLst>
                    <a:ext uri="{A12FA001-AC4F-418D-AE19-62706E023703}">
                      <ahyp:hlinkClr xmlns:ahyp="http://schemas.microsoft.com/office/drawing/2018/hyperlinkcolor" val="tx"/>
                    </a:ext>
                  </a:extLst>
                </a:hlinkClick>
              </a:rPr>
              <a:t>NVDA for Windows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or </a:t>
            </a:r>
            <a:pPr algn="l" indent="0" marL="0">
              <a:lnSpc>
                <a:spcPct val="133000"/>
              </a:lnSpc>
              <a:buNone/>
            </a:pPr>
            <a:r>
              <a:rPr lang="en-US" sz="1300" b="1" u="sng" dirty="0">
                <a:solidFill>
                  <a:srgbClr val="0540AD"/>
                </a:solidFill>
                <a:latin typeface="Instrument Sans Bold" pitchFamily="34" charset="0"/>
                <a:ea typeface="Instrument Sans Bold" pitchFamily="34" charset="-122"/>
                <a:cs typeface="Instrument Sans 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Apple VoiceOver for Mac/iOS</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Navigate your course as a blind student would. Additionally, actively solicit feedback from students with disabilities — they are the most accurate source of real-world barrier identification.</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661475" y="515838"/>
            <a:ext cx="10868745" cy="492621"/>
          </a:xfrm>
          <a:prstGeom prst="rect">
            <a:avLst/>
          </a:prstGeom>
          <a:noFill/>
          <a:ln/>
        </p:spPr>
        <p:txBody>
          <a:bodyPr wrap="none" lIns="0" tIns="0" rIns="0" bIns="0" rtlCol="0" anchor="t"/>
          <a:lstStyle/>
          <a:p>
            <a:pPr algn="l" indent="0" marL="0">
              <a:lnSpc>
                <a:spcPct val="104000"/>
              </a:lnSpc>
              <a:buNone/>
            </a:pPr>
            <a:r>
              <a:rPr lang="en-US" sz="3100" dirty="0">
                <a:solidFill>
                  <a:srgbClr val="091C53"/>
                </a:solidFill>
                <a:latin typeface="Instrument Sans SemiBold" pitchFamily="34" charset="0"/>
                <a:ea typeface="Instrument Sans SemiBold" pitchFamily="34" charset="-122"/>
                <a:cs typeface="Instrument Sans SemiBold" pitchFamily="34" charset="-120"/>
              </a:rPr>
              <a:t>AI as an Accessibility Accelerator — Not a Validator</a:t>
            </a:r>
            <a:endParaRPr lang="en-US" sz="3100" dirty="0"/>
          </a:p>
        </p:txBody>
      </p:sp>
      <p:sp>
        <p:nvSpPr>
          <p:cNvPr id="3" name="Text 1"/>
          <p:cNvSpPr/>
          <p:nvPr/>
        </p:nvSpPr>
        <p:spPr>
          <a:xfrm>
            <a:off x="661475" y="1368921"/>
            <a:ext cx="5804747" cy="4838105"/>
          </a:xfrm>
          <a:prstGeom prst="rect">
            <a:avLst/>
          </a:prstGeom>
          <a:noFill/>
          <a:ln/>
        </p:spPr>
        <p:txBody>
          <a:bodyPr wrap="square" lIns="0" tIns="0" rIns="0" bIns="0" rtlCol="0" anchor="t">
            <a:normAutofit/>
          </a:bodyPr>
          <a:lstStyle/>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Generative AI tools are genuinely powerful for accelerating accessibility work. AI can draft alt-text descriptions for images in seconds, generate first-draft transcripts, suggest caption corrections, and identify potential readability issues in long documents. These capabilities can dramatically reduce the time burden of accessibility remediation.</a:t>
            </a:r>
            <a:endParaRPr lang="en-US" sz="1200" dirty="0"/>
          </a:p>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However — and this is critical —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unreviewed AI output does not satisfy compliance requirements.</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AI-generated alt-text and auto-captions are first drafts, not final products. They require human expert review and correction before being published.</a:t>
            </a:r>
            <a:endParaRPr lang="en-US" sz="1200" dirty="0"/>
          </a:p>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The most consequential AI errors occur in discipline-specific contexts. Auto-captions have been documented transcribing "mitosis" as "my toes is," "Krebs cycle" as "Krebs cycle" (correctly) but also producing egregiously wrong alternatives for less common terminology. In a science or medical course, these errors don't just inconvenience — they can cause students to study incorrect information.</a:t>
            </a:r>
            <a:endParaRPr lang="en-US" sz="1200" dirty="0"/>
          </a:p>
          <a:p>
            <a:pPr algn="l" indent="0" marL="0">
              <a:lnSpc>
                <a:spcPct val="130000"/>
              </a:lnSpc>
              <a:buNone/>
            </a:pPr>
            <a:r>
              <a:rPr lang="en-US" sz="1200" b="1" dirty="0">
                <a:solidFill>
                  <a:srgbClr val="1E3063"/>
                </a:solidFill>
                <a:latin typeface="Instrument Sans Bold" pitchFamily="34" charset="0"/>
                <a:ea typeface="Instrument Sans Bold" pitchFamily="34" charset="-122"/>
                <a:cs typeface="Instrument Sans Bold" pitchFamily="34" charset="-120"/>
              </a:rPr>
              <a:t>The rule:</a:t>
            </a:r>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 Use AI to draft, then review every output with subject-matter expertise before publishing. AI reduces the workload; it does not eliminate the professional responsibility.</a:t>
            </a:r>
            <a:endParaRPr lang="en-US" sz="1200" dirty="0"/>
          </a:p>
        </p:txBody>
      </p:sp>
      <p:sp>
        <p:nvSpPr>
          <p:cNvPr id="4" name="Shape 2"/>
          <p:cNvSpPr/>
          <p:nvPr/>
        </p:nvSpPr>
        <p:spPr>
          <a:xfrm>
            <a:off x="6857134" y="1402755"/>
            <a:ext cx="2264512" cy="4123333"/>
          </a:xfrm>
          <a:prstGeom prst="roundRect">
            <a:avLst>
              <a:gd name="adj" fmla="val 6265"/>
            </a:avLst>
          </a:prstGeom>
          <a:solidFill>
            <a:srgbClr val="CEE6FD"/>
          </a:solidFill>
          <a:ln/>
        </p:spPr>
      </p:sp>
      <p:sp>
        <p:nvSpPr>
          <p:cNvPr id="5" name="Text 3"/>
          <p:cNvSpPr/>
          <p:nvPr/>
        </p:nvSpPr>
        <p:spPr>
          <a:xfrm>
            <a:off x="7014689" y="1560314"/>
            <a:ext cx="1949401" cy="246261"/>
          </a:xfrm>
          <a:prstGeom prst="rect">
            <a:avLst/>
          </a:prstGeom>
          <a:noFill/>
          <a:ln/>
        </p:spPr>
        <p:txBody>
          <a:bodyPr wrap="none" lIns="0" tIns="0" rIns="0" bIns="0" rtlCol="0" anchor="t"/>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 AI CAN Help With</a:t>
            </a:r>
            <a:endParaRPr lang="en-US" sz="1550" dirty="0"/>
          </a:p>
        </p:txBody>
      </p:sp>
      <p:sp>
        <p:nvSpPr>
          <p:cNvPr id="6" name="Text 4"/>
          <p:cNvSpPr/>
          <p:nvPr/>
        </p:nvSpPr>
        <p:spPr>
          <a:xfrm>
            <a:off x="7014689" y="1956792"/>
            <a:ext cx="1949401" cy="2426692"/>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Drafting alt-text descriptions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Generating transcript first drafts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Suggesting caption corrections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Readability analysis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Identifying potential issues at scale</a:t>
            </a:r>
            <a:endParaRPr lang="en-US" sz="1200" dirty="0"/>
          </a:p>
        </p:txBody>
      </p:sp>
      <p:sp>
        <p:nvSpPr>
          <p:cNvPr id="7" name="Shape 5"/>
          <p:cNvSpPr/>
          <p:nvPr/>
        </p:nvSpPr>
        <p:spPr>
          <a:xfrm>
            <a:off x="9271859" y="1402755"/>
            <a:ext cx="2264611" cy="4123333"/>
          </a:xfrm>
          <a:prstGeom prst="roundRect">
            <a:avLst>
              <a:gd name="adj" fmla="val 6265"/>
            </a:avLst>
          </a:prstGeom>
          <a:solidFill>
            <a:srgbClr val="CEE6FD"/>
          </a:solidFill>
          <a:ln/>
        </p:spPr>
      </p:sp>
      <p:sp>
        <p:nvSpPr>
          <p:cNvPr id="8" name="Text 6"/>
          <p:cNvSpPr/>
          <p:nvPr/>
        </p:nvSpPr>
        <p:spPr>
          <a:xfrm>
            <a:off x="9429415" y="1560314"/>
            <a:ext cx="1949500" cy="492522"/>
          </a:xfrm>
          <a:prstGeom prst="rect">
            <a:avLst/>
          </a:prstGeom>
          <a:noFill/>
          <a:ln/>
        </p:spPr>
        <p:txBody>
          <a:bodyPr wrap="square" lIns="0" tIns="0" rIns="0" bIns="0" rtlCol="0" anchor="t">
            <a:normAutofit/>
          </a:bodyPr>
          <a:lstStyle/>
          <a:p>
            <a:pPr algn="l" indent="0" marL="0">
              <a:lnSpc>
                <a:spcPct val="104000"/>
              </a:lnSpc>
              <a:buNone/>
            </a:pPr>
            <a:r>
              <a:rPr lang="en-US" sz="1550" dirty="0">
                <a:solidFill>
                  <a:srgbClr val="1E3063"/>
                </a:solidFill>
                <a:latin typeface="Instrument Sans SemiBold" pitchFamily="34" charset="0"/>
                <a:ea typeface="Instrument Sans SemiBold" pitchFamily="34" charset="-122"/>
                <a:cs typeface="Instrument Sans SemiBold" pitchFamily="34" charset="-120"/>
              </a:rPr>
              <a:t>✗ AI CANNOT Replace</a:t>
            </a:r>
            <a:endParaRPr lang="en-US" sz="1550" dirty="0"/>
          </a:p>
        </p:txBody>
      </p:sp>
      <p:sp>
        <p:nvSpPr>
          <p:cNvPr id="9" name="Text 7"/>
          <p:cNvSpPr/>
          <p:nvPr/>
        </p:nvSpPr>
        <p:spPr>
          <a:xfrm>
            <a:off x="9429415" y="2203053"/>
            <a:ext cx="1949500" cy="3165475"/>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Human review of discipline-specific terms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Contextual judgment about image descriptions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Verification of technical accuracy</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Legal sign-off on compliance</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Student feedback and lived experience</a:t>
            </a:r>
            <a:endParaRPr lang="en-US" sz="12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661475" y="503634"/>
            <a:ext cx="10868745" cy="985242"/>
          </a:xfrm>
          <a:prstGeom prst="rect">
            <a:avLst/>
          </a:prstGeom>
          <a:noFill/>
          <a:ln/>
        </p:spPr>
        <p:txBody>
          <a:bodyPr wrap="square" lIns="0" tIns="0" rIns="0" bIns="0" rtlCol="0" anchor="t">
            <a:normAutofit/>
          </a:bodyPr>
          <a:lstStyle/>
          <a:p>
            <a:pPr algn="l" indent="0" marL="0">
              <a:lnSpc>
                <a:spcPct val="104000"/>
              </a:lnSpc>
              <a:buNone/>
            </a:pPr>
            <a:r>
              <a:rPr lang="en-US" sz="3100" dirty="0">
                <a:solidFill>
                  <a:srgbClr val="091C53"/>
                </a:solidFill>
                <a:latin typeface="Instrument Sans SemiBold" pitchFamily="34" charset="0"/>
                <a:ea typeface="Instrument Sans SemiBold" pitchFamily="34" charset="-122"/>
                <a:cs typeface="Instrument Sans SemiBold" pitchFamily="34" charset="-120"/>
              </a:rPr>
              <a:t>FDIC Support, "Accessible by Design" Training &amp; Getting Started</a:t>
            </a:r>
            <a:endParaRPr lang="en-US" sz="3100" dirty="0"/>
          </a:p>
        </p:txBody>
      </p:sp>
      <p:sp>
        <p:nvSpPr>
          <p:cNvPr id="3" name="Text 1"/>
          <p:cNvSpPr/>
          <p:nvPr/>
        </p:nvSpPr>
        <p:spPr>
          <a:xfrm>
            <a:off x="661475" y="1864420"/>
            <a:ext cx="5242092" cy="246261"/>
          </a:xfrm>
          <a:prstGeom prst="rect">
            <a:avLst/>
          </a:prstGeom>
          <a:noFill/>
          <a:ln/>
        </p:spPr>
        <p:txBody>
          <a:bodyPr wrap="none" lIns="0" tIns="0" rIns="0" bIns="0" rtlCol="0" anchor="t"/>
          <a:lstStyle/>
          <a:p>
            <a:pPr algn="l" indent="0" marL="0">
              <a:lnSpc>
                <a:spcPct val="104000"/>
              </a:lnSpc>
              <a:buNone/>
            </a:pPr>
            <a:r>
              <a:rPr lang="en-US" sz="1550" dirty="0">
                <a:solidFill>
                  <a:srgbClr val="091C53"/>
                </a:solidFill>
                <a:latin typeface="Instrument Sans SemiBold" pitchFamily="34" charset="0"/>
                <a:ea typeface="Instrument Sans SemiBold" pitchFamily="34" charset="-122"/>
                <a:cs typeface="Instrument Sans SemiBold" pitchFamily="34" charset="-120"/>
              </a:rPr>
              <a:t>FDIC Document Remediation Request</a:t>
            </a:r>
            <a:endParaRPr lang="en-US" sz="1550" dirty="0"/>
          </a:p>
        </p:txBody>
      </p:sp>
      <p:sp>
        <p:nvSpPr>
          <p:cNvPr id="4" name="Text 2"/>
          <p:cNvSpPr/>
          <p:nvPr/>
        </p:nvSpPr>
        <p:spPr>
          <a:xfrm>
            <a:off x="661475" y="2260898"/>
            <a:ext cx="5242092" cy="1612702"/>
          </a:xfrm>
          <a:prstGeom prst="rect">
            <a:avLst/>
          </a:prstGeom>
          <a:noFill/>
          <a:ln/>
        </p:spPr>
        <p:txBody>
          <a:bodyPr wrap="square" lIns="0" tIns="0" rIns="0" bIns="0" rtlCol="0" anchor="t">
            <a:normAutofit/>
          </a:bodyPr>
          <a:lstStyle/>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For documents that require intensive structural accessibility fixes — complex PDFs with broken reading order, legacy scanned documents, or technically complex accessibility repairs beyond your current skill level — EIU's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Faculty Development and Innovation Center (FDIC)</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offers a Document Remediation Request service.</a:t>
            </a:r>
            <a:endParaRPr lang="en-US" sz="1200" dirty="0"/>
          </a:p>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Important operational details:</a:t>
            </a:r>
            <a:endParaRPr lang="en-US" sz="1200" dirty="0"/>
          </a:p>
        </p:txBody>
      </p:sp>
      <p:sp>
        <p:nvSpPr>
          <p:cNvPr id="5" name="Text 3"/>
          <p:cNvSpPr/>
          <p:nvPr/>
        </p:nvSpPr>
        <p:spPr>
          <a:xfrm>
            <a:off x="661475" y="4008735"/>
            <a:ext cx="5242092" cy="1582737"/>
          </a:xfrm>
          <a:prstGeom prst="rect">
            <a:avLst/>
          </a:prstGeom>
          <a:noFill/>
          <a:ln/>
        </p:spPr>
        <p:txBody>
          <a:bodyPr wrap="square" lIns="0" tIns="0" rIns="0" bIns="0" rtlCol="0" anchor="t">
            <a:normAutofit/>
          </a:bodyPr>
          <a:lstStyle/>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One-file limit per request:</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Each submission handles a single document</a:t>
            </a:r>
            <a:endParaRPr lang="en-US" sz="1200" dirty="0"/>
          </a:p>
          <a:p>
            <a:pPr algn="l" marL="243840" indent="-243840">
              <a:lnSpc>
                <a:spcPct val="130000"/>
              </a:lnSpc>
              <a:buSzPct val="100000"/>
              <a:buChar char="•"/>
            </a:pPr>
            <a:r>
              <a:rPr lang="en-US" sz="1200" b="1" dirty="0">
                <a:solidFill>
                  <a:srgbClr val="1E3063"/>
                </a:solidFill>
                <a:latin typeface="Instrument Sans Bold" pitchFamily="34" charset="0"/>
                <a:ea typeface="Instrument Sans Bold" pitchFamily="34" charset="-122"/>
                <a:cs typeface="Instrument Sans Bold" pitchFamily="34" charset="-120"/>
              </a:rPr>
              <a:t>Standard two-month turnaround:</a:t>
            </a:r>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 Plan ahead — do not submit remediation requests for documents needed in the next two weeks</a:t>
            </a:r>
            <a:endParaRPr lang="en-US" sz="1200" dirty="0"/>
          </a:p>
          <a:p>
            <a:pPr algn="l" marL="243840" indent="-243840">
              <a:lnSpc>
                <a:spcPct val="130000"/>
              </a:lnSpc>
              <a:buSzPct val="100000"/>
              <a:buChar char="•"/>
            </a:pPr>
            <a:r>
              <a:rPr lang="en-US" sz="1200" dirty="0">
                <a:solidFill>
                  <a:srgbClr val="1E3063"/>
                </a:solidFill>
                <a:latin typeface="Instrument Sans Medium" pitchFamily="34" charset="0"/>
                <a:ea typeface="Instrument Sans Medium" pitchFamily="34" charset="-122"/>
                <a:cs typeface="Instrument Sans Medium" pitchFamily="34" charset="-120"/>
              </a:rPr>
              <a:t>Submit files via the FDIC Document Remediation Request form on the EIU FDIC website</a:t>
            </a:r>
            <a:endParaRPr lang="en-US" sz="1200" dirty="0"/>
          </a:p>
        </p:txBody>
      </p:sp>
      <p:sp>
        <p:nvSpPr>
          <p:cNvPr id="6" name="Text 4"/>
          <p:cNvSpPr/>
          <p:nvPr/>
        </p:nvSpPr>
        <p:spPr>
          <a:xfrm>
            <a:off x="661475" y="5726609"/>
            <a:ext cx="5242092" cy="492522"/>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Use the FDIC service for your most complex legacy documents while you build your own foundational skills through training.</a:t>
            </a:r>
            <a:endParaRPr lang="en-US" sz="1200" dirty="0"/>
          </a:p>
        </p:txBody>
      </p:sp>
      <p:sp>
        <p:nvSpPr>
          <p:cNvPr id="7" name="Text 5"/>
          <p:cNvSpPr/>
          <p:nvPr/>
        </p:nvSpPr>
        <p:spPr>
          <a:xfrm>
            <a:off x="6294478" y="1864420"/>
            <a:ext cx="5242092" cy="246261"/>
          </a:xfrm>
          <a:prstGeom prst="rect">
            <a:avLst/>
          </a:prstGeom>
          <a:noFill/>
          <a:ln/>
        </p:spPr>
        <p:txBody>
          <a:bodyPr wrap="none" lIns="0" tIns="0" rIns="0" bIns="0" rtlCol="0" anchor="t"/>
          <a:lstStyle/>
          <a:p>
            <a:pPr algn="l" indent="0" marL="0">
              <a:lnSpc>
                <a:spcPct val="104000"/>
              </a:lnSpc>
              <a:buNone/>
            </a:pPr>
            <a:r>
              <a:rPr lang="en-US" sz="1550" dirty="0">
                <a:solidFill>
                  <a:srgbClr val="091C53"/>
                </a:solidFill>
                <a:latin typeface="Instrument Sans SemiBold" pitchFamily="34" charset="0"/>
                <a:ea typeface="Instrument Sans SemiBold" pitchFamily="34" charset="-122"/>
                <a:cs typeface="Instrument Sans SemiBold" pitchFamily="34" charset="-120"/>
              </a:rPr>
              <a:t>Build Skills: "Accessible by Design" Course</a:t>
            </a:r>
            <a:endParaRPr lang="en-US" sz="1550" dirty="0"/>
          </a:p>
        </p:txBody>
      </p:sp>
      <p:sp>
        <p:nvSpPr>
          <p:cNvPr id="8" name="Text 6"/>
          <p:cNvSpPr/>
          <p:nvPr/>
        </p:nvSpPr>
        <p:spPr>
          <a:xfrm>
            <a:off x="6294478" y="2260898"/>
            <a:ext cx="5242092" cy="2351484"/>
          </a:xfrm>
          <a:prstGeom prst="rect">
            <a:avLst/>
          </a:prstGeom>
          <a:noFill/>
          <a:ln/>
        </p:spPr>
        <p:txBody>
          <a:bodyPr wrap="square" lIns="0" tIns="0" rIns="0" bIns="0" rtlCol="0" anchor="t">
            <a:normAutofit/>
          </a:bodyPr>
          <a:lstStyle/>
          <a:p>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EIU offers a self-paced, asynchronous D2L course called </a:t>
            </a:r>
            <a:pPr algn="l" indent="0" marL="0">
              <a:lnSpc>
                <a:spcPct val="130000"/>
              </a:lnSpc>
              <a:spcAft>
                <a:spcPts val="1050"/>
              </a:spcAft>
              <a:buNone/>
            </a:pPr>
            <a:r>
              <a:rPr lang="en-US" sz="1200" b="1" dirty="0">
                <a:solidFill>
                  <a:srgbClr val="1E3063"/>
                </a:solidFill>
                <a:latin typeface="Instrument Sans Bold" pitchFamily="34" charset="0"/>
                <a:ea typeface="Instrument Sans Bold" pitchFamily="34" charset="-122"/>
                <a:cs typeface="Instrument Sans Bold" pitchFamily="34" charset="-120"/>
              </a:rPr>
              <a:t>"Accessible by Design"</a:t>
            </a:r>
            <a:pPr algn="l" indent="0" marL="0">
              <a:lnSpc>
                <a:spcPct val="130000"/>
              </a:lnSpc>
              <a:spcAft>
                <a:spcPts val="1050"/>
              </a:spcAft>
              <a:buNone/>
            </a:pPr>
            <a:r>
              <a:rPr lang="en-US" sz="1200" dirty="0">
                <a:solidFill>
                  <a:srgbClr val="1E3063"/>
                </a:solidFill>
                <a:latin typeface="Instrument Sans Medium" pitchFamily="34" charset="0"/>
                <a:ea typeface="Instrument Sans Medium" pitchFamily="34" charset="-122"/>
                <a:cs typeface="Instrument Sans Medium" pitchFamily="34" charset="-120"/>
              </a:rPr>
              <a:t> — an eight-module training program designed specifically for EIU instructors and course designers. This course walks through every major category of course accessibility with hands-on practice exercises and EIU-specific guidance.</a:t>
            </a:r>
            <a:endParaRPr lang="en-US" sz="1200" dirty="0"/>
          </a:p>
          <a:p>
            <a:pPr algn="l" indent="0" marL="0">
              <a:lnSpc>
                <a:spcPct val="130000"/>
              </a:lnSpc>
              <a:buNone/>
            </a:pPr>
            <a:r>
              <a:rPr lang="en-US" sz="1200" dirty="0">
                <a:solidFill>
                  <a:srgbClr val="1E3063"/>
                </a:solidFill>
                <a:latin typeface="Instrument Sans Medium" pitchFamily="34" charset="0"/>
                <a:ea typeface="Instrument Sans Medium" pitchFamily="34" charset="-122"/>
                <a:cs typeface="Instrument Sans Medium" pitchFamily="34" charset="-120"/>
              </a:rPr>
              <a:t>Register through the FDIC professional development offerings. Completing this course will give you the foundational skills to audit and remediate your own course content independently — reducing your long-term dependence on the FDIC remediation service.</a:t>
            </a:r>
            <a:endParaRPr lang="en-US" sz="1200" dirty="0"/>
          </a:p>
        </p:txBody>
      </p:sp>
      <p:sp>
        <p:nvSpPr>
          <p:cNvPr id="9" name="Shape 7"/>
          <p:cNvSpPr/>
          <p:nvPr/>
        </p:nvSpPr>
        <p:spPr>
          <a:xfrm>
            <a:off x="6294478" y="4781352"/>
            <a:ext cx="5242092" cy="1334095"/>
          </a:xfrm>
          <a:prstGeom prst="roundRect">
            <a:avLst>
              <a:gd name="adj" fmla="val 10635"/>
            </a:avLst>
          </a:prstGeom>
          <a:solidFill>
            <a:srgbClr val="CEE6FD"/>
          </a:solidFill>
          <a:ln/>
        </p:spPr>
      </p:sp>
      <p:pic>
        <p:nvPicPr>
          <p:cNvPr id="10" name="Image 0" descr="preencoded.png">    </p:cNvPr>
          <p:cNvPicPr>
            <a:picLocks noChangeAspect="1"/>
          </p:cNvPicPr>
          <p:nvPr/>
        </p:nvPicPr>
        <p:blipFill>
          <a:blip r:embed="rId1"/>
          <a:stretch>
            <a:fillRect/>
          </a:stretch>
        </p:blipFill>
        <p:spPr>
          <a:xfrm>
            <a:off x="6452034" y="5010845"/>
            <a:ext cx="197044" cy="157559"/>
          </a:xfrm>
          <a:prstGeom prst="rect">
            <a:avLst/>
          </a:prstGeom>
        </p:spPr>
      </p:pic>
      <p:sp>
        <p:nvSpPr>
          <p:cNvPr id="11" name="Text 8"/>
          <p:cNvSpPr/>
          <p:nvPr/>
        </p:nvSpPr>
        <p:spPr>
          <a:xfrm>
            <a:off x="6806633" y="4955877"/>
            <a:ext cx="4572382" cy="985044"/>
          </a:xfrm>
          <a:prstGeom prst="rect">
            <a:avLst/>
          </a:prstGeom>
          <a:noFill/>
          <a:ln/>
        </p:spPr>
        <p:txBody>
          <a:bodyPr wrap="square" lIns="0" tIns="0" rIns="0" bIns="0" rtlCol="0" anchor="t">
            <a:normAutofit/>
          </a:bodyPr>
          <a:lstStyle/>
          <a:p>
            <a:pPr algn="l" indent="0" marL="0">
              <a:lnSpc>
                <a:spcPct val="130000"/>
              </a:lnSpc>
              <a:buNone/>
            </a:pPr>
            <a:r>
              <a:rPr lang="en-US" sz="1200" dirty="0">
                <a:solidFill>
                  <a:srgbClr val="000000"/>
                </a:solidFill>
                <a:latin typeface="Instrument Sans Medium" pitchFamily="34" charset="0"/>
                <a:ea typeface="Instrument Sans Medium" pitchFamily="34" charset="-122"/>
                <a:cs typeface="Instrument Sans Medium" pitchFamily="34" charset="-120"/>
              </a:rPr>
              <a:t>The April 26, 2027 deadline is less than two years away. Starting the "Accessible by Design" training now gives you time to remediate existing content systematically rather than in a last-minute rush.</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661475" y="775494"/>
            <a:ext cx="10868745" cy="387648"/>
          </a:xfrm>
          <a:prstGeom prst="rect">
            <a:avLst/>
          </a:prstGeom>
          <a:noFill/>
          <a:ln/>
        </p:spPr>
        <p:txBody>
          <a:bodyPr wrap="none" lIns="0" tIns="0" rIns="0" bIns="0" rtlCol="0" anchor="t"/>
          <a:lstStyle/>
          <a:p>
            <a:pPr algn="l" indent="0" marL="0">
              <a:lnSpc>
                <a:spcPct val="104000"/>
              </a:lnSpc>
              <a:buNone/>
            </a:pPr>
            <a:r>
              <a:rPr lang="en-US" sz="2400" dirty="0">
                <a:solidFill>
                  <a:srgbClr val="091C53"/>
                </a:solidFill>
                <a:latin typeface="Instrument Sans SemiBold" pitchFamily="34" charset="0"/>
                <a:ea typeface="Instrument Sans SemiBold" pitchFamily="34" charset="-122"/>
                <a:cs typeface="Instrument Sans SemiBold" pitchFamily="34" charset="-120"/>
              </a:rPr>
              <a:t>Quick-Reference: Key Actions by Content Type</a:t>
            </a:r>
            <a:endParaRPr lang="en-US" sz="2400" dirty="0"/>
          </a:p>
        </p:txBody>
      </p:sp>
      <p:sp>
        <p:nvSpPr>
          <p:cNvPr id="3" name="Text 1"/>
          <p:cNvSpPr/>
          <p:nvPr/>
        </p:nvSpPr>
        <p:spPr>
          <a:xfrm>
            <a:off x="661475" y="1349177"/>
            <a:ext cx="11478330" cy="173633"/>
          </a:xfrm>
          <a:prstGeom prst="rect">
            <a:avLst/>
          </a:prstGeom>
          <a:noFill/>
          <a:ln/>
        </p:spPr>
        <p:txBody>
          <a:bodyPr wrap="none" lIns="0" tIns="0" rIns="0" bIns="0" rtlCol="0" anchor="t"/>
          <a:lstStyle/>
          <a:p>
            <a:pPr algn="l" indent="0" marL="0">
              <a:lnSpc>
                <a:spcPct val="117000"/>
              </a:lnSpc>
              <a:buNone/>
            </a:pPr>
            <a:r>
              <a:rPr lang="en-US" sz="950" dirty="0">
                <a:solidFill>
                  <a:srgbClr val="1E3063"/>
                </a:solidFill>
                <a:latin typeface="Instrument Sans Medium" pitchFamily="34" charset="0"/>
                <a:ea typeface="Instrument Sans Medium" pitchFamily="34" charset="-122"/>
                <a:cs typeface="Instrument Sans Medium" pitchFamily="34" charset="-120"/>
              </a:rPr>
              <a:t>Use this summary as a checklist when building or reviewing any course. Each row represents the highest-priority action for that content category.</a:t>
            </a:r>
            <a:endParaRPr lang="en-US" sz="95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661475" y="1627386"/>
          <a:ext cx="9143771" cy="914400"/>
        </p:xfrm>
        <a:graphic>
          <a:graphicData uri="http://schemas.openxmlformats.org/drawingml/2006/table">
            <a:tbl>
              <a:tblPr/>
              <a:tblGrid>
                <a:gridCol w="3622915"/>
                <a:gridCol w="3622915"/>
                <a:gridCol w="3622915"/>
              </a:tblGrid>
              <a:tr h="297847">
                <a:tc>
                  <a:txBody>
                    <a:bodyPr/>
                    <a:lstStyle/>
                    <a:p>
                      <a:pPr algn="l" indent="0" marL="0">
                        <a:buNone/>
                      </a:pPr>
                      <a:r>
                        <a:rPr lang="en-US" sz="950" b="1" dirty="0">
                          <a:solidFill>
                            <a:srgbClr val="1E3063"/>
                          </a:solidFill>
                          <a:latin typeface="Instrument Sans" pitchFamily="34" charset="0"/>
                          <a:ea typeface="Instrument Sans" pitchFamily="34" charset="-122"/>
                          <a:cs typeface="Instrument Sans" pitchFamily="34" charset="-120"/>
                        </a:rPr>
                        <a:t>Content Type</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b="1" dirty="0">
                          <a:solidFill>
                            <a:srgbClr val="1E3063"/>
                          </a:solidFill>
                          <a:latin typeface="Instrument Sans" pitchFamily="34" charset="0"/>
                          <a:ea typeface="Instrument Sans" pitchFamily="34" charset="-122"/>
                          <a:cs typeface="Instrument Sans" pitchFamily="34" charset="-120"/>
                        </a:rPr>
                        <a:t>Most Common Barrier</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b="1" dirty="0">
                          <a:solidFill>
                            <a:srgbClr val="1E3063"/>
                          </a:solidFill>
                          <a:latin typeface="Instrument Sans" pitchFamily="34" charset="0"/>
                          <a:ea typeface="Instrument Sans" pitchFamily="34" charset="-122"/>
                          <a:cs typeface="Instrument Sans" pitchFamily="34" charset="-120"/>
                        </a:rPr>
                        <a:t>Required Action</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B4CCE3"/>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D2L Pages &amp; Announcements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Skipped headings, missing alt-text</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Run D2L Accessibility Checker before every save</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71476">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Quizzes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Drag-and-drop questions, missing extended time</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Configure Special Access at semester start; avoid drag-and-drop</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71476">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Word / PDF Documents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"Print to PDF" stripping tags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Save As → PDF with accessibility tags; post native .docx first</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71476">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Tables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Missing header rows, merged cells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Designate header rows; no merged/split cells; no layout tables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471476">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Readings / PDFs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Scanned image-of-text documents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Use library permalinks; apply OCR and Tags Tree for legacy scans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Video</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Missing or inaccurate captions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Upload to Kaltura → review auto-captions → embed in D2L</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Images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Missing or generic alt-text</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Write descriptive alt-text; mark decorative images alt=""</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471476">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Math / Equations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Screenshot formulas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Use D2L equation editor (MathML) or LaTeX — never image formulas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Live Sessions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Visual-only instruction</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Describe all visuals aloud; share slides 48 hours in advance</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F5F5F5"/>
                      </a:solidFill>
                      <a:prstDash val="solid"/>
                      <a:round/>
                      <a:headEnd type="none" w="med" len="med"/>
                      <a:tailEnd type="none" w="med" len="med"/>
                    </a:lnB>
                    <a:solidFill>
                      <a:srgbClr val="000000">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Third-Party Tools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No VPAT, inaccessible interactions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Request VPAT; build EEAP for inaccessible essential tools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FFFFF"/>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alpha val="4000"/>
                      </a:srgbClr>
                    </a:solidFill>
                  </a:tcPr>
                </a:tc>
              </a:tr>
              <a:tr h="297847">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Social Media</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B4CCE3"/>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B4CCE3"/>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No alt-text, no captions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F5F5F5"/>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B4CCE3"/>
                      </a:solidFill>
                      <a:prstDash val="solid"/>
                      <a:round/>
                      <a:headEnd type="none" w="med" len="med"/>
                      <a:tailEnd type="none" w="med" len="med"/>
                    </a:lnB>
                    <a:solidFill>
                      <a:srgbClr val="000000">
                        <a:alpha val="4000"/>
                      </a:srgbClr>
                    </a:solidFill>
                  </a:tcPr>
                </a:tc>
                <a:tc>
                  <a:txBody>
                    <a:bodyPr/>
                    <a:lstStyle/>
                    <a:p>
                      <a:pPr algn="l" indent="0" marL="0">
                        <a:buNone/>
                      </a:pPr>
                      <a:r>
                        <a:rPr lang="en-US" sz="950" dirty="0">
                          <a:solidFill>
                            <a:srgbClr val="1E3063"/>
                          </a:solidFill>
                          <a:latin typeface="Instrument Sans" pitchFamily="34" charset="0"/>
                          <a:ea typeface="Instrument Sans" pitchFamily="34" charset="-122"/>
                          <a:cs typeface="Instrument Sans" pitchFamily="34" charset="-120"/>
                        </a:rPr>
                        <a:t>Add alt-text; hardcode captions; use CamelCase hashtags</a:t>
                      </a:r>
                      <a:endParaRPr lang="en-US" sz="950" dirty="0">
                        <a:latin typeface="Instrument Sans" charset="0"/>
                        <a:ea typeface="Instrument Sans" charset="0"/>
                        <a:cs typeface="Instrument Sans" charset="0"/>
                      </a:endParaRPr>
                    </a:p>
                  </a:txBody>
                  <a:tcPr marL="124044" marR="124044" marT="6350" marB="6350" anchor="ctr">
                    <a:lnL w="12700" cap="flat" cmpd="sng" algn="ctr">
                      <a:solidFill>
                        <a:srgbClr val="F5F5F5"/>
                      </a:solidFill>
                      <a:prstDash val="solid"/>
                      <a:round/>
                      <a:headEnd type="none" w="med" len="med"/>
                      <a:tailEnd type="none" w="med" len="med"/>
                    </a:lnL>
                    <a:lnR w="12700" cap="flat" cmpd="sng" algn="ctr">
                      <a:solidFill>
                        <a:srgbClr val="B4CCE3"/>
                      </a:solidFill>
                      <a:prstDash val="solid"/>
                      <a:round/>
                      <a:headEnd type="none" w="med" len="med"/>
                      <a:tailEnd type="none" w="med" len="med"/>
                    </a:lnR>
                    <a:lnT w="12700" cap="flat" cmpd="sng" algn="ctr">
                      <a:solidFill>
                        <a:srgbClr val="F5F5F5"/>
                      </a:solidFill>
                      <a:prstDash val="solid"/>
                      <a:round/>
                      <a:headEnd type="none" w="med" len="med"/>
                      <a:tailEnd type="none" w="med" len="med"/>
                    </a:lnT>
                    <a:lnB w="12700" cap="flat" cmpd="sng" algn="ctr">
                      <a:solidFill>
                        <a:srgbClr val="B4CCE3"/>
                      </a:solidFill>
                      <a:prstDash val="solid"/>
                      <a:round/>
                      <a:headEnd type="none" w="med" len="med"/>
                      <a:tailEnd type="none" w="med" len="med"/>
                    </a:lnB>
                    <a:solidFill>
                      <a:srgbClr val="000000">
                        <a:alpha val="4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661475" y="867470"/>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Your Next Steps: Starting Today</a:t>
            </a:r>
            <a:endParaRPr lang="en-US" sz="3250" dirty="0"/>
          </a:p>
        </p:txBody>
      </p:sp>
      <p:sp>
        <p:nvSpPr>
          <p:cNvPr id="3" name="Text 1"/>
          <p:cNvSpPr/>
          <p:nvPr/>
        </p:nvSpPr>
        <p:spPr>
          <a:xfrm>
            <a:off x="661475" y="1714897"/>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1E3063"/>
                </a:solidFill>
                <a:latin typeface="Instrument Sans" pitchFamily="34" charset="0"/>
                <a:ea typeface="Instrument Sans" pitchFamily="34" charset="-122"/>
                <a:cs typeface="Instrument Sans" pitchFamily="34" charset="-120"/>
              </a:rPr>
              <a:t>01</a:t>
            </a:r>
            <a:endParaRPr lang="en-US" sz="1300" dirty="0"/>
          </a:p>
        </p:txBody>
      </p:sp>
      <p:sp>
        <p:nvSpPr>
          <p:cNvPr id="4" name="Shape 2"/>
          <p:cNvSpPr/>
          <p:nvPr/>
        </p:nvSpPr>
        <p:spPr>
          <a:xfrm>
            <a:off x="661475" y="1976834"/>
            <a:ext cx="3512653" cy="19050"/>
          </a:xfrm>
          <a:prstGeom prst="rect">
            <a:avLst/>
          </a:prstGeom>
          <a:solidFill>
            <a:srgbClr val="84C1FA"/>
          </a:solidFill>
          <a:ln/>
        </p:spPr>
      </p:sp>
      <p:sp>
        <p:nvSpPr>
          <p:cNvPr id="5" name="Text 3"/>
          <p:cNvSpPr/>
          <p:nvPr/>
        </p:nvSpPr>
        <p:spPr>
          <a:xfrm>
            <a:off x="661475" y="2097584"/>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Register for "Accessible by Design"</a:t>
            </a:r>
            <a:endParaRPr lang="en-US" sz="1600" dirty="0"/>
          </a:p>
        </p:txBody>
      </p:sp>
      <p:sp>
        <p:nvSpPr>
          <p:cNvPr id="6" name="Text 4"/>
          <p:cNvSpPr/>
          <p:nvPr/>
        </p:nvSpPr>
        <p:spPr>
          <a:xfrm>
            <a:off x="661475" y="2455267"/>
            <a:ext cx="3512653"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Sign up for EIU's eight-module asynchronous D2L course through the FDIC. Build the foundational knowledge to audit and fix your own content independently.</a:t>
            </a:r>
            <a:endParaRPr lang="en-US" sz="1300" dirty="0"/>
          </a:p>
        </p:txBody>
      </p:sp>
      <p:sp>
        <p:nvSpPr>
          <p:cNvPr id="7" name="Text 5"/>
          <p:cNvSpPr/>
          <p:nvPr/>
        </p:nvSpPr>
        <p:spPr>
          <a:xfrm>
            <a:off x="4339422" y="1714897"/>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1E3063"/>
                </a:solidFill>
                <a:latin typeface="Instrument Sans" pitchFamily="34" charset="0"/>
                <a:ea typeface="Instrument Sans" pitchFamily="34" charset="-122"/>
                <a:cs typeface="Instrument Sans" pitchFamily="34" charset="-120"/>
              </a:rPr>
              <a:t>02</a:t>
            </a:r>
            <a:endParaRPr lang="en-US" sz="1300" dirty="0"/>
          </a:p>
        </p:txBody>
      </p:sp>
      <p:sp>
        <p:nvSpPr>
          <p:cNvPr id="8" name="Shape 6"/>
          <p:cNvSpPr/>
          <p:nvPr/>
        </p:nvSpPr>
        <p:spPr>
          <a:xfrm>
            <a:off x="4339422" y="1976834"/>
            <a:ext cx="3512752" cy="19050"/>
          </a:xfrm>
          <a:prstGeom prst="rect">
            <a:avLst/>
          </a:prstGeom>
          <a:solidFill>
            <a:srgbClr val="84C1FA"/>
          </a:solidFill>
          <a:ln/>
        </p:spPr>
      </p:sp>
      <p:sp>
        <p:nvSpPr>
          <p:cNvPr id="9" name="Text 7"/>
          <p:cNvSpPr/>
          <p:nvPr/>
        </p:nvSpPr>
        <p:spPr>
          <a:xfrm>
            <a:off x="4339422" y="2097584"/>
            <a:ext cx="3512752"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Run the D2L Accessibility Checker</a:t>
            </a:r>
            <a:endParaRPr lang="en-US" sz="1600" dirty="0"/>
          </a:p>
        </p:txBody>
      </p:sp>
      <p:sp>
        <p:nvSpPr>
          <p:cNvPr id="10" name="Text 8"/>
          <p:cNvSpPr/>
          <p:nvPr/>
        </p:nvSpPr>
        <p:spPr>
          <a:xfrm>
            <a:off x="4339422" y="2455267"/>
            <a:ext cx="3512752" cy="1323082"/>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Open your current course in D2L and run the built-in checker on every Content page, Announcement, and Discussion. Fix every flagged item before the next semester begins.</a:t>
            </a:r>
            <a:endParaRPr lang="en-US" sz="1300" dirty="0"/>
          </a:p>
        </p:txBody>
      </p:sp>
      <p:sp>
        <p:nvSpPr>
          <p:cNvPr id="11" name="Text 9"/>
          <p:cNvSpPr/>
          <p:nvPr/>
        </p:nvSpPr>
        <p:spPr>
          <a:xfrm>
            <a:off x="8017468" y="1714897"/>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1E3063"/>
                </a:solidFill>
                <a:latin typeface="Instrument Sans" pitchFamily="34" charset="0"/>
                <a:ea typeface="Instrument Sans" pitchFamily="34" charset="-122"/>
                <a:cs typeface="Instrument Sans" pitchFamily="34" charset="-120"/>
              </a:rPr>
              <a:t>03</a:t>
            </a:r>
            <a:endParaRPr lang="en-US" sz="1300" dirty="0"/>
          </a:p>
        </p:txBody>
      </p:sp>
      <p:sp>
        <p:nvSpPr>
          <p:cNvPr id="12" name="Shape 10"/>
          <p:cNvSpPr/>
          <p:nvPr/>
        </p:nvSpPr>
        <p:spPr>
          <a:xfrm>
            <a:off x="8017468" y="1976834"/>
            <a:ext cx="3512653" cy="19050"/>
          </a:xfrm>
          <a:prstGeom prst="rect">
            <a:avLst/>
          </a:prstGeom>
          <a:solidFill>
            <a:srgbClr val="84C1FA"/>
          </a:solidFill>
          <a:ln/>
        </p:spPr>
      </p:sp>
      <p:sp>
        <p:nvSpPr>
          <p:cNvPr id="13" name="Text 11"/>
          <p:cNvSpPr/>
          <p:nvPr/>
        </p:nvSpPr>
        <p:spPr>
          <a:xfrm>
            <a:off x="8017468" y="2097584"/>
            <a:ext cx="3512653"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Audit Your Most-Used Documents</a:t>
            </a:r>
            <a:endParaRPr lang="en-US" sz="1600" dirty="0"/>
          </a:p>
        </p:txBody>
      </p:sp>
      <p:sp>
        <p:nvSpPr>
          <p:cNvPr id="14" name="Text 12"/>
          <p:cNvSpPr/>
          <p:nvPr/>
        </p:nvSpPr>
        <p:spPr>
          <a:xfrm>
            <a:off x="8017468" y="2455267"/>
            <a:ext cx="3512653" cy="1587698"/>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Identify the top five documents you post every semester. Run the Microsoft Accessibility Checker on each. Submit any that require intensive repair to the FDIC Document Remediation service now, accounting for the two-month turnaround.</a:t>
            </a:r>
            <a:endParaRPr lang="en-US" sz="1300" dirty="0"/>
          </a:p>
        </p:txBody>
      </p:sp>
      <p:sp>
        <p:nvSpPr>
          <p:cNvPr id="15" name="Text 13"/>
          <p:cNvSpPr/>
          <p:nvPr/>
        </p:nvSpPr>
        <p:spPr>
          <a:xfrm>
            <a:off x="661475" y="4332288"/>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1E3063"/>
                </a:solidFill>
                <a:latin typeface="Instrument Sans" pitchFamily="34" charset="0"/>
                <a:ea typeface="Instrument Sans" pitchFamily="34" charset="-122"/>
                <a:cs typeface="Instrument Sans" pitchFamily="34" charset="-120"/>
              </a:rPr>
              <a:t>04</a:t>
            </a:r>
            <a:endParaRPr lang="en-US" sz="1300" dirty="0"/>
          </a:p>
        </p:txBody>
      </p:sp>
      <p:sp>
        <p:nvSpPr>
          <p:cNvPr id="16" name="Shape 14"/>
          <p:cNvSpPr/>
          <p:nvPr/>
        </p:nvSpPr>
        <p:spPr>
          <a:xfrm>
            <a:off x="661475" y="4594225"/>
            <a:ext cx="5351626" cy="19050"/>
          </a:xfrm>
          <a:prstGeom prst="rect">
            <a:avLst/>
          </a:prstGeom>
          <a:solidFill>
            <a:srgbClr val="84C1FA"/>
          </a:solidFill>
          <a:ln/>
        </p:spPr>
      </p:sp>
      <p:sp>
        <p:nvSpPr>
          <p:cNvPr id="17" name="Text 15"/>
          <p:cNvSpPr/>
          <p:nvPr/>
        </p:nvSpPr>
        <p:spPr>
          <a:xfrm>
            <a:off x="661475" y="4714974"/>
            <a:ext cx="5351626"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Update Your Syllabus Statement</a:t>
            </a:r>
            <a:endParaRPr lang="en-US" sz="1600" dirty="0"/>
          </a:p>
        </p:txBody>
      </p:sp>
      <p:sp>
        <p:nvSpPr>
          <p:cNvPr id="18" name="Text 16"/>
          <p:cNvSpPr/>
          <p:nvPr/>
        </p:nvSpPr>
        <p:spPr>
          <a:xfrm>
            <a:off x="661475" y="5072658"/>
            <a:ext cx="5351626"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Replace your current boilerplate accommodation statement with welcoming, inclusive language that normalizes disability and directs students to OAA at McAfee Gym Room 1272.</a:t>
            </a:r>
            <a:endParaRPr lang="en-US" sz="1300" dirty="0"/>
          </a:p>
        </p:txBody>
      </p:sp>
      <p:sp>
        <p:nvSpPr>
          <p:cNvPr id="19" name="Text 17"/>
          <p:cNvSpPr/>
          <p:nvPr/>
        </p:nvSpPr>
        <p:spPr>
          <a:xfrm>
            <a:off x="6178395" y="4332288"/>
            <a:ext cx="330688" cy="206673"/>
          </a:xfrm>
          <a:prstGeom prst="rect">
            <a:avLst/>
          </a:prstGeom>
          <a:noFill/>
          <a:ln/>
        </p:spPr>
        <p:txBody>
          <a:bodyPr wrap="none" lIns="0" tIns="0" rIns="0" bIns="0" rtlCol="0" anchor="ctr"/>
          <a:lstStyle/>
          <a:p>
            <a:pPr algn="l" indent="0" marL="0">
              <a:lnSpc>
                <a:spcPct val="100000"/>
              </a:lnSpc>
              <a:buNone/>
            </a:pPr>
            <a:r>
              <a:rPr lang="en-US" sz="1300" dirty="0">
                <a:solidFill>
                  <a:srgbClr val="1E3063"/>
                </a:solidFill>
                <a:latin typeface="Instrument Sans" pitchFamily="34" charset="0"/>
                <a:ea typeface="Instrument Sans" pitchFamily="34" charset="-122"/>
                <a:cs typeface="Instrument Sans" pitchFamily="34" charset="-120"/>
              </a:rPr>
              <a:t>05</a:t>
            </a:r>
            <a:endParaRPr lang="en-US" sz="1300" dirty="0"/>
          </a:p>
        </p:txBody>
      </p:sp>
      <p:sp>
        <p:nvSpPr>
          <p:cNvPr id="20" name="Shape 18"/>
          <p:cNvSpPr/>
          <p:nvPr/>
        </p:nvSpPr>
        <p:spPr>
          <a:xfrm>
            <a:off x="6178395" y="4594225"/>
            <a:ext cx="5351725" cy="19050"/>
          </a:xfrm>
          <a:prstGeom prst="rect">
            <a:avLst/>
          </a:prstGeom>
          <a:solidFill>
            <a:srgbClr val="84C1FA"/>
          </a:solidFill>
          <a:ln/>
        </p:spPr>
      </p:sp>
      <p:sp>
        <p:nvSpPr>
          <p:cNvPr id="21" name="Text 19"/>
          <p:cNvSpPr/>
          <p:nvPr/>
        </p:nvSpPr>
        <p:spPr>
          <a:xfrm>
            <a:off x="6178395" y="4714974"/>
            <a:ext cx="5351725"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Configure Quiz Accommodations</a:t>
            </a:r>
            <a:endParaRPr lang="en-US" sz="1600" dirty="0"/>
          </a:p>
        </p:txBody>
      </p:sp>
      <p:sp>
        <p:nvSpPr>
          <p:cNvPr id="22" name="Text 20"/>
          <p:cNvSpPr/>
          <p:nvPr/>
        </p:nvSpPr>
        <p:spPr>
          <a:xfrm>
            <a:off x="6178395" y="5072658"/>
            <a:ext cx="535172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At the start of each semester, proactively configure D2L Special Access extended time for all students with documented accommodations — for every quiz in the course, not just the first one.</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661475" y="510480"/>
            <a:ext cx="10868745" cy="444103"/>
          </a:xfrm>
          <a:prstGeom prst="rect">
            <a:avLst/>
          </a:prstGeom>
          <a:noFill/>
          <a:ln/>
        </p:spPr>
        <p:txBody>
          <a:bodyPr wrap="none" lIns="0" tIns="0" rIns="0" bIns="0" rtlCol="0" anchor="t"/>
          <a:lstStyle/>
          <a:p>
            <a:pPr algn="l" indent="0" marL="0">
              <a:lnSpc>
                <a:spcPct val="104000"/>
              </a:lnSpc>
              <a:buNone/>
            </a:pPr>
            <a:r>
              <a:rPr lang="en-US" sz="2750" dirty="0">
                <a:solidFill>
                  <a:srgbClr val="091C53"/>
                </a:solidFill>
                <a:latin typeface="Instrument Sans SemiBold" pitchFamily="34" charset="0"/>
                <a:ea typeface="Instrument Sans SemiBold" pitchFamily="34" charset="-122"/>
                <a:cs typeface="Instrument Sans SemiBold" pitchFamily="34" charset="-120"/>
              </a:rPr>
              <a:t>Resources at a Glance</a:t>
            </a:r>
            <a:endParaRPr lang="en-US" sz="2750" dirty="0"/>
          </a:p>
        </p:txBody>
      </p:sp>
      <p:sp>
        <p:nvSpPr>
          <p:cNvPr id="3" name="Text 1"/>
          <p:cNvSpPr/>
          <p:nvPr/>
        </p:nvSpPr>
        <p:spPr>
          <a:xfrm>
            <a:off x="661475" y="1259880"/>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Platform &amp; Documents</a:t>
            </a:r>
            <a:endParaRPr lang="en-US" sz="1350" dirty="0"/>
          </a:p>
        </p:txBody>
      </p:sp>
      <p:sp>
        <p:nvSpPr>
          <p:cNvPr id="4" name="Text 2"/>
          <p:cNvSpPr/>
          <p:nvPr/>
        </p:nvSpPr>
        <p:spPr>
          <a:xfrm>
            <a:off x="661475" y="1604070"/>
            <a:ext cx="5261042" cy="1736030"/>
          </a:xfrm>
          <a:prstGeom prst="rect">
            <a:avLst/>
          </a:prstGeom>
          <a:noFill/>
          <a:ln/>
        </p:spPr>
        <p:txBody>
          <a:bodyPr wrap="square" lIns="0" tIns="0" rIns="0" bIns="0" rtlCol="0" anchor="t">
            <a:normAutofit/>
          </a:bodyPr>
          <a:lstStyle/>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D2L Brightspace Accessibility Checker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 invalidUrl="" action="" tgtFrame="" tooltip="" history="1" highlightClick="0" endSnd="0">
                  <a:extLst>
                    <a:ext uri="{A12FA001-AC4F-418D-AE19-62706E023703}">
                      <ahyp:hlinkClr xmlns:ahyp="http://schemas.microsoft.com/office/drawing/2018/hyperlinkcolor" val="tx"/>
                    </a:ext>
                  </a:extLst>
                </a:hlinkClick>
              </a:rPr>
              <a:t>D2L Community: Screen Reader Support in Quizzes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3" invalidUrl="" action="" tgtFrame="" tooltip="" history="1" highlightClick="0" endSnd="0">
                  <a:extLst>
                    <a:ext uri="{A12FA001-AC4F-418D-AE19-62706E023703}">
                      <ahyp:hlinkClr xmlns:ahyp="http://schemas.microsoft.com/office/drawing/2018/hyperlinkcolor" val="tx"/>
                    </a:ext>
                  </a:extLst>
                </a:hlinkClick>
              </a:rPr>
              <a:t>Microsoft 365 Accessibility Support</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4" invalidUrl="" action="" tgtFrame="" tooltip="" history="1" highlightClick="0" endSnd="0">
                  <a:extLst>
                    <a:ext uri="{A12FA001-AC4F-418D-AE19-62706E023703}">
                      <ahyp:hlinkClr xmlns:ahyp="http://schemas.microsoft.com/office/drawing/2018/hyperlinkcolor" val="tx"/>
                    </a:ext>
                  </a:extLst>
                </a:hlinkClick>
              </a:rPr>
              <a:t>WebAIM: Semantic Document Headings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5" invalidUrl="" action="" tgtFrame="" tooltip="" history="1" highlightClick="0" endSnd="0">
                  <a:extLst>
                    <a:ext uri="{A12FA001-AC4F-418D-AE19-62706E023703}">
                      <ahyp:hlinkClr xmlns:ahyp="http://schemas.microsoft.com/office/drawing/2018/hyperlinkcolor" val="tx"/>
                    </a:ext>
                  </a:extLst>
                </a:hlinkClick>
              </a:rPr>
              <a:t>W3C Table Concepts Tutorial</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6" invalidUrl="" action="" tgtFrame="" tooltip="" history="1" highlightClick="0" endSnd="0">
                  <a:extLst>
                    <a:ext uri="{A12FA001-AC4F-418D-AE19-62706E023703}">
                      <ahyp:hlinkClr xmlns:ahyp="http://schemas.microsoft.com/office/drawing/2018/hyperlinkcolor" val="tx"/>
                    </a:ext>
                  </a:extLst>
                </a:hlinkClick>
              </a:rPr>
              <a:t>Hemingway Editor</a:t>
            </a:r>
            <a:pPr algn="l" marL="223520" indent="-223520">
              <a:lnSpc>
                <a:spcPct val="124000"/>
              </a:lnSpc>
              <a:buSzPct val="100000"/>
              <a:buChar char="•"/>
            </a:pPr>
            <a:r>
              <a:rPr lang="en-US" sz="1100" dirty="0">
                <a:solidFill>
                  <a:srgbClr val="1E3063"/>
                </a:solidFill>
                <a:latin typeface="Instrument Sans Medium" pitchFamily="34" charset="0"/>
                <a:ea typeface="Instrument Sans Medium" pitchFamily="34" charset="-122"/>
                <a:cs typeface="Instrument Sans Medium" pitchFamily="34" charset="-120"/>
              </a:rPr>
              <a:t> — Readability testing</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7" invalidUrl="" action="" tgtFrame="" tooltip="" history="1" highlightClick="0" endSnd="0">
                  <a:extLst>
                    <a:ext uri="{A12FA001-AC4F-418D-AE19-62706E023703}">
                      <ahyp:hlinkClr xmlns:ahyp="http://schemas.microsoft.com/office/drawing/2018/hyperlinkcolor" val="tx"/>
                    </a:ext>
                  </a:extLst>
                </a:hlinkClick>
              </a:rPr>
              <a:t>TPGi Color Contrast Analyzer</a:t>
            </a:r>
            <a:endParaRPr lang="en-US" sz="1100" dirty="0"/>
          </a:p>
        </p:txBody>
      </p:sp>
      <p:sp>
        <p:nvSpPr>
          <p:cNvPr id="5" name="Text 3"/>
          <p:cNvSpPr/>
          <p:nvPr/>
        </p:nvSpPr>
        <p:spPr>
          <a:xfrm>
            <a:off x="661475" y="3462238"/>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Readings &amp; Web</a:t>
            </a:r>
            <a:endParaRPr lang="en-US" sz="1350" dirty="0"/>
          </a:p>
        </p:txBody>
      </p:sp>
      <p:sp>
        <p:nvSpPr>
          <p:cNvPr id="6" name="Text 4"/>
          <p:cNvSpPr/>
          <p:nvPr/>
        </p:nvSpPr>
        <p:spPr>
          <a:xfrm>
            <a:off x="661475" y="3806428"/>
            <a:ext cx="5261042" cy="1481931"/>
          </a:xfrm>
          <a:prstGeom prst="rect">
            <a:avLst/>
          </a:prstGeom>
          <a:noFill/>
          <a:ln/>
        </p:spPr>
        <p:txBody>
          <a:bodyPr wrap="square" lIns="0" tIns="0" rIns="0" bIns="0" rtlCol="0" anchor="t">
            <a:normAutofit/>
          </a:bodyPr>
          <a:lstStyle/>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8" invalidUrl="" action="" tgtFrame="" tooltip="" history="1" highlightClick="0" endSnd="0">
                  <a:extLst>
                    <a:ext uri="{A12FA001-AC4F-418D-AE19-62706E023703}">
                      <ahyp:hlinkClr xmlns:ahyp="http://schemas.microsoft.com/office/drawing/2018/hyperlinkcolor" val="tx"/>
                    </a:ext>
                  </a:extLst>
                </a:hlinkClick>
              </a:rPr>
              <a:t>WebAIM: PDF Accessibility and OCR</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9" invalidUrl="" action="" tgtFrame="" tooltip="" history="1" highlightClick="0" endSnd="0">
                  <a:extLst>
                    <a:ext uri="{A12FA001-AC4F-418D-AE19-62706E023703}">
                      <ahyp:hlinkClr xmlns:ahyp="http://schemas.microsoft.com/office/drawing/2018/hyperlinkcolor" val="tx"/>
                    </a:ext>
                  </a:extLst>
                </a:hlinkClick>
              </a:rPr>
              <a:t>CU Boulder: PDF Tags Tree Workflow</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CAST AEM: OER Accessibility Evaluation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WebAIM: Links and Hypertext</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2" invalidUrl="" action="" tgtFrame="" tooltip="" history="1" highlightClick="0" endSnd="0">
                  <a:extLst>
                    <a:ext uri="{A12FA001-AC4F-418D-AE19-62706E023703}">
                      <ahyp:hlinkClr xmlns:ahyp="http://schemas.microsoft.com/office/drawing/2018/hyperlinkcolor" val="tx"/>
                    </a:ext>
                  </a:extLst>
                </a:hlinkClick>
              </a:rPr>
              <a:t>Deque University: Screen Reader Forms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3" invalidUrl="" action="" tgtFrame="" tooltip="" history="1" highlightClick="0" endSnd="0">
                  <a:extLst>
                    <a:ext uri="{A12FA001-AC4F-418D-AE19-62706E023703}">
                      <ahyp:hlinkClr xmlns:ahyp="http://schemas.microsoft.com/office/drawing/2018/hyperlinkcolor" val="tx"/>
                    </a:ext>
                  </a:extLst>
                </a:hlinkClick>
              </a:rPr>
              <a:t>W3C Forms Tutorial</a:t>
            </a:r>
            <a:endParaRPr lang="en-US" sz="1100" dirty="0"/>
          </a:p>
        </p:txBody>
      </p:sp>
      <p:sp>
        <p:nvSpPr>
          <p:cNvPr id="7" name="Text 5"/>
          <p:cNvSpPr/>
          <p:nvPr/>
        </p:nvSpPr>
        <p:spPr>
          <a:xfrm>
            <a:off x="6275528" y="1259880"/>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Media &amp; Math</a:t>
            </a:r>
            <a:endParaRPr lang="en-US" sz="1350" dirty="0"/>
          </a:p>
        </p:txBody>
      </p:sp>
      <p:sp>
        <p:nvSpPr>
          <p:cNvPr id="8" name="Text 6"/>
          <p:cNvSpPr/>
          <p:nvPr/>
        </p:nvSpPr>
        <p:spPr>
          <a:xfrm>
            <a:off x="6275528" y="1604070"/>
            <a:ext cx="5261042" cy="1481931"/>
          </a:xfrm>
          <a:prstGeom prst="rect">
            <a:avLst/>
          </a:prstGeom>
          <a:noFill/>
          <a:ln/>
        </p:spPr>
        <p:txBody>
          <a:bodyPr wrap="square" lIns="0" tIns="0" rIns="0" bIns="0" rtlCol="0" anchor="t">
            <a:normAutofit/>
          </a:bodyPr>
          <a:lstStyle/>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4" invalidUrl="" action="" tgtFrame="" tooltip="" history="1" highlightClick="0" endSnd="0">
                  <a:extLst>
                    <a:ext uri="{A12FA001-AC4F-418D-AE19-62706E023703}">
                      <ahyp:hlinkClr xmlns:ahyp="http://schemas.microsoft.com/office/drawing/2018/hyperlinkcolor" val="tx"/>
                    </a:ext>
                  </a:extLst>
                </a:hlinkClick>
              </a:rPr>
              <a:t>W3C Alt-Text Decision Tree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5" invalidUrl="" action="" tgtFrame="" tooltip="" history="1" highlightClick="0" endSnd="0">
                  <a:extLst>
                    <a:ext uri="{A12FA001-AC4F-418D-AE19-62706E023703}">
                      <ahyp:hlinkClr xmlns:ahyp="http://schemas.microsoft.com/office/drawing/2018/hyperlinkcolor" val="tx"/>
                    </a:ext>
                  </a:extLst>
                </a:hlinkClick>
              </a:rPr>
              <a:t>WebAIM: Complex Images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6" invalidUrl="" action="" tgtFrame="" tooltip="" history="1" highlightClick="0" endSnd="0">
                  <a:extLst>
                    <a:ext uri="{A12FA001-AC4F-418D-AE19-62706E023703}">
                      <ahyp:hlinkClr xmlns:ahyp="http://schemas.microsoft.com/office/drawing/2018/hyperlinkcolor" val="tx"/>
                    </a:ext>
                  </a:extLst>
                </a:hlinkClick>
              </a:rPr>
              <a:t>UWM Multimedia Accessibility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7" invalidUrl="" action="" tgtFrame="" tooltip="" history="1" highlightClick="0" endSnd="0">
                  <a:extLst>
                    <a:ext uri="{A12FA001-AC4F-418D-AE19-62706E023703}">
                      <ahyp:hlinkClr xmlns:ahyp="http://schemas.microsoft.com/office/drawing/2018/hyperlinkcolor" val="tx"/>
                    </a:ext>
                  </a:extLst>
                </a:hlinkClick>
              </a:rPr>
              <a:t>W3C: WCAG SC 2.3.1 Three Flashes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8" invalidUrl="" action="" tgtFrame="" tooltip="" history="1" highlightClick="0" endSnd="0">
                  <a:extLst>
                    <a:ext uri="{A12FA001-AC4F-418D-AE19-62706E023703}">
                      <ahyp:hlinkClr xmlns:ahyp="http://schemas.microsoft.com/office/drawing/2018/hyperlinkcolor" val="tx"/>
                    </a:ext>
                  </a:extLst>
                </a:hlinkClick>
              </a:rPr>
              <a:t>W3C MathML Standards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19" invalidUrl="" action="" tgtFrame="" tooltip="" history="1" highlightClick="0" endSnd="0">
                  <a:extLst>
                    <a:ext uri="{A12FA001-AC4F-418D-AE19-62706E023703}">
                      <ahyp:hlinkClr xmlns:ahyp="http://schemas.microsoft.com/office/drawing/2018/hyperlinkcolor" val="tx"/>
                    </a:ext>
                  </a:extLst>
                </a:hlinkClick>
              </a:rPr>
              <a:t>MathJax Consortium</a:t>
            </a:r>
            <a:endParaRPr lang="en-US" sz="1100" dirty="0"/>
          </a:p>
        </p:txBody>
      </p:sp>
      <p:sp>
        <p:nvSpPr>
          <p:cNvPr id="9" name="Text 7"/>
          <p:cNvSpPr/>
          <p:nvPr/>
        </p:nvSpPr>
        <p:spPr>
          <a:xfrm>
            <a:off x="6275528" y="3208139"/>
            <a:ext cx="5261042" cy="222052"/>
          </a:xfrm>
          <a:prstGeom prst="rect">
            <a:avLst/>
          </a:prstGeom>
          <a:noFill/>
          <a:ln/>
        </p:spPr>
        <p:txBody>
          <a:bodyPr wrap="none" lIns="0" tIns="0" rIns="0" bIns="0" rtlCol="0" anchor="t"/>
          <a:lstStyle/>
          <a:p>
            <a:pPr algn="l" indent="0" marL="0">
              <a:lnSpc>
                <a:spcPct val="104000"/>
              </a:lnSpc>
              <a:buNone/>
            </a:pPr>
            <a:r>
              <a:rPr lang="en-US" sz="1350" dirty="0">
                <a:solidFill>
                  <a:srgbClr val="091C53"/>
                </a:solidFill>
                <a:latin typeface="Instrument Sans SemiBold" pitchFamily="34" charset="0"/>
                <a:ea typeface="Instrument Sans SemiBold" pitchFamily="34" charset="-122"/>
                <a:cs typeface="Instrument Sans SemiBold" pitchFamily="34" charset="-120"/>
              </a:rPr>
              <a:t>Live, Interactive &amp; Compliance</a:t>
            </a:r>
            <a:endParaRPr lang="en-US" sz="1350" dirty="0"/>
          </a:p>
        </p:txBody>
      </p:sp>
      <p:sp>
        <p:nvSpPr>
          <p:cNvPr id="10" name="Text 8"/>
          <p:cNvSpPr/>
          <p:nvPr/>
        </p:nvSpPr>
        <p:spPr>
          <a:xfrm>
            <a:off x="6275528" y="3552329"/>
            <a:ext cx="5261042" cy="2752427"/>
          </a:xfrm>
          <a:prstGeom prst="rect">
            <a:avLst/>
          </a:prstGeom>
          <a:noFill/>
          <a:ln/>
        </p:spPr>
        <p:txBody>
          <a:bodyPr wrap="square" lIns="0" tIns="0" rIns="0" bIns="0" rtlCol="0" anchor="t">
            <a:normAutofit/>
          </a:bodyPr>
          <a:lstStyle/>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0" invalidUrl="" action="" tgtFrame="" tooltip="" history="1" highlightClick="0" endSnd="0">
                  <a:extLst>
                    <a:ext uri="{A12FA001-AC4F-418D-AE19-62706E023703}">
                      <ahyp:hlinkClr xmlns:ahyp="http://schemas.microsoft.com/office/drawing/2018/hyperlinkcolor" val="tx"/>
                    </a:ext>
                  </a:extLst>
                </a:hlinkClick>
              </a:rPr>
              <a:t>Zoom Accessibility Features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1" invalidUrl="" action="" tgtFrame="" tooltip="" history="1" highlightClick="0" endSnd="0">
                  <a:extLst>
                    <a:ext uri="{A12FA001-AC4F-418D-AE19-62706E023703}">
                      <ahyp:hlinkClr xmlns:ahyp="http://schemas.microsoft.com/office/drawing/2018/hyperlinkcolor" val="tx"/>
                    </a:ext>
                  </a:extLst>
                </a:hlinkClick>
              </a:rPr>
              <a:t>Microsoft Teams Accessibility</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2" invalidUrl="" action="" tgtFrame="" tooltip="" history="1" highlightClick="0" endSnd="0">
                  <a:extLst>
                    <a:ext uri="{A12FA001-AC4F-418D-AE19-62706E023703}">
                      <ahyp:hlinkClr xmlns:ahyp="http://schemas.microsoft.com/office/drawing/2018/hyperlinkcolor" val="tx"/>
                    </a:ext>
                  </a:extLst>
                </a:hlinkClick>
              </a:rPr>
              <a:t>W3C Accessible Presentations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3" invalidUrl="" action="" tgtFrame="" tooltip="" history="1" highlightClick="0" endSnd="0">
                  <a:extLst>
                    <a:ext uri="{A12FA001-AC4F-418D-AE19-62706E023703}">
                      <ahyp:hlinkClr xmlns:ahyp="http://schemas.microsoft.com/office/drawing/2018/hyperlinkcolor" val="tx"/>
                    </a:ext>
                  </a:extLst>
                </a:hlinkClick>
              </a:rPr>
              <a:t>Articulate 360 Accessibility FAQ</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4" invalidUrl="" action="" tgtFrame="" tooltip="" history="1" highlightClick="0" endSnd="0">
                  <a:extLst>
                    <a:ext uri="{A12FA001-AC4F-418D-AE19-62706E023703}">
                      <ahyp:hlinkClr xmlns:ahyp="http://schemas.microsoft.com/office/drawing/2018/hyperlinkcolor" val="tx"/>
                    </a:ext>
                  </a:extLst>
                </a:hlinkClick>
              </a:rPr>
              <a:t>H5P Content Type Accessibility</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5" invalidUrl="" action="" tgtFrame="" tooltip="" history="1" highlightClick="0" endSnd="0">
                  <a:extLst>
                    <a:ext uri="{A12FA001-AC4F-418D-AE19-62706E023703}">
                      <ahyp:hlinkClr xmlns:ahyp="http://schemas.microsoft.com/office/drawing/2018/hyperlinkcolor" val="tx"/>
                    </a:ext>
                  </a:extLst>
                </a:hlinkClick>
              </a:rPr>
              <a:t>WAVE Web Accessibility Evaluation Tool</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6" invalidUrl="" action="" tgtFrame="" tooltip="" history="1" highlightClick="0" endSnd="0">
                  <a:extLst>
                    <a:ext uri="{A12FA001-AC4F-418D-AE19-62706E023703}">
                      <ahyp:hlinkClr xmlns:ahyp="http://schemas.microsoft.com/office/drawing/2018/hyperlinkcolor" val="tx"/>
                    </a:ext>
                  </a:extLst>
                </a:hlinkClick>
              </a:rPr>
              <a:t>Deque axe DevTools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7" invalidUrl="" action="" tgtFrame="" tooltip="" history="1" highlightClick="0" endSnd="0">
                  <a:extLst>
                    <a:ext uri="{A12FA001-AC4F-418D-AE19-62706E023703}">
                      <ahyp:hlinkClr xmlns:ahyp="http://schemas.microsoft.com/office/drawing/2018/hyperlinkcolor" val="tx"/>
                    </a:ext>
                  </a:extLst>
                </a:hlinkClick>
              </a:rPr>
              <a:t>NVDA Screen Reader for Windows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8" invalidUrl="" action="" tgtFrame="" tooltip="" history="1" highlightClick="0" endSnd="0">
                  <a:extLst>
                    <a:ext uri="{A12FA001-AC4F-418D-AE19-62706E023703}">
                      <ahyp:hlinkClr xmlns:ahyp="http://schemas.microsoft.com/office/drawing/2018/hyperlinkcolor" val="tx"/>
                    </a:ext>
                  </a:extLst>
                </a:hlinkClick>
              </a:rPr>
              <a:t>Apple VoiceOver for Mac/iOS</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29" invalidUrl="" action="" tgtFrame="" tooltip="" history="1" highlightClick="0" endSnd="0">
                  <a:extLst>
                    <a:ext uri="{A12FA001-AC4F-418D-AE19-62706E023703}">
                      <ahyp:hlinkClr xmlns:ahyp="http://schemas.microsoft.com/office/drawing/2018/hyperlinkcolor" val="tx"/>
                    </a:ext>
                  </a:extLst>
                </a:hlinkClick>
              </a:rPr>
              <a:t>Harvard Accessible Events Guide</a:t>
            </a:r>
            <a:endParaRPr lang="en-US" sz="1100" dirty="0"/>
          </a:p>
          <a:p>
            <a:pPr algn="l" marL="223520" indent="-223520">
              <a:lnSpc>
                <a:spcPct val="124000"/>
              </a:lnSpc>
              <a:buSzPct val="100000"/>
              <a:buChar char="•"/>
            </a:pPr>
            <a:r>
              <a:rPr lang="en-US" sz="1100" b="1" u="sng" dirty="0">
                <a:solidFill>
                  <a:srgbClr val="0540AD"/>
                </a:solidFill>
                <a:latin typeface="Instrument Sans Bold" pitchFamily="34" charset="0"/>
                <a:ea typeface="Instrument Sans Bold" pitchFamily="34" charset="-122"/>
                <a:cs typeface="Instrument Sans Bold" pitchFamily="34" charset="-120"/>
                <a:hlinkClick r:id="rId30" invalidUrl="" action="" tgtFrame="" tooltip="" history="1" highlightClick="0" endSnd="0">
                  <a:extLst>
                    <a:ext uri="{A12FA001-AC4F-418D-AE19-62706E023703}">
                      <ahyp:hlinkClr xmlns:ahyp="http://schemas.microsoft.com/office/drawing/2018/hyperlinkcolor" val="tx"/>
                    </a:ext>
                  </a:extLst>
                </a:hlinkClick>
              </a:rPr>
              <a:t>Digital.gov Social Media Toolkit</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661475" y="1509613"/>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091C53"/>
                </a:solidFill>
                <a:latin typeface="Instrument Sans SemiBold" pitchFamily="34" charset="0"/>
                <a:ea typeface="Instrument Sans SemiBold" pitchFamily="34" charset="-122"/>
                <a:cs typeface="Instrument Sans SemiBold" pitchFamily="34" charset="-120"/>
              </a:rPr>
              <a:t>Every Course Can Be Accessible — and It Starts with You</a:t>
            </a:r>
            <a:endParaRPr lang="en-US" sz="3250" dirty="0"/>
          </a:p>
        </p:txBody>
      </p:sp>
      <p:sp>
        <p:nvSpPr>
          <p:cNvPr id="3" name="Text 1"/>
          <p:cNvSpPr/>
          <p:nvPr/>
        </p:nvSpPr>
        <p:spPr>
          <a:xfrm>
            <a:off x="661475" y="2357041"/>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Digital accessibility isn't a compliance checkbox. It's a commitment to every student's equal right to learn. The April 26, 2027 deadline gives EIU instructors a clear target — but the work you do today, this semester, this week, makes a real difference for real students right now.</a:t>
            </a:r>
            <a:endParaRPr lang="en-US" sz="1300" dirty="0"/>
          </a:p>
        </p:txBody>
      </p:sp>
      <p:sp>
        <p:nvSpPr>
          <p:cNvPr id="4" name="Shape 2"/>
          <p:cNvSpPr/>
          <p:nvPr/>
        </p:nvSpPr>
        <p:spPr>
          <a:xfrm>
            <a:off x="661475" y="3072309"/>
            <a:ext cx="3512653" cy="2275979"/>
          </a:xfrm>
          <a:prstGeom prst="roundRect">
            <a:avLst>
              <a:gd name="adj" fmla="val 6540"/>
            </a:avLst>
          </a:prstGeom>
          <a:solidFill>
            <a:srgbClr val="CEE6FD"/>
          </a:solidFill>
          <a:ln/>
        </p:spPr>
      </p:sp>
      <p:sp>
        <p:nvSpPr>
          <p:cNvPr id="5" name="Text 3"/>
          <p:cNvSpPr/>
          <p:nvPr/>
        </p:nvSpPr>
        <p:spPr>
          <a:xfrm>
            <a:off x="826769" y="3237607"/>
            <a:ext cx="3182064"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Questions?</a:t>
            </a:r>
            <a:endParaRPr lang="en-US" sz="1600" dirty="0"/>
          </a:p>
        </p:txBody>
      </p:sp>
      <p:sp>
        <p:nvSpPr>
          <p:cNvPr id="6" name="Text 4"/>
          <p:cNvSpPr/>
          <p:nvPr/>
        </p:nvSpPr>
        <p:spPr>
          <a:xfrm>
            <a:off x="826769" y="3595291"/>
            <a:ext cx="3182064" cy="1323082"/>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Contact the Office of Accessibility and Accommodations (OAA) at McAfee Gym, Room 1272 for student accommodation questions, or the FDIC for course design and remediation support.</a:t>
            </a:r>
            <a:endParaRPr lang="en-US" sz="1300" dirty="0"/>
          </a:p>
        </p:txBody>
      </p:sp>
      <p:sp>
        <p:nvSpPr>
          <p:cNvPr id="7" name="Shape 5"/>
          <p:cNvSpPr/>
          <p:nvPr/>
        </p:nvSpPr>
        <p:spPr>
          <a:xfrm>
            <a:off x="4339422" y="3072309"/>
            <a:ext cx="3512752" cy="2275979"/>
          </a:xfrm>
          <a:prstGeom prst="roundRect">
            <a:avLst>
              <a:gd name="adj" fmla="val 6540"/>
            </a:avLst>
          </a:prstGeom>
          <a:solidFill>
            <a:srgbClr val="CEE6FD"/>
          </a:solidFill>
          <a:ln/>
        </p:spPr>
      </p:sp>
      <p:sp>
        <p:nvSpPr>
          <p:cNvPr id="8" name="Text 6"/>
          <p:cNvSpPr/>
          <p:nvPr/>
        </p:nvSpPr>
        <p:spPr>
          <a:xfrm>
            <a:off x="4504716" y="3237607"/>
            <a:ext cx="3182163"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Start Small, Act Now</a:t>
            </a:r>
            <a:endParaRPr lang="en-US" sz="1600" dirty="0"/>
          </a:p>
        </p:txBody>
      </p:sp>
      <p:sp>
        <p:nvSpPr>
          <p:cNvPr id="9" name="Text 7"/>
          <p:cNvSpPr/>
          <p:nvPr/>
        </p:nvSpPr>
        <p:spPr>
          <a:xfrm>
            <a:off x="4504716" y="3595291"/>
            <a:ext cx="3182163" cy="1587698"/>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You don't have to fix everything at once. Pick one category from this toolkit — your syllabus statement, your quiz settings, your video captions — and make it fully accessible this week. Then move to the next.</a:t>
            </a:r>
            <a:endParaRPr lang="en-US" sz="1300" dirty="0"/>
          </a:p>
        </p:txBody>
      </p:sp>
      <p:sp>
        <p:nvSpPr>
          <p:cNvPr id="10" name="Shape 8"/>
          <p:cNvSpPr/>
          <p:nvPr/>
        </p:nvSpPr>
        <p:spPr>
          <a:xfrm>
            <a:off x="8017468" y="3072309"/>
            <a:ext cx="3512653" cy="2275979"/>
          </a:xfrm>
          <a:prstGeom prst="roundRect">
            <a:avLst>
              <a:gd name="adj" fmla="val 6540"/>
            </a:avLst>
          </a:prstGeom>
          <a:solidFill>
            <a:srgbClr val="CEE6FD"/>
          </a:solidFill>
          <a:ln/>
        </p:spPr>
      </p:sp>
      <p:sp>
        <p:nvSpPr>
          <p:cNvPr id="11" name="Text 9"/>
          <p:cNvSpPr/>
          <p:nvPr/>
        </p:nvSpPr>
        <p:spPr>
          <a:xfrm>
            <a:off x="8182762" y="3237607"/>
            <a:ext cx="3182064" cy="258465"/>
          </a:xfrm>
          <a:prstGeom prst="rect">
            <a:avLst/>
          </a:prstGeom>
          <a:noFill/>
          <a:ln/>
        </p:spPr>
        <p:txBody>
          <a:bodyPr wrap="none" lIns="0" tIns="0" rIns="0" bIns="0" rtlCol="0" anchor="t"/>
          <a:lstStyle/>
          <a:p>
            <a:pPr algn="l" indent="0" marL="0">
              <a:lnSpc>
                <a:spcPct val="104000"/>
              </a:lnSpc>
              <a:buNone/>
            </a:pPr>
            <a:r>
              <a:rPr lang="en-US" sz="1600" dirty="0">
                <a:solidFill>
                  <a:srgbClr val="1E3063"/>
                </a:solidFill>
                <a:latin typeface="Instrument Sans SemiBold" pitchFamily="34" charset="0"/>
                <a:ea typeface="Instrument Sans SemiBold" pitchFamily="34" charset="-122"/>
                <a:cs typeface="Instrument Sans SemiBold" pitchFamily="34" charset="-120"/>
              </a:rPr>
              <a:t>Federal Deadline</a:t>
            </a:r>
            <a:endParaRPr lang="en-US" sz="1600" dirty="0"/>
          </a:p>
        </p:txBody>
      </p:sp>
      <p:sp>
        <p:nvSpPr>
          <p:cNvPr id="12" name="Text 10"/>
          <p:cNvSpPr/>
          <p:nvPr/>
        </p:nvSpPr>
        <p:spPr>
          <a:xfrm>
            <a:off x="8182762" y="3595291"/>
            <a:ext cx="3182064" cy="1058466"/>
          </a:xfrm>
          <a:prstGeom prst="rect">
            <a:avLst/>
          </a:prstGeom>
          <a:noFill/>
          <a:ln/>
        </p:spPr>
        <p:txBody>
          <a:bodyPr wrap="square" lIns="0" tIns="0" rIns="0" bIns="0" rtlCol="0" anchor="t">
            <a:normAutofit/>
          </a:bodyPr>
          <a:lstStyle/>
          <a:p>
            <a:pPr algn="l" indent="0" marL="0">
              <a:lnSpc>
                <a:spcPct val="133000"/>
              </a:lnSpc>
              <a:buNone/>
            </a:pPr>
            <a:r>
              <a:rPr lang="en-US" sz="1300" b="1" dirty="0">
                <a:solidFill>
                  <a:srgbClr val="1E3063"/>
                </a:solidFill>
                <a:latin typeface="Instrument Sans Bold" pitchFamily="34" charset="0"/>
                <a:ea typeface="Instrument Sans Bold" pitchFamily="34" charset="-122"/>
                <a:cs typeface="Instrument Sans Bold" pitchFamily="34" charset="-120"/>
              </a:rPr>
              <a:t>April 26, 2027.</a:t>
            </a:r>
            <a:pPr algn="l" indent="0" marL="0">
              <a:lnSpc>
                <a:spcPct val="133000"/>
              </a:lnSpc>
              <a:buNone/>
            </a:pPr>
            <a:r>
              <a:rPr lang="en-US" sz="1300" dirty="0">
                <a:solidFill>
                  <a:srgbClr val="1E3063"/>
                </a:solidFill>
                <a:latin typeface="Instrument Sans Medium" pitchFamily="34" charset="0"/>
                <a:ea typeface="Instrument Sans Medium" pitchFamily="34" charset="-122"/>
                <a:cs typeface="Instrument Sans Medium" pitchFamily="34" charset="-120"/>
              </a:rPr>
              <a:t> All digital course materials must meet WCAG 2.1 Level AA under ADA Title II and Section 508. The time to build these practices is now.</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40AD"/>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2026-09-28T18:26:42Z</dcterms:created>
  <dcterms:modified xsi:type="dcterms:W3CDTF">2026-09-28T18:26:42Z</dcterms:modified>
</cp:coreProperties>
</file>