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60" r:id="rId3"/>
    <p:sldId id="274" r:id="rId4"/>
    <p:sldId id="257" r:id="rId5"/>
    <p:sldId id="258" r:id="rId6"/>
    <p:sldId id="275" r:id="rId7"/>
    <p:sldId id="259" r:id="rId8"/>
    <p:sldId id="276" r:id="rId9"/>
    <p:sldId id="279" r:id="rId10"/>
    <p:sldId id="280" r:id="rId11"/>
    <p:sldId id="281"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7" r:id="rId25"/>
    <p:sldId id="27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67"/>
  </p:normalViewPr>
  <p:slideViewPr>
    <p:cSldViewPr snapToGrid="0" snapToObjects="1">
      <p:cViewPr varScale="1">
        <p:scale>
          <a:sx n="117" d="100"/>
          <a:sy n="117" d="100"/>
        </p:scale>
        <p:origin x="360" y="16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867433-E0DB-41A6-8B04-524A6F587F3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92F4BFC-C4AA-44DA-936C-2B5D3A719881}">
      <dgm:prSet/>
      <dgm:spPr/>
      <dgm:t>
        <a:bodyPr/>
        <a:lstStyle/>
        <a:p>
          <a:r>
            <a:rPr lang="en-US"/>
            <a:t>How might you incorporate inclusive media in your classrooms to meet your disciplinary needs?</a:t>
          </a:r>
        </a:p>
      </dgm:t>
    </dgm:pt>
    <dgm:pt modelId="{EBC48B9B-97DF-471B-97F7-5CE9CB2B39BB}" type="parTrans" cxnId="{0FD9F95C-67AB-465A-BE82-0972869D108A}">
      <dgm:prSet/>
      <dgm:spPr/>
      <dgm:t>
        <a:bodyPr/>
        <a:lstStyle/>
        <a:p>
          <a:endParaRPr lang="en-US"/>
        </a:p>
      </dgm:t>
    </dgm:pt>
    <dgm:pt modelId="{3F47DFBF-2F3B-4CB4-B468-AD697A142163}" type="sibTrans" cxnId="{0FD9F95C-67AB-465A-BE82-0972869D108A}">
      <dgm:prSet/>
      <dgm:spPr/>
      <dgm:t>
        <a:bodyPr/>
        <a:lstStyle/>
        <a:p>
          <a:endParaRPr lang="en-US"/>
        </a:p>
      </dgm:t>
    </dgm:pt>
    <dgm:pt modelId="{ED41202F-6D45-4E8F-AF65-82802EEF44D7}">
      <dgm:prSet/>
      <dgm:spPr/>
      <dgm:t>
        <a:bodyPr/>
        <a:lstStyle/>
        <a:p>
          <a:r>
            <a:rPr lang="en-US"/>
            <a:t>Pair Share and Discuss</a:t>
          </a:r>
        </a:p>
      </dgm:t>
    </dgm:pt>
    <dgm:pt modelId="{6BEC68A0-DEDC-49B7-9308-6DD2F1415FCE}" type="parTrans" cxnId="{74EFE274-924E-45AF-8CDC-E27081DE514A}">
      <dgm:prSet/>
      <dgm:spPr/>
      <dgm:t>
        <a:bodyPr/>
        <a:lstStyle/>
        <a:p>
          <a:endParaRPr lang="en-US"/>
        </a:p>
      </dgm:t>
    </dgm:pt>
    <dgm:pt modelId="{1BE7D7B1-74A7-4365-A2AA-FABE33DF49D4}" type="sibTrans" cxnId="{74EFE274-924E-45AF-8CDC-E27081DE514A}">
      <dgm:prSet/>
      <dgm:spPr/>
      <dgm:t>
        <a:bodyPr/>
        <a:lstStyle/>
        <a:p>
          <a:endParaRPr lang="en-US"/>
        </a:p>
      </dgm:t>
    </dgm:pt>
    <dgm:pt modelId="{0BE94D0D-8DCE-4AEC-898E-8CE8269FFE3E}" type="pres">
      <dgm:prSet presAssocID="{8B867433-E0DB-41A6-8B04-524A6F587F39}" presName="root" presStyleCnt="0">
        <dgm:presLayoutVars>
          <dgm:dir/>
          <dgm:resizeHandles val="exact"/>
        </dgm:presLayoutVars>
      </dgm:prSet>
      <dgm:spPr/>
    </dgm:pt>
    <dgm:pt modelId="{F9C7E826-035B-4464-8417-4694252CAC7B}" type="pres">
      <dgm:prSet presAssocID="{192F4BFC-C4AA-44DA-936C-2B5D3A719881}" presName="compNode" presStyleCnt="0"/>
      <dgm:spPr/>
    </dgm:pt>
    <dgm:pt modelId="{90F316D5-AAAA-4640-82A4-1A18F919EE8D}" type="pres">
      <dgm:prSet presAssocID="{192F4BFC-C4AA-44DA-936C-2B5D3A719881}" presName="bgRect" presStyleLbl="bgShp" presStyleIdx="0" presStyleCnt="2"/>
      <dgm:spPr/>
    </dgm:pt>
    <dgm:pt modelId="{33061E77-ACB4-4E90-99DF-498A0FA46249}" type="pres">
      <dgm:prSet presAssocID="{192F4BFC-C4AA-44DA-936C-2B5D3A71988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711AD0A2-0B6F-4ADA-9330-74815195C1B6}" type="pres">
      <dgm:prSet presAssocID="{192F4BFC-C4AA-44DA-936C-2B5D3A719881}" presName="spaceRect" presStyleCnt="0"/>
      <dgm:spPr/>
    </dgm:pt>
    <dgm:pt modelId="{FBE96E9F-1214-4400-92B5-4B1DB48657B0}" type="pres">
      <dgm:prSet presAssocID="{192F4BFC-C4AA-44DA-936C-2B5D3A719881}" presName="parTx" presStyleLbl="revTx" presStyleIdx="0" presStyleCnt="2">
        <dgm:presLayoutVars>
          <dgm:chMax val="0"/>
          <dgm:chPref val="0"/>
        </dgm:presLayoutVars>
      </dgm:prSet>
      <dgm:spPr/>
    </dgm:pt>
    <dgm:pt modelId="{E0C3CF92-5330-4FE6-8B6B-93FF50393D1E}" type="pres">
      <dgm:prSet presAssocID="{3F47DFBF-2F3B-4CB4-B468-AD697A142163}" presName="sibTrans" presStyleCnt="0"/>
      <dgm:spPr/>
    </dgm:pt>
    <dgm:pt modelId="{831803CF-0698-4831-9FE3-9C3333DDF873}" type="pres">
      <dgm:prSet presAssocID="{ED41202F-6D45-4E8F-AF65-82802EEF44D7}" presName="compNode" presStyleCnt="0"/>
      <dgm:spPr/>
    </dgm:pt>
    <dgm:pt modelId="{875E87B9-B263-4F29-BDCC-4BF2A9DE358F}" type="pres">
      <dgm:prSet presAssocID="{ED41202F-6D45-4E8F-AF65-82802EEF44D7}" presName="bgRect" presStyleLbl="bgShp" presStyleIdx="1" presStyleCnt="2"/>
      <dgm:spPr/>
    </dgm:pt>
    <dgm:pt modelId="{7E81FC5E-AC10-4106-BCAB-7BA9A600C306}" type="pres">
      <dgm:prSet presAssocID="{ED41202F-6D45-4E8F-AF65-82802EEF44D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62C7681F-DAB1-4127-A1C9-5A971D648DF2}" type="pres">
      <dgm:prSet presAssocID="{ED41202F-6D45-4E8F-AF65-82802EEF44D7}" presName="spaceRect" presStyleCnt="0"/>
      <dgm:spPr/>
    </dgm:pt>
    <dgm:pt modelId="{28881A02-51C4-4199-9599-E97A1F1F78B3}" type="pres">
      <dgm:prSet presAssocID="{ED41202F-6D45-4E8F-AF65-82802EEF44D7}" presName="parTx" presStyleLbl="revTx" presStyleIdx="1" presStyleCnt="2">
        <dgm:presLayoutVars>
          <dgm:chMax val="0"/>
          <dgm:chPref val="0"/>
        </dgm:presLayoutVars>
      </dgm:prSet>
      <dgm:spPr/>
    </dgm:pt>
  </dgm:ptLst>
  <dgm:cxnLst>
    <dgm:cxn modelId="{686D5B1B-6695-40A6-80E7-F4C13B3FEB63}" type="presOf" srcId="{192F4BFC-C4AA-44DA-936C-2B5D3A719881}" destId="{FBE96E9F-1214-4400-92B5-4B1DB48657B0}" srcOrd="0" destOrd="0" presId="urn:microsoft.com/office/officeart/2018/2/layout/IconVerticalSolidList"/>
    <dgm:cxn modelId="{0FD9F95C-67AB-465A-BE82-0972869D108A}" srcId="{8B867433-E0DB-41A6-8B04-524A6F587F39}" destId="{192F4BFC-C4AA-44DA-936C-2B5D3A719881}" srcOrd="0" destOrd="0" parTransId="{EBC48B9B-97DF-471B-97F7-5CE9CB2B39BB}" sibTransId="{3F47DFBF-2F3B-4CB4-B468-AD697A142163}"/>
    <dgm:cxn modelId="{74EFE274-924E-45AF-8CDC-E27081DE514A}" srcId="{8B867433-E0DB-41A6-8B04-524A6F587F39}" destId="{ED41202F-6D45-4E8F-AF65-82802EEF44D7}" srcOrd="1" destOrd="0" parTransId="{6BEC68A0-DEDC-49B7-9308-6DD2F1415FCE}" sibTransId="{1BE7D7B1-74A7-4365-A2AA-FABE33DF49D4}"/>
    <dgm:cxn modelId="{57071877-B3C5-4156-BE57-6685CCA4EFB5}" type="presOf" srcId="{ED41202F-6D45-4E8F-AF65-82802EEF44D7}" destId="{28881A02-51C4-4199-9599-E97A1F1F78B3}" srcOrd="0" destOrd="0" presId="urn:microsoft.com/office/officeart/2018/2/layout/IconVerticalSolidList"/>
    <dgm:cxn modelId="{542F289F-1E3E-433C-A7D9-C93329EB9E58}" type="presOf" srcId="{8B867433-E0DB-41A6-8B04-524A6F587F39}" destId="{0BE94D0D-8DCE-4AEC-898E-8CE8269FFE3E}" srcOrd="0" destOrd="0" presId="urn:microsoft.com/office/officeart/2018/2/layout/IconVerticalSolidList"/>
    <dgm:cxn modelId="{199BC6FC-70C7-4A65-9F14-E312150551EE}" type="presParOf" srcId="{0BE94D0D-8DCE-4AEC-898E-8CE8269FFE3E}" destId="{F9C7E826-035B-4464-8417-4694252CAC7B}" srcOrd="0" destOrd="0" presId="urn:microsoft.com/office/officeart/2018/2/layout/IconVerticalSolidList"/>
    <dgm:cxn modelId="{810BE736-794F-4AB8-BC1D-50D3B9D7D5D3}" type="presParOf" srcId="{F9C7E826-035B-4464-8417-4694252CAC7B}" destId="{90F316D5-AAAA-4640-82A4-1A18F919EE8D}" srcOrd="0" destOrd="0" presId="urn:microsoft.com/office/officeart/2018/2/layout/IconVerticalSolidList"/>
    <dgm:cxn modelId="{2544A338-A92B-425E-9831-99E7BE7D8079}" type="presParOf" srcId="{F9C7E826-035B-4464-8417-4694252CAC7B}" destId="{33061E77-ACB4-4E90-99DF-498A0FA46249}" srcOrd="1" destOrd="0" presId="urn:microsoft.com/office/officeart/2018/2/layout/IconVerticalSolidList"/>
    <dgm:cxn modelId="{2265D0CF-1DA7-4C38-9F30-970811EECA45}" type="presParOf" srcId="{F9C7E826-035B-4464-8417-4694252CAC7B}" destId="{711AD0A2-0B6F-4ADA-9330-74815195C1B6}" srcOrd="2" destOrd="0" presId="urn:microsoft.com/office/officeart/2018/2/layout/IconVerticalSolidList"/>
    <dgm:cxn modelId="{A9C17903-F8D1-49D5-BBE6-A2DACBD21A37}" type="presParOf" srcId="{F9C7E826-035B-4464-8417-4694252CAC7B}" destId="{FBE96E9F-1214-4400-92B5-4B1DB48657B0}" srcOrd="3" destOrd="0" presId="urn:microsoft.com/office/officeart/2018/2/layout/IconVerticalSolidList"/>
    <dgm:cxn modelId="{70C5DE29-580E-4FF9-9DC1-B16ED4269491}" type="presParOf" srcId="{0BE94D0D-8DCE-4AEC-898E-8CE8269FFE3E}" destId="{E0C3CF92-5330-4FE6-8B6B-93FF50393D1E}" srcOrd="1" destOrd="0" presId="urn:microsoft.com/office/officeart/2018/2/layout/IconVerticalSolidList"/>
    <dgm:cxn modelId="{5622EF6F-E758-4869-8BCA-D2944F946DFA}" type="presParOf" srcId="{0BE94D0D-8DCE-4AEC-898E-8CE8269FFE3E}" destId="{831803CF-0698-4831-9FE3-9C3333DDF873}" srcOrd="2" destOrd="0" presId="urn:microsoft.com/office/officeart/2018/2/layout/IconVerticalSolidList"/>
    <dgm:cxn modelId="{6B49DAFA-6ACC-439D-9B51-55B8A40B5233}" type="presParOf" srcId="{831803CF-0698-4831-9FE3-9C3333DDF873}" destId="{875E87B9-B263-4F29-BDCC-4BF2A9DE358F}" srcOrd="0" destOrd="0" presId="urn:microsoft.com/office/officeart/2018/2/layout/IconVerticalSolidList"/>
    <dgm:cxn modelId="{044B8586-3149-4EA5-A3C5-1E6E76F7DB1D}" type="presParOf" srcId="{831803CF-0698-4831-9FE3-9C3333DDF873}" destId="{7E81FC5E-AC10-4106-BCAB-7BA9A600C306}" srcOrd="1" destOrd="0" presId="urn:microsoft.com/office/officeart/2018/2/layout/IconVerticalSolidList"/>
    <dgm:cxn modelId="{F05761A4-B34E-4FB3-91F2-0D193423675D}" type="presParOf" srcId="{831803CF-0698-4831-9FE3-9C3333DDF873}" destId="{62C7681F-DAB1-4127-A1C9-5A971D648DF2}" srcOrd="2" destOrd="0" presId="urn:microsoft.com/office/officeart/2018/2/layout/IconVerticalSolidList"/>
    <dgm:cxn modelId="{1A22BD1A-D71D-4584-90C1-7FE260B483D4}" type="presParOf" srcId="{831803CF-0698-4831-9FE3-9C3333DDF873}" destId="{28881A02-51C4-4199-9599-E97A1F1F78B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ED2F98-8075-49C8-964E-B9CFD1CC7F43}"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9D4BD07-7D69-4E75-9D9F-A404898970F1}">
      <dgm:prSet/>
      <dgm:spPr/>
      <dgm:t>
        <a:bodyPr/>
        <a:lstStyle/>
        <a:p>
          <a:pPr>
            <a:lnSpc>
              <a:spcPct val="100000"/>
            </a:lnSpc>
          </a:pPr>
          <a:r>
            <a:rPr lang="en-US" dirty="0"/>
            <a:t>“One of the problems with expanding our [media] canon to include multicultural perspectives is that we must also expand the criteria with which we judge” (Eileen </a:t>
          </a:r>
          <a:r>
            <a:rPr lang="en-US" dirty="0" err="1"/>
            <a:t>Iscoff</a:t>
          </a:r>
          <a:r>
            <a:rPr lang="en-US" dirty="0"/>
            <a:t> Oliver, </a:t>
          </a:r>
          <a:r>
            <a:rPr lang="en-US" i="1" dirty="0"/>
            <a:t>Crossing the Mainstream: Multicultural Perspectives in Teaching Literature</a:t>
          </a:r>
          <a:r>
            <a:rPr lang="en-US" dirty="0"/>
            <a:t>, 134).</a:t>
          </a:r>
        </a:p>
      </dgm:t>
    </dgm:pt>
    <dgm:pt modelId="{3EE742D7-9248-4E16-A37A-0A904AD1D582}" type="parTrans" cxnId="{C38AE4CC-B13F-4830-8954-7C1C6540DAD9}">
      <dgm:prSet/>
      <dgm:spPr/>
      <dgm:t>
        <a:bodyPr/>
        <a:lstStyle/>
        <a:p>
          <a:endParaRPr lang="en-US"/>
        </a:p>
      </dgm:t>
    </dgm:pt>
    <dgm:pt modelId="{6E7E02D7-41EE-4A9E-BB3D-AC2922884DBA}" type="sibTrans" cxnId="{C38AE4CC-B13F-4830-8954-7C1C6540DAD9}">
      <dgm:prSet/>
      <dgm:spPr/>
      <dgm:t>
        <a:bodyPr/>
        <a:lstStyle/>
        <a:p>
          <a:pPr>
            <a:lnSpc>
              <a:spcPct val="100000"/>
            </a:lnSpc>
          </a:pPr>
          <a:endParaRPr lang="en-US"/>
        </a:p>
      </dgm:t>
    </dgm:pt>
    <dgm:pt modelId="{14CF3CAF-054A-4E0F-A0BD-68FA2A51B704}">
      <dgm:prSet/>
      <dgm:spPr/>
      <dgm:t>
        <a:bodyPr/>
        <a:lstStyle/>
        <a:p>
          <a:pPr>
            <a:lnSpc>
              <a:spcPct val="100000"/>
            </a:lnSpc>
          </a:pPr>
          <a:r>
            <a:rPr lang="en-US"/>
            <a:t>“To look more critically at the literatures [and media] of the United States… we must broaden our knowledge of characteristics of … excellence beyond the traditional Eurocentric models that we have been educated with and continue to teach in our classrooms. Traditional elements such as plot development, characterization, use of symbolism, and so forth simply may not be relevant when we study the literature [and media] of nonmainstream writers. Thus, we may be undervaluing the aesthetic quality of nonmainstream work simply because we do not know what to look for” (Oliver 137).</a:t>
          </a:r>
        </a:p>
      </dgm:t>
    </dgm:pt>
    <dgm:pt modelId="{E0855DCC-2E52-4F14-94FC-69DDB0109C17}" type="parTrans" cxnId="{05D3E4CE-AF44-4202-8900-DCA03E70F197}">
      <dgm:prSet/>
      <dgm:spPr/>
      <dgm:t>
        <a:bodyPr/>
        <a:lstStyle/>
        <a:p>
          <a:endParaRPr lang="en-US"/>
        </a:p>
      </dgm:t>
    </dgm:pt>
    <dgm:pt modelId="{14921B8B-769F-438E-B73E-DE239F235D8F}" type="sibTrans" cxnId="{05D3E4CE-AF44-4202-8900-DCA03E70F197}">
      <dgm:prSet/>
      <dgm:spPr/>
      <dgm:t>
        <a:bodyPr/>
        <a:lstStyle/>
        <a:p>
          <a:pPr>
            <a:lnSpc>
              <a:spcPct val="100000"/>
            </a:lnSpc>
          </a:pPr>
          <a:endParaRPr lang="en-US"/>
        </a:p>
      </dgm:t>
    </dgm:pt>
    <dgm:pt modelId="{E2B2E7BC-921C-4EAE-8305-353D2AED12DD}" type="pres">
      <dgm:prSet presAssocID="{1CED2F98-8075-49C8-964E-B9CFD1CC7F43}" presName="root" presStyleCnt="0">
        <dgm:presLayoutVars>
          <dgm:dir/>
          <dgm:resizeHandles val="exact"/>
        </dgm:presLayoutVars>
      </dgm:prSet>
      <dgm:spPr/>
    </dgm:pt>
    <dgm:pt modelId="{0C06ED32-6D6E-4C9B-9CAB-827C2AF8323E}" type="pres">
      <dgm:prSet presAssocID="{1CED2F98-8075-49C8-964E-B9CFD1CC7F43}" presName="container" presStyleCnt="0">
        <dgm:presLayoutVars>
          <dgm:dir/>
          <dgm:resizeHandles val="exact"/>
        </dgm:presLayoutVars>
      </dgm:prSet>
      <dgm:spPr/>
    </dgm:pt>
    <dgm:pt modelId="{3448942D-D532-46AF-ABC3-18C4374F4283}" type="pres">
      <dgm:prSet presAssocID="{49D4BD07-7D69-4E75-9D9F-A404898970F1}" presName="compNode" presStyleCnt="0"/>
      <dgm:spPr/>
    </dgm:pt>
    <dgm:pt modelId="{0B33F763-E5DB-471A-B4BC-24ED786A6CE3}" type="pres">
      <dgm:prSet presAssocID="{49D4BD07-7D69-4E75-9D9F-A404898970F1}" presName="iconBgRect" presStyleLbl="bgShp" presStyleIdx="0" presStyleCnt="2"/>
      <dgm:spPr/>
    </dgm:pt>
    <dgm:pt modelId="{B974E39D-B12F-4EFF-B20E-518815984659}" type="pres">
      <dgm:prSet presAssocID="{49D4BD07-7D69-4E75-9D9F-A404898970F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2D0CACA4-8D04-47AE-8304-4C3A1C16FE22}" type="pres">
      <dgm:prSet presAssocID="{49D4BD07-7D69-4E75-9D9F-A404898970F1}" presName="spaceRect" presStyleCnt="0"/>
      <dgm:spPr/>
    </dgm:pt>
    <dgm:pt modelId="{FF0DAD99-AAB0-487B-A18F-A598363656CC}" type="pres">
      <dgm:prSet presAssocID="{49D4BD07-7D69-4E75-9D9F-A404898970F1}" presName="textRect" presStyleLbl="revTx" presStyleIdx="0" presStyleCnt="2">
        <dgm:presLayoutVars>
          <dgm:chMax val="1"/>
          <dgm:chPref val="1"/>
        </dgm:presLayoutVars>
      </dgm:prSet>
      <dgm:spPr/>
    </dgm:pt>
    <dgm:pt modelId="{FC8633DB-FC74-4D69-9051-13BE5B7E4152}" type="pres">
      <dgm:prSet presAssocID="{6E7E02D7-41EE-4A9E-BB3D-AC2922884DBA}" presName="sibTrans" presStyleLbl="sibTrans2D1" presStyleIdx="0" presStyleCnt="0"/>
      <dgm:spPr/>
    </dgm:pt>
    <dgm:pt modelId="{3A5AAF57-8B85-4D0A-9E10-8E75D480C250}" type="pres">
      <dgm:prSet presAssocID="{14CF3CAF-054A-4E0F-A0BD-68FA2A51B704}" presName="compNode" presStyleCnt="0"/>
      <dgm:spPr/>
    </dgm:pt>
    <dgm:pt modelId="{E99C9C1E-7418-47D5-A63D-3EEB80B08662}" type="pres">
      <dgm:prSet presAssocID="{14CF3CAF-054A-4E0F-A0BD-68FA2A51B704}" presName="iconBgRect" presStyleLbl="bgShp" presStyleIdx="1" presStyleCnt="2"/>
      <dgm:spPr/>
    </dgm:pt>
    <dgm:pt modelId="{43E5BA28-BB65-4603-91E6-C53A3AA9F595}" type="pres">
      <dgm:prSet presAssocID="{14CF3CAF-054A-4E0F-A0BD-68FA2A51B70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698BE56C-F6CE-476A-A4CD-EDB362068ABC}" type="pres">
      <dgm:prSet presAssocID="{14CF3CAF-054A-4E0F-A0BD-68FA2A51B704}" presName="spaceRect" presStyleCnt="0"/>
      <dgm:spPr/>
    </dgm:pt>
    <dgm:pt modelId="{D685098E-7C21-4AD3-9CCD-71836F980F14}" type="pres">
      <dgm:prSet presAssocID="{14CF3CAF-054A-4E0F-A0BD-68FA2A51B704}" presName="textRect" presStyleLbl="revTx" presStyleIdx="1" presStyleCnt="2">
        <dgm:presLayoutVars>
          <dgm:chMax val="1"/>
          <dgm:chPref val="1"/>
        </dgm:presLayoutVars>
      </dgm:prSet>
      <dgm:spPr/>
    </dgm:pt>
  </dgm:ptLst>
  <dgm:cxnLst>
    <dgm:cxn modelId="{F3F68B26-371D-4037-BF52-ED8ED84969DF}" type="presOf" srcId="{6E7E02D7-41EE-4A9E-BB3D-AC2922884DBA}" destId="{FC8633DB-FC74-4D69-9051-13BE5B7E4152}" srcOrd="0" destOrd="0" presId="urn:microsoft.com/office/officeart/2018/2/layout/IconCircleList"/>
    <dgm:cxn modelId="{5181053A-E47D-4DB4-88A9-9C3B3859DE6D}" type="presOf" srcId="{1CED2F98-8075-49C8-964E-B9CFD1CC7F43}" destId="{E2B2E7BC-921C-4EAE-8305-353D2AED12DD}" srcOrd="0" destOrd="0" presId="urn:microsoft.com/office/officeart/2018/2/layout/IconCircleList"/>
    <dgm:cxn modelId="{A6D8CA56-139D-42EA-AC10-1ED4C887061C}" type="presOf" srcId="{49D4BD07-7D69-4E75-9D9F-A404898970F1}" destId="{FF0DAD99-AAB0-487B-A18F-A598363656CC}" srcOrd="0" destOrd="0" presId="urn:microsoft.com/office/officeart/2018/2/layout/IconCircleList"/>
    <dgm:cxn modelId="{C38AE4CC-B13F-4830-8954-7C1C6540DAD9}" srcId="{1CED2F98-8075-49C8-964E-B9CFD1CC7F43}" destId="{49D4BD07-7D69-4E75-9D9F-A404898970F1}" srcOrd="0" destOrd="0" parTransId="{3EE742D7-9248-4E16-A37A-0A904AD1D582}" sibTransId="{6E7E02D7-41EE-4A9E-BB3D-AC2922884DBA}"/>
    <dgm:cxn modelId="{05D3E4CE-AF44-4202-8900-DCA03E70F197}" srcId="{1CED2F98-8075-49C8-964E-B9CFD1CC7F43}" destId="{14CF3CAF-054A-4E0F-A0BD-68FA2A51B704}" srcOrd="1" destOrd="0" parTransId="{E0855DCC-2E52-4F14-94FC-69DDB0109C17}" sibTransId="{14921B8B-769F-438E-B73E-DE239F235D8F}"/>
    <dgm:cxn modelId="{04F366E4-DF03-44AC-A15E-C1AB1371C33B}" type="presOf" srcId="{14CF3CAF-054A-4E0F-A0BD-68FA2A51B704}" destId="{D685098E-7C21-4AD3-9CCD-71836F980F14}" srcOrd="0" destOrd="0" presId="urn:microsoft.com/office/officeart/2018/2/layout/IconCircleList"/>
    <dgm:cxn modelId="{20C4975C-33CE-4EF3-8C4B-FF1E26BF339F}" type="presParOf" srcId="{E2B2E7BC-921C-4EAE-8305-353D2AED12DD}" destId="{0C06ED32-6D6E-4C9B-9CAB-827C2AF8323E}" srcOrd="0" destOrd="0" presId="urn:microsoft.com/office/officeart/2018/2/layout/IconCircleList"/>
    <dgm:cxn modelId="{50D53B70-B5A1-40BB-9E29-8FCFF8F5C45E}" type="presParOf" srcId="{0C06ED32-6D6E-4C9B-9CAB-827C2AF8323E}" destId="{3448942D-D532-46AF-ABC3-18C4374F4283}" srcOrd="0" destOrd="0" presId="urn:microsoft.com/office/officeart/2018/2/layout/IconCircleList"/>
    <dgm:cxn modelId="{0428B79F-9EA5-457A-BED6-5825028F697D}" type="presParOf" srcId="{3448942D-D532-46AF-ABC3-18C4374F4283}" destId="{0B33F763-E5DB-471A-B4BC-24ED786A6CE3}" srcOrd="0" destOrd="0" presId="urn:microsoft.com/office/officeart/2018/2/layout/IconCircleList"/>
    <dgm:cxn modelId="{07401DAD-B14C-4289-9CAA-A82FF31B802F}" type="presParOf" srcId="{3448942D-D532-46AF-ABC3-18C4374F4283}" destId="{B974E39D-B12F-4EFF-B20E-518815984659}" srcOrd="1" destOrd="0" presId="urn:microsoft.com/office/officeart/2018/2/layout/IconCircleList"/>
    <dgm:cxn modelId="{D2DE33AA-3E98-4165-9133-A38DF7AC6F19}" type="presParOf" srcId="{3448942D-D532-46AF-ABC3-18C4374F4283}" destId="{2D0CACA4-8D04-47AE-8304-4C3A1C16FE22}" srcOrd="2" destOrd="0" presId="urn:microsoft.com/office/officeart/2018/2/layout/IconCircleList"/>
    <dgm:cxn modelId="{6EBC9152-893A-41BC-B2F5-7FD4E05B4D48}" type="presParOf" srcId="{3448942D-D532-46AF-ABC3-18C4374F4283}" destId="{FF0DAD99-AAB0-487B-A18F-A598363656CC}" srcOrd="3" destOrd="0" presId="urn:microsoft.com/office/officeart/2018/2/layout/IconCircleList"/>
    <dgm:cxn modelId="{E6CA3F56-EB50-485A-ACA2-5B033EB95AD2}" type="presParOf" srcId="{0C06ED32-6D6E-4C9B-9CAB-827C2AF8323E}" destId="{FC8633DB-FC74-4D69-9051-13BE5B7E4152}" srcOrd="1" destOrd="0" presId="urn:microsoft.com/office/officeart/2018/2/layout/IconCircleList"/>
    <dgm:cxn modelId="{3C8B41A2-9B70-4957-9C72-4C44C8ABCE98}" type="presParOf" srcId="{0C06ED32-6D6E-4C9B-9CAB-827C2AF8323E}" destId="{3A5AAF57-8B85-4D0A-9E10-8E75D480C250}" srcOrd="2" destOrd="0" presId="urn:microsoft.com/office/officeart/2018/2/layout/IconCircleList"/>
    <dgm:cxn modelId="{F70571F3-CC05-4BFC-9CC3-BBDD6CF8F8F4}" type="presParOf" srcId="{3A5AAF57-8B85-4D0A-9E10-8E75D480C250}" destId="{E99C9C1E-7418-47D5-A63D-3EEB80B08662}" srcOrd="0" destOrd="0" presId="urn:microsoft.com/office/officeart/2018/2/layout/IconCircleList"/>
    <dgm:cxn modelId="{1D33F29D-79A1-4D53-B404-490B4959201B}" type="presParOf" srcId="{3A5AAF57-8B85-4D0A-9E10-8E75D480C250}" destId="{43E5BA28-BB65-4603-91E6-C53A3AA9F595}" srcOrd="1" destOrd="0" presId="urn:microsoft.com/office/officeart/2018/2/layout/IconCircleList"/>
    <dgm:cxn modelId="{6319DFB9-0C90-4183-A10A-159AFA8F8CB6}" type="presParOf" srcId="{3A5AAF57-8B85-4D0A-9E10-8E75D480C250}" destId="{698BE56C-F6CE-476A-A4CD-EDB362068ABC}" srcOrd="2" destOrd="0" presId="urn:microsoft.com/office/officeart/2018/2/layout/IconCircleList"/>
    <dgm:cxn modelId="{ED7EDB5C-7124-414A-B6BC-9D883B3BA27D}" type="presParOf" srcId="{3A5AAF57-8B85-4D0A-9E10-8E75D480C250}" destId="{D685098E-7C21-4AD3-9CCD-71836F980F1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54E94A-68B4-4A8E-AC40-B1D3DC93FE35}"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B867E63-733E-4DE6-9439-F2D771CE072A}">
      <dgm:prSet/>
      <dgm:spPr/>
      <dgm:t>
        <a:bodyPr/>
        <a:lstStyle/>
        <a:p>
          <a:r>
            <a:rPr lang="en-US" baseline="0"/>
            <a:t>According to Oliver, Bonnie Davis discovered that her first graders “did display certain biases in their perceptions with disabilities” (67).</a:t>
          </a:r>
          <a:endParaRPr lang="en-US"/>
        </a:p>
      </dgm:t>
    </dgm:pt>
    <dgm:pt modelId="{6EF707E1-07C4-42CF-B32B-73D1CF664C2C}" type="parTrans" cxnId="{86B99209-0471-415C-B979-360A61ED1713}">
      <dgm:prSet/>
      <dgm:spPr/>
      <dgm:t>
        <a:bodyPr/>
        <a:lstStyle/>
        <a:p>
          <a:endParaRPr lang="en-US"/>
        </a:p>
      </dgm:t>
    </dgm:pt>
    <dgm:pt modelId="{B4518B78-0A25-43A4-8D69-B99FDD18EE46}" type="sibTrans" cxnId="{86B99209-0471-415C-B979-360A61ED1713}">
      <dgm:prSet/>
      <dgm:spPr/>
      <dgm:t>
        <a:bodyPr/>
        <a:lstStyle/>
        <a:p>
          <a:endParaRPr lang="en-US"/>
        </a:p>
      </dgm:t>
    </dgm:pt>
    <dgm:pt modelId="{648BC68F-7288-42FC-BEDB-A01866E25D2F}">
      <dgm:prSet/>
      <dgm:spPr/>
      <dgm:t>
        <a:bodyPr/>
        <a:lstStyle/>
        <a:p>
          <a:r>
            <a:rPr lang="en-US" baseline="0"/>
            <a:t>Biklen and Bodan and Margolis and Shapiro suggest we need to recognize stereotypes in texts to address them in ourselves.</a:t>
          </a:r>
          <a:endParaRPr lang="en-US"/>
        </a:p>
      </dgm:t>
    </dgm:pt>
    <dgm:pt modelId="{88889EF2-8073-455C-8085-DB238F4F643C}" type="parTrans" cxnId="{F5328F5E-D763-47D6-BE65-21C28B1627F2}">
      <dgm:prSet/>
      <dgm:spPr/>
      <dgm:t>
        <a:bodyPr/>
        <a:lstStyle/>
        <a:p>
          <a:endParaRPr lang="en-US"/>
        </a:p>
      </dgm:t>
    </dgm:pt>
    <dgm:pt modelId="{CD6381DE-5BE1-4558-A6BD-6B7BACC37858}" type="sibTrans" cxnId="{F5328F5E-D763-47D6-BE65-21C28B1627F2}">
      <dgm:prSet/>
      <dgm:spPr/>
      <dgm:t>
        <a:bodyPr/>
        <a:lstStyle/>
        <a:p>
          <a:endParaRPr lang="en-US"/>
        </a:p>
      </dgm:t>
    </dgm:pt>
    <dgm:pt modelId="{F861D445-DD40-49B2-A3A3-8673961AEF0B}">
      <dgm:prSet/>
      <dgm:spPr/>
      <dgm:t>
        <a:bodyPr/>
        <a:lstStyle/>
        <a:p>
          <a:r>
            <a:rPr lang="en-US" baseline="0"/>
            <a:t>They also suggest that “characters with disabilities should be integrated in a positive way with others” (Oliver 68). </a:t>
          </a:r>
          <a:endParaRPr lang="en-US"/>
        </a:p>
      </dgm:t>
    </dgm:pt>
    <dgm:pt modelId="{9324F218-7C22-4A20-9AB2-1573EB574283}" type="parTrans" cxnId="{17DBE1AF-D8DA-481A-8313-5F2643EC29BF}">
      <dgm:prSet/>
      <dgm:spPr/>
      <dgm:t>
        <a:bodyPr/>
        <a:lstStyle/>
        <a:p>
          <a:endParaRPr lang="en-US"/>
        </a:p>
      </dgm:t>
    </dgm:pt>
    <dgm:pt modelId="{F347A6DD-4BAF-46FD-B6B3-C8EB0A40FBEB}" type="sibTrans" cxnId="{17DBE1AF-D8DA-481A-8313-5F2643EC29BF}">
      <dgm:prSet/>
      <dgm:spPr/>
      <dgm:t>
        <a:bodyPr/>
        <a:lstStyle/>
        <a:p>
          <a:endParaRPr lang="en-US"/>
        </a:p>
      </dgm:t>
    </dgm:pt>
    <dgm:pt modelId="{470BAF8E-8D6E-41D7-BEF4-8ADD02E1A260}" type="pres">
      <dgm:prSet presAssocID="{E054E94A-68B4-4A8E-AC40-B1D3DC93FE35}" presName="root" presStyleCnt="0">
        <dgm:presLayoutVars>
          <dgm:dir/>
          <dgm:resizeHandles val="exact"/>
        </dgm:presLayoutVars>
      </dgm:prSet>
      <dgm:spPr/>
    </dgm:pt>
    <dgm:pt modelId="{A694F415-EE40-41AC-A60E-C135F0C9EC94}" type="pres">
      <dgm:prSet presAssocID="{2B867E63-733E-4DE6-9439-F2D771CE072A}" presName="compNode" presStyleCnt="0"/>
      <dgm:spPr/>
    </dgm:pt>
    <dgm:pt modelId="{92B5FF1F-19D7-4895-BF6A-CDFBFB5974D1}" type="pres">
      <dgm:prSet presAssocID="{2B867E63-733E-4DE6-9439-F2D771CE072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lle"/>
        </a:ext>
      </dgm:extLst>
    </dgm:pt>
    <dgm:pt modelId="{953F2165-90B8-4049-A806-2C571A39C9BF}" type="pres">
      <dgm:prSet presAssocID="{2B867E63-733E-4DE6-9439-F2D771CE072A}" presName="spaceRect" presStyleCnt="0"/>
      <dgm:spPr/>
    </dgm:pt>
    <dgm:pt modelId="{38095708-2070-4AEB-BE9E-3372F68EED8C}" type="pres">
      <dgm:prSet presAssocID="{2B867E63-733E-4DE6-9439-F2D771CE072A}" presName="textRect" presStyleLbl="revTx" presStyleIdx="0" presStyleCnt="3">
        <dgm:presLayoutVars>
          <dgm:chMax val="1"/>
          <dgm:chPref val="1"/>
        </dgm:presLayoutVars>
      </dgm:prSet>
      <dgm:spPr/>
    </dgm:pt>
    <dgm:pt modelId="{7817EF9E-9AE0-4DA3-9E50-838262A37E0A}" type="pres">
      <dgm:prSet presAssocID="{B4518B78-0A25-43A4-8D69-B99FDD18EE46}" presName="sibTrans" presStyleCnt="0"/>
      <dgm:spPr/>
    </dgm:pt>
    <dgm:pt modelId="{4B5E3538-9B9E-48B7-A128-E87DD5BFC0D1}" type="pres">
      <dgm:prSet presAssocID="{648BC68F-7288-42FC-BEDB-A01866E25D2F}" presName="compNode" presStyleCnt="0"/>
      <dgm:spPr/>
    </dgm:pt>
    <dgm:pt modelId="{A3DFAD82-85B2-449E-9C7E-8A9BE87BB0CE}" type="pres">
      <dgm:prSet presAssocID="{648BC68F-7288-42FC-BEDB-A01866E25D2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556A646C-8483-46CD-B261-363FA905A0A8}" type="pres">
      <dgm:prSet presAssocID="{648BC68F-7288-42FC-BEDB-A01866E25D2F}" presName="spaceRect" presStyleCnt="0"/>
      <dgm:spPr/>
    </dgm:pt>
    <dgm:pt modelId="{8A099C6B-A2CC-4091-B60D-ECDD8A9E794B}" type="pres">
      <dgm:prSet presAssocID="{648BC68F-7288-42FC-BEDB-A01866E25D2F}" presName="textRect" presStyleLbl="revTx" presStyleIdx="1" presStyleCnt="3">
        <dgm:presLayoutVars>
          <dgm:chMax val="1"/>
          <dgm:chPref val="1"/>
        </dgm:presLayoutVars>
      </dgm:prSet>
      <dgm:spPr/>
    </dgm:pt>
    <dgm:pt modelId="{5DD67DE9-A2F9-45BA-BAC7-748BF47AE5E0}" type="pres">
      <dgm:prSet presAssocID="{CD6381DE-5BE1-4558-A6BD-6B7BACC37858}" presName="sibTrans" presStyleCnt="0"/>
      <dgm:spPr/>
    </dgm:pt>
    <dgm:pt modelId="{393ED3DB-992F-4EFA-A95B-8FAF6025BA1A}" type="pres">
      <dgm:prSet presAssocID="{F861D445-DD40-49B2-A3A3-8673961AEF0B}" presName="compNode" presStyleCnt="0"/>
      <dgm:spPr/>
    </dgm:pt>
    <dgm:pt modelId="{9BAAE0B7-16F0-4E62-A157-9CC19461606A}" type="pres">
      <dgm:prSet presAssocID="{F861D445-DD40-49B2-A3A3-8673961AEF0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heelchair Access"/>
        </a:ext>
      </dgm:extLst>
    </dgm:pt>
    <dgm:pt modelId="{5FE99502-22B7-449D-8D1A-FDB1977A8D25}" type="pres">
      <dgm:prSet presAssocID="{F861D445-DD40-49B2-A3A3-8673961AEF0B}" presName="spaceRect" presStyleCnt="0"/>
      <dgm:spPr/>
    </dgm:pt>
    <dgm:pt modelId="{A223C6AB-ACB3-443C-A9D3-C1BF985DB965}" type="pres">
      <dgm:prSet presAssocID="{F861D445-DD40-49B2-A3A3-8673961AEF0B}" presName="textRect" presStyleLbl="revTx" presStyleIdx="2" presStyleCnt="3">
        <dgm:presLayoutVars>
          <dgm:chMax val="1"/>
          <dgm:chPref val="1"/>
        </dgm:presLayoutVars>
      </dgm:prSet>
      <dgm:spPr/>
    </dgm:pt>
  </dgm:ptLst>
  <dgm:cxnLst>
    <dgm:cxn modelId="{F4134101-952F-4F49-A928-0944FB398413}" type="presOf" srcId="{F861D445-DD40-49B2-A3A3-8673961AEF0B}" destId="{A223C6AB-ACB3-443C-A9D3-C1BF985DB965}" srcOrd="0" destOrd="0" presId="urn:microsoft.com/office/officeart/2018/2/layout/IconLabelList"/>
    <dgm:cxn modelId="{86B99209-0471-415C-B979-360A61ED1713}" srcId="{E054E94A-68B4-4A8E-AC40-B1D3DC93FE35}" destId="{2B867E63-733E-4DE6-9439-F2D771CE072A}" srcOrd="0" destOrd="0" parTransId="{6EF707E1-07C4-42CF-B32B-73D1CF664C2C}" sibTransId="{B4518B78-0A25-43A4-8D69-B99FDD18EE46}"/>
    <dgm:cxn modelId="{F5328F5E-D763-47D6-BE65-21C28B1627F2}" srcId="{E054E94A-68B4-4A8E-AC40-B1D3DC93FE35}" destId="{648BC68F-7288-42FC-BEDB-A01866E25D2F}" srcOrd="1" destOrd="0" parTransId="{88889EF2-8073-455C-8085-DB238F4F643C}" sibTransId="{CD6381DE-5BE1-4558-A6BD-6B7BACC37858}"/>
    <dgm:cxn modelId="{6216C76F-8634-4029-A985-68F9E2792C86}" type="presOf" srcId="{648BC68F-7288-42FC-BEDB-A01866E25D2F}" destId="{8A099C6B-A2CC-4091-B60D-ECDD8A9E794B}" srcOrd="0" destOrd="0" presId="urn:microsoft.com/office/officeart/2018/2/layout/IconLabelList"/>
    <dgm:cxn modelId="{17DBE1AF-D8DA-481A-8313-5F2643EC29BF}" srcId="{E054E94A-68B4-4A8E-AC40-B1D3DC93FE35}" destId="{F861D445-DD40-49B2-A3A3-8673961AEF0B}" srcOrd="2" destOrd="0" parTransId="{9324F218-7C22-4A20-9AB2-1573EB574283}" sibTransId="{F347A6DD-4BAF-46FD-B6B3-C8EB0A40FBEB}"/>
    <dgm:cxn modelId="{0CE87FB6-9794-4CF2-8A13-F2FA714608FA}" type="presOf" srcId="{E054E94A-68B4-4A8E-AC40-B1D3DC93FE35}" destId="{470BAF8E-8D6E-41D7-BEF4-8ADD02E1A260}" srcOrd="0" destOrd="0" presId="urn:microsoft.com/office/officeart/2018/2/layout/IconLabelList"/>
    <dgm:cxn modelId="{5D92ACC7-A599-4A63-8ECC-ACEF240DE744}" type="presOf" srcId="{2B867E63-733E-4DE6-9439-F2D771CE072A}" destId="{38095708-2070-4AEB-BE9E-3372F68EED8C}" srcOrd="0" destOrd="0" presId="urn:microsoft.com/office/officeart/2018/2/layout/IconLabelList"/>
    <dgm:cxn modelId="{07487BE0-B04F-4153-AF08-2D9D4CB12DB5}" type="presParOf" srcId="{470BAF8E-8D6E-41D7-BEF4-8ADD02E1A260}" destId="{A694F415-EE40-41AC-A60E-C135F0C9EC94}" srcOrd="0" destOrd="0" presId="urn:microsoft.com/office/officeart/2018/2/layout/IconLabelList"/>
    <dgm:cxn modelId="{409815C6-9665-481B-889B-C2C743661407}" type="presParOf" srcId="{A694F415-EE40-41AC-A60E-C135F0C9EC94}" destId="{92B5FF1F-19D7-4895-BF6A-CDFBFB5974D1}" srcOrd="0" destOrd="0" presId="urn:microsoft.com/office/officeart/2018/2/layout/IconLabelList"/>
    <dgm:cxn modelId="{B1A4D800-9E08-474C-B701-F902F778311A}" type="presParOf" srcId="{A694F415-EE40-41AC-A60E-C135F0C9EC94}" destId="{953F2165-90B8-4049-A806-2C571A39C9BF}" srcOrd="1" destOrd="0" presId="urn:microsoft.com/office/officeart/2018/2/layout/IconLabelList"/>
    <dgm:cxn modelId="{61BE3D73-4C84-4E63-9AEF-AD68AB4E4EC9}" type="presParOf" srcId="{A694F415-EE40-41AC-A60E-C135F0C9EC94}" destId="{38095708-2070-4AEB-BE9E-3372F68EED8C}" srcOrd="2" destOrd="0" presId="urn:microsoft.com/office/officeart/2018/2/layout/IconLabelList"/>
    <dgm:cxn modelId="{C0B38A56-2011-4C8A-8C23-C10B643CF3B1}" type="presParOf" srcId="{470BAF8E-8D6E-41D7-BEF4-8ADD02E1A260}" destId="{7817EF9E-9AE0-4DA3-9E50-838262A37E0A}" srcOrd="1" destOrd="0" presId="urn:microsoft.com/office/officeart/2018/2/layout/IconLabelList"/>
    <dgm:cxn modelId="{D8A19C5D-4F67-4E25-8530-22E52671C9C5}" type="presParOf" srcId="{470BAF8E-8D6E-41D7-BEF4-8ADD02E1A260}" destId="{4B5E3538-9B9E-48B7-A128-E87DD5BFC0D1}" srcOrd="2" destOrd="0" presId="urn:microsoft.com/office/officeart/2018/2/layout/IconLabelList"/>
    <dgm:cxn modelId="{D5B9BC30-E75D-46FF-82B3-1CD0F7201659}" type="presParOf" srcId="{4B5E3538-9B9E-48B7-A128-E87DD5BFC0D1}" destId="{A3DFAD82-85B2-449E-9C7E-8A9BE87BB0CE}" srcOrd="0" destOrd="0" presId="urn:microsoft.com/office/officeart/2018/2/layout/IconLabelList"/>
    <dgm:cxn modelId="{488EA766-F07C-470F-AEFB-BBDB4AA5DBE7}" type="presParOf" srcId="{4B5E3538-9B9E-48B7-A128-E87DD5BFC0D1}" destId="{556A646C-8483-46CD-B261-363FA905A0A8}" srcOrd="1" destOrd="0" presId="urn:microsoft.com/office/officeart/2018/2/layout/IconLabelList"/>
    <dgm:cxn modelId="{94C6791B-0EF8-4E56-A141-BAD09B5A453D}" type="presParOf" srcId="{4B5E3538-9B9E-48B7-A128-E87DD5BFC0D1}" destId="{8A099C6B-A2CC-4091-B60D-ECDD8A9E794B}" srcOrd="2" destOrd="0" presId="urn:microsoft.com/office/officeart/2018/2/layout/IconLabelList"/>
    <dgm:cxn modelId="{B9409BB2-6DA4-4481-9544-DD2B3506DD23}" type="presParOf" srcId="{470BAF8E-8D6E-41D7-BEF4-8ADD02E1A260}" destId="{5DD67DE9-A2F9-45BA-BAC7-748BF47AE5E0}" srcOrd="3" destOrd="0" presId="urn:microsoft.com/office/officeart/2018/2/layout/IconLabelList"/>
    <dgm:cxn modelId="{6A7A9EC7-07E2-4848-A63F-7665A8B28390}" type="presParOf" srcId="{470BAF8E-8D6E-41D7-BEF4-8ADD02E1A260}" destId="{393ED3DB-992F-4EFA-A95B-8FAF6025BA1A}" srcOrd="4" destOrd="0" presId="urn:microsoft.com/office/officeart/2018/2/layout/IconLabelList"/>
    <dgm:cxn modelId="{BE66BB31-2111-4FEE-88B5-06B41858163C}" type="presParOf" srcId="{393ED3DB-992F-4EFA-A95B-8FAF6025BA1A}" destId="{9BAAE0B7-16F0-4E62-A157-9CC19461606A}" srcOrd="0" destOrd="0" presId="urn:microsoft.com/office/officeart/2018/2/layout/IconLabelList"/>
    <dgm:cxn modelId="{F424CC9E-10EA-42F1-8682-28B5681EF5F2}" type="presParOf" srcId="{393ED3DB-992F-4EFA-A95B-8FAF6025BA1A}" destId="{5FE99502-22B7-449D-8D1A-FDB1977A8D25}" srcOrd="1" destOrd="0" presId="urn:microsoft.com/office/officeart/2018/2/layout/IconLabelList"/>
    <dgm:cxn modelId="{EF601AC0-6DB4-4D22-AA79-0CBE60422142}" type="presParOf" srcId="{393ED3DB-992F-4EFA-A95B-8FAF6025BA1A}" destId="{A223C6AB-ACB3-443C-A9D3-C1BF985DB96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30CEB7-6027-467C-BEBC-56699080DBDE}"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B7003E3-96E6-40D0-A265-19F3FCF5BE52}">
      <dgm:prSet/>
      <dgm:spPr/>
      <dgm:t>
        <a:bodyPr/>
        <a:lstStyle/>
        <a:p>
          <a:r>
            <a:rPr lang="en-US" baseline="0"/>
            <a:t>“Critics have continued to focus on a severely limited canon of "major" writers based on historical and aesthetic categories from this slightly augmented mainstream.”</a:t>
          </a:r>
          <a:endParaRPr lang="en-US"/>
        </a:p>
      </dgm:t>
    </dgm:pt>
    <dgm:pt modelId="{13883DE2-88AF-4035-AA28-4E7FE48C9CFD}" type="parTrans" cxnId="{510BFCB0-1C8D-448B-B9B0-F129748091E6}">
      <dgm:prSet/>
      <dgm:spPr/>
      <dgm:t>
        <a:bodyPr/>
        <a:lstStyle/>
        <a:p>
          <a:endParaRPr lang="en-US"/>
        </a:p>
      </dgm:t>
    </dgm:pt>
    <dgm:pt modelId="{3B1FE066-85F2-4EA5-AD37-13CFC7CA29E0}" type="sibTrans" cxnId="{510BFCB0-1C8D-448B-B9B0-F129748091E6}">
      <dgm:prSet/>
      <dgm:spPr/>
      <dgm:t>
        <a:bodyPr/>
        <a:lstStyle/>
        <a:p>
          <a:endParaRPr lang="en-US"/>
        </a:p>
      </dgm:t>
    </dgm:pt>
    <dgm:pt modelId="{E704D2E3-F656-4D17-9902-EB4D5CB73830}">
      <dgm:prSet/>
      <dgm:spPr/>
      <dgm:t>
        <a:bodyPr/>
        <a:lstStyle/>
        <a:p>
          <a:r>
            <a:rPr lang="en-US" baseline="0"/>
            <a:t>“The problem we face is that the model is itself fundamentally misleading. The United States is a heterogeneous society whose cultures, while they overlap in significant respect, also differ in critical ways.”</a:t>
          </a:r>
          <a:endParaRPr lang="en-US"/>
        </a:p>
      </dgm:t>
    </dgm:pt>
    <dgm:pt modelId="{D7AC9766-00A0-4C2A-843A-CCDA926C8FC9}" type="parTrans" cxnId="{E80AAE68-4E1D-4629-9260-4A6CFA954E10}">
      <dgm:prSet/>
      <dgm:spPr/>
      <dgm:t>
        <a:bodyPr/>
        <a:lstStyle/>
        <a:p>
          <a:endParaRPr lang="en-US"/>
        </a:p>
      </dgm:t>
    </dgm:pt>
    <dgm:pt modelId="{5E82B584-C3E8-408C-955C-6602A8418FA6}" type="sibTrans" cxnId="{E80AAE68-4E1D-4629-9260-4A6CFA954E10}">
      <dgm:prSet/>
      <dgm:spPr/>
      <dgm:t>
        <a:bodyPr/>
        <a:lstStyle/>
        <a:p>
          <a:endParaRPr lang="en-US"/>
        </a:p>
      </dgm:t>
    </dgm:pt>
    <dgm:pt modelId="{1B1A6943-F4C1-4860-8751-B7E35094D348}">
      <dgm:prSet/>
      <dgm:spPr/>
      <dgm:t>
        <a:bodyPr/>
        <a:lstStyle/>
        <a:p>
          <a:r>
            <a:rPr lang="en-US" baseline="0"/>
            <a:t>“What we need, rather, is to pose a comparative model for the study of American literature. …. only what we might call 'comparative American studies" will lead us out of the distortions and misunderstandings produced by the mainstream and tributary framework.”(Lauter)</a:t>
          </a:r>
          <a:endParaRPr lang="en-US"/>
        </a:p>
      </dgm:t>
    </dgm:pt>
    <dgm:pt modelId="{0C6FEDD8-E724-4A05-AEC3-FFC12C592EA9}" type="parTrans" cxnId="{CD3A3AE2-4AAA-46A4-A350-46C38F3C9868}">
      <dgm:prSet/>
      <dgm:spPr/>
      <dgm:t>
        <a:bodyPr/>
        <a:lstStyle/>
        <a:p>
          <a:endParaRPr lang="en-US"/>
        </a:p>
      </dgm:t>
    </dgm:pt>
    <dgm:pt modelId="{925E4585-61E3-4928-91C0-9D8FD872F646}" type="sibTrans" cxnId="{CD3A3AE2-4AAA-46A4-A350-46C38F3C9868}">
      <dgm:prSet/>
      <dgm:spPr/>
      <dgm:t>
        <a:bodyPr/>
        <a:lstStyle/>
        <a:p>
          <a:endParaRPr lang="en-US"/>
        </a:p>
      </dgm:t>
    </dgm:pt>
    <dgm:pt modelId="{8D6E8C03-C219-4BDB-8226-249557FD3252}" type="pres">
      <dgm:prSet presAssocID="{6430CEB7-6027-467C-BEBC-56699080DBDE}" presName="root" presStyleCnt="0">
        <dgm:presLayoutVars>
          <dgm:dir/>
          <dgm:resizeHandles val="exact"/>
        </dgm:presLayoutVars>
      </dgm:prSet>
      <dgm:spPr/>
    </dgm:pt>
    <dgm:pt modelId="{DC8FE1E3-9CBF-4ACC-ACB1-2BEEF6F3696C}" type="pres">
      <dgm:prSet presAssocID="{6430CEB7-6027-467C-BEBC-56699080DBDE}" presName="container" presStyleCnt="0">
        <dgm:presLayoutVars>
          <dgm:dir/>
          <dgm:resizeHandles val="exact"/>
        </dgm:presLayoutVars>
      </dgm:prSet>
      <dgm:spPr/>
    </dgm:pt>
    <dgm:pt modelId="{DC06FD3E-E40A-4948-9505-68B4B2A0A10F}" type="pres">
      <dgm:prSet presAssocID="{EB7003E3-96E6-40D0-A265-19F3FCF5BE52}" presName="compNode" presStyleCnt="0"/>
      <dgm:spPr/>
    </dgm:pt>
    <dgm:pt modelId="{1D099392-5B7F-43E1-AB21-DF11092CE456}" type="pres">
      <dgm:prSet presAssocID="{EB7003E3-96E6-40D0-A265-19F3FCF5BE52}" presName="iconBgRect" presStyleLbl="bgShp" presStyleIdx="0" presStyleCnt="3"/>
      <dgm:spPr/>
    </dgm:pt>
    <dgm:pt modelId="{B2BF2986-3235-4F49-9DC9-1503D866757D}" type="pres">
      <dgm:prSet presAssocID="{EB7003E3-96E6-40D0-A265-19F3FCF5BE5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C382C496-623F-47F4-A7DC-AE4D39D6DC4D}" type="pres">
      <dgm:prSet presAssocID="{EB7003E3-96E6-40D0-A265-19F3FCF5BE52}" presName="spaceRect" presStyleCnt="0"/>
      <dgm:spPr/>
    </dgm:pt>
    <dgm:pt modelId="{851D9ACB-5289-4FDE-A67C-A808527D209E}" type="pres">
      <dgm:prSet presAssocID="{EB7003E3-96E6-40D0-A265-19F3FCF5BE52}" presName="textRect" presStyleLbl="revTx" presStyleIdx="0" presStyleCnt="3">
        <dgm:presLayoutVars>
          <dgm:chMax val="1"/>
          <dgm:chPref val="1"/>
        </dgm:presLayoutVars>
      </dgm:prSet>
      <dgm:spPr/>
    </dgm:pt>
    <dgm:pt modelId="{8DB56FBE-645F-4BF3-8887-CAE1B6D3F7DB}" type="pres">
      <dgm:prSet presAssocID="{3B1FE066-85F2-4EA5-AD37-13CFC7CA29E0}" presName="sibTrans" presStyleLbl="sibTrans2D1" presStyleIdx="0" presStyleCnt="0"/>
      <dgm:spPr/>
    </dgm:pt>
    <dgm:pt modelId="{3513CF17-3864-44F8-BD62-69E4748293D1}" type="pres">
      <dgm:prSet presAssocID="{E704D2E3-F656-4D17-9902-EB4D5CB73830}" presName="compNode" presStyleCnt="0"/>
      <dgm:spPr/>
    </dgm:pt>
    <dgm:pt modelId="{3F617A0E-A3B2-4FCC-8EEF-9941821D4E24}" type="pres">
      <dgm:prSet presAssocID="{E704D2E3-F656-4D17-9902-EB4D5CB73830}" presName="iconBgRect" presStyleLbl="bgShp" presStyleIdx="1" presStyleCnt="3"/>
      <dgm:spPr/>
    </dgm:pt>
    <dgm:pt modelId="{4ED438AC-4EC9-4FE0-AE01-6F4794F759F9}" type="pres">
      <dgm:prSet presAssocID="{E704D2E3-F656-4D17-9902-EB4D5CB7383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enn Diagram"/>
        </a:ext>
      </dgm:extLst>
    </dgm:pt>
    <dgm:pt modelId="{E222A3BF-0DA4-44BF-A79D-B179E733BEC5}" type="pres">
      <dgm:prSet presAssocID="{E704D2E3-F656-4D17-9902-EB4D5CB73830}" presName="spaceRect" presStyleCnt="0"/>
      <dgm:spPr/>
    </dgm:pt>
    <dgm:pt modelId="{D130362C-0B30-40A1-85BD-C9971B7904C7}" type="pres">
      <dgm:prSet presAssocID="{E704D2E3-F656-4D17-9902-EB4D5CB73830}" presName="textRect" presStyleLbl="revTx" presStyleIdx="1" presStyleCnt="3">
        <dgm:presLayoutVars>
          <dgm:chMax val="1"/>
          <dgm:chPref val="1"/>
        </dgm:presLayoutVars>
      </dgm:prSet>
      <dgm:spPr/>
    </dgm:pt>
    <dgm:pt modelId="{4EB67C52-54B8-47AC-9314-2858839788BF}" type="pres">
      <dgm:prSet presAssocID="{5E82B584-C3E8-408C-955C-6602A8418FA6}" presName="sibTrans" presStyleLbl="sibTrans2D1" presStyleIdx="0" presStyleCnt="0"/>
      <dgm:spPr/>
    </dgm:pt>
    <dgm:pt modelId="{6538F69A-B316-4639-BAEA-0B343518B04C}" type="pres">
      <dgm:prSet presAssocID="{1B1A6943-F4C1-4860-8751-B7E35094D348}" presName="compNode" presStyleCnt="0"/>
      <dgm:spPr/>
    </dgm:pt>
    <dgm:pt modelId="{80570455-98BF-4374-BF9B-1522AACD57E5}" type="pres">
      <dgm:prSet presAssocID="{1B1A6943-F4C1-4860-8751-B7E35094D348}" presName="iconBgRect" presStyleLbl="bgShp" presStyleIdx="2" presStyleCnt="3"/>
      <dgm:spPr/>
    </dgm:pt>
    <dgm:pt modelId="{386ED577-CE45-4918-B002-44566F5F6E26}" type="pres">
      <dgm:prSet presAssocID="{1B1A6943-F4C1-4860-8751-B7E35094D34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188E4BAA-F73B-40F7-927D-8EC512ADE634}" type="pres">
      <dgm:prSet presAssocID="{1B1A6943-F4C1-4860-8751-B7E35094D348}" presName="spaceRect" presStyleCnt="0"/>
      <dgm:spPr/>
    </dgm:pt>
    <dgm:pt modelId="{177F5B9A-A91F-4102-9618-438A6FA5ED81}" type="pres">
      <dgm:prSet presAssocID="{1B1A6943-F4C1-4860-8751-B7E35094D348}" presName="textRect" presStyleLbl="revTx" presStyleIdx="2" presStyleCnt="3">
        <dgm:presLayoutVars>
          <dgm:chMax val="1"/>
          <dgm:chPref val="1"/>
        </dgm:presLayoutVars>
      </dgm:prSet>
      <dgm:spPr/>
    </dgm:pt>
  </dgm:ptLst>
  <dgm:cxnLst>
    <dgm:cxn modelId="{E80AAE68-4E1D-4629-9260-4A6CFA954E10}" srcId="{6430CEB7-6027-467C-BEBC-56699080DBDE}" destId="{E704D2E3-F656-4D17-9902-EB4D5CB73830}" srcOrd="1" destOrd="0" parTransId="{D7AC9766-00A0-4C2A-843A-CCDA926C8FC9}" sibTransId="{5E82B584-C3E8-408C-955C-6602A8418FA6}"/>
    <dgm:cxn modelId="{8943F079-691A-4E9A-A170-5604C8E8EA4D}" type="presOf" srcId="{1B1A6943-F4C1-4860-8751-B7E35094D348}" destId="{177F5B9A-A91F-4102-9618-438A6FA5ED81}" srcOrd="0" destOrd="0" presId="urn:microsoft.com/office/officeart/2018/2/layout/IconCircleList"/>
    <dgm:cxn modelId="{03CF8091-8483-4993-A416-26C5A7277D73}" type="presOf" srcId="{6430CEB7-6027-467C-BEBC-56699080DBDE}" destId="{8D6E8C03-C219-4BDB-8226-249557FD3252}" srcOrd="0" destOrd="0" presId="urn:microsoft.com/office/officeart/2018/2/layout/IconCircleList"/>
    <dgm:cxn modelId="{C3E8D095-B713-482B-A40E-C31269836032}" type="presOf" srcId="{E704D2E3-F656-4D17-9902-EB4D5CB73830}" destId="{D130362C-0B30-40A1-85BD-C9971B7904C7}" srcOrd="0" destOrd="0" presId="urn:microsoft.com/office/officeart/2018/2/layout/IconCircleList"/>
    <dgm:cxn modelId="{1FBF81AD-DBAD-4DF2-9A4F-E693DE450B59}" type="presOf" srcId="{EB7003E3-96E6-40D0-A265-19F3FCF5BE52}" destId="{851D9ACB-5289-4FDE-A67C-A808527D209E}" srcOrd="0" destOrd="0" presId="urn:microsoft.com/office/officeart/2018/2/layout/IconCircleList"/>
    <dgm:cxn modelId="{510BFCB0-1C8D-448B-B9B0-F129748091E6}" srcId="{6430CEB7-6027-467C-BEBC-56699080DBDE}" destId="{EB7003E3-96E6-40D0-A265-19F3FCF5BE52}" srcOrd="0" destOrd="0" parTransId="{13883DE2-88AF-4035-AA28-4E7FE48C9CFD}" sibTransId="{3B1FE066-85F2-4EA5-AD37-13CFC7CA29E0}"/>
    <dgm:cxn modelId="{2AF126D0-78F7-4E74-98C6-4C915EEF5382}" type="presOf" srcId="{3B1FE066-85F2-4EA5-AD37-13CFC7CA29E0}" destId="{8DB56FBE-645F-4BF3-8887-CAE1B6D3F7DB}" srcOrd="0" destOrd="0" presId="urn:microsoft.com/office/officeart/2018/2/layout/IconCircleList"/>
    <dgm:cxn modelId="{60F4EDD6-53FA-4536-A381-9B5722960FDC}" type="presOf" srcId="{5E82B584-C3E8-408C-955C-6602A8418FA6}" destId="{4EB67C52-54B8-47AC-9314-2858839788BF}" srcOrd="0" destOrd="0" presId="urn:microsoft.com/office/officeart/2018/2/layout/IconCircleList"/>
    <dgm:cxn modelId="{CD3A3AE2-4AAA-46A4-A350-46C38F3C9868}" srcId="{6430CEB7-6027-467C-BEBC-56699080DBDE}" destId="{1B1A6943-F4C1-4860-8751-B7E35094D348}" srcOrd="2" destOrd="0" parTransId="{0C6FEDD8-E724-4A05-AEC3-FFC12C592EA9}" sibTransId="{925E4585-61E3-4928-91C0-9D8FD872F646}"/>
    <dgm:cxn modelId="{C117F437-A69C-4AA2-9800-F97BCA4BD343}" type="presParOf" srcId="{8D6E8C03-C219-4BDB-8226-249557FD3252}" destId="{DC8FE1E3-9CBF-4ACC-ACB1-2BEEF6F3696C}" srcOrd="0" destOrd="0" presId="urn:microsoft.com/office/officeart/2018/2/layout/IconCircleList"/>
    <dgm:cxn modelId="{028D6050-8EF0-4290-9094-EDB66C4D6234}" type="presParOf" srcId="{DC8FE1E3-9CBF-4ACC-ACB1-2BEEF6F3696C}" destId="{DC06FD3E-E40A-4948-9505-68B4B2A0A10F}" srcOrd="0" destOrd="0" presId="urn:microsoft.com/office/officeart/2018/2/layout/IconCircleList"/>
    <dgm:cxn modelId="{17D8FC2B-5D43-4494-BC68-2EDE3B6A5D77}" type="presParOf" srcId="{DC06FD3E-E40A-4948-9505-68B4B2A0A10F}" destId="{1D099392-5B7F-43E1-AB21-DF11092CE456}" srcOrd="0" destOrd="0" presId="urn:microsoft.com/office/officeart/2018/2/layout/IconCircleList"/>
    <dgm:cxn modelId="{8D6D1007-2A6F-425B-9629-3F21E2B208F8}" type="presParOf" srcId="{DC06FD3E-E40A-4948-9505-68B4B2A0A10F}" destId="{B2BF2986-3235-4F49-9DC9-1503D866757D}" srcOrd="1" destOrd="0" presId="urn:microsoft.com/office/officeart/2018/2/layout/IconCircleList"/>
    <dgm:cxn modelId="{883D1CDF-4710-441B-8593-7046E6B87B56}" type="presParOf" srcId="{DC06FD3E-E40A-4948-9505-68B4B2A0A10F}" destId="{C382C496-623F-47F4-A7DC-AE4D39D6DC4D}" srcOrd="2" destOrd="0" presId="urn:microsoft.com/office/officeart/2018/2/layout/IconCircleList"/>
    <dgm:cxn modelId="{5D17B966-C288-4616-9F85-BC51C3BD0DD2}" type="presParOf" srcId="{DC06FD3E-E40A-4948-9505-68B4B2A0A10F}" destId="{851D9ACB-5289-4FDE-A67C-A808527D209E}" srcOrd="3" destOrd="0" presId="urn:microsoft.com/office/officeart/2018/2/layout/IconCircleList"/>
    <dgm:cxn modelId="{80B88495-49C6-4FD6-B6CC-13B06C2530B6}" type="presParOf" srcId="{DC8FE1E3-9CBF-4ACC-ACB1-2BEEF6F3696C}" destId="{8DB56FBE-645F-4BF3-8887-CAE1B6D3F7DB}" srcOrd="1" destOrd="0" presId="urn:microsoft.com/office/officeart/2018/2/layout/IconCircleList"/>
    <dgm:cxn modelId="{ED3B54CC-DFDB-42B8-9D4D-E6E1AA226483}" type="presParOf" srcId="{DC8FE1E3-9CBF-4ACC-ACB1-2BEEF6F3696C}" destId="{3513CF17-3864-44F8-BD62-69E4748293D1}" srcOrd="2" destOrd="0" presId="urn:microsoft.com/office/officeart/2018/2/layout/IconCircleList"/>
    <dgm:cxn modelId="{0AFD8C00-E8F2-48A9-BB08-B2CF8EF18C39}" type="presParOf" srcId="{3513CF17-3864-44F8-BD62-69E4748293D1}" destId="{3F617A0E-A3B2-4FCC-8EEF-9941821D4E24}" srcOrd="0" destOrd="0" presId="urn:microsoft.com/office/officeart/2018/2/layout/IconCircleList"/>
    <dgm:cxn modelId="{9DC6770E-C585-4220-A198-C8BCAFE96BD5}" type="presParOf" srcId="{3513CF17-3864-44F8-BD62-69E4748293D1}" destId="{4ED438AC-4EC9-4FE0-AE01-6F4794F759F9}" srcOrd="1" destOrd="0" presId="urn:microsoft.com/office/officeart/2018/2/layout/IconCircleList"/>
    <dgm:cxn modelId="{09E87FCE-A34B-4F23-A4DB-C53332869802}" type="presParOf" srcId="{3513CF17-3864-44F8-BD62-69E4748293D1}" destId="{E222A3BF-0DA4-44BF-A79D-B179E733BEC5}" srcOrd="2" destOrd="0" presId="urn:microsoft.com/office/officeart/2018/2/layout/IconCircleList"/>
    <dgm:cxn modelId="{62875969-9346-4CCF-9C49-0956BE44C6C2}" type="presParOf" srcId="{3513CF17-3864-44F8-BD62-69E4748293D1}" destId="{D130362C-0B30-40A1-85BD-C9971B7904C7}" srcOrd="3" destOrd="0" presId="urn:microsoft.com/office/officeart/2018/2/layout/IconCircleList"/>
    <dgm:cxn modelId="{64160447-3DA6-4EDF-8115-8557BDDCA835}" type="presParOf" srcId="{DC8FE1E3-9CBF-4ACC-ACB1-2BEEF6F3696C}" destId="{4EB67C52-54B8-47AC-9314-2858839788BF}" srcOrd="3" destOrd="0" presId="urn:microsoft.com/office/officeart/2018/2/layout/IconCircleList"/>
    <dgm:cxn modelId="{80B7BA79-F814-432D-B59F-C5F9760A56C4}" type="presParOf" srcId="{DC8FE1E3-9CBF-4ACC-ACB1-2BEEF6F3696C}" destId="{6538F69A-B316-4639-BAEA-0B343518B04C}" srcOrd="4" destOrd="0" presId="urn:microsoft.com/office/officeart/2018/2/layout/IconCircleList"/>
    <dgm:cxn modelId="{DEEA4D34-ECD2-4D88-9844-0FEF079D5942}" type="presParOf" srcId="{6538F69A-B316-4639-BAEA-0B343518B04C}" destId="{80570455-98BF-4374-BF9B-1522AACD57E5}" srcOrd="0" destOrd="0" presId="urn:microsoft.com/office/officeart/2018/2/layout/IconCircleList"/>
    <dgm:cxn modelId="{9721BACD-F291-4B48-A9EC-34E73D93DA88}" type="presParOf" srcId="{6538F69A-B316-4639-BAEA-0B343518B04C}" destId="{386ED577-CE45-4918-B002-44566F5F6E26}" srcOrd="1" destOrd="0" presId="urn:microsoft.com/office/officeart/2018/2/layout/IconCircleList"/>
    <dgm:cxn modelId="{EB419823-0381-4816-BD00-BC9E622E7BE6}" type="presParOf" srcId="{6538F69A-B316-4639-BAEA-0B343518B04C}" destId="{188E4BAA-F73B-40F7-927D-8EC512ADE634}" srcOrd="2" destOrd="0" presId="urn:microsoft.com/office/officeart/2018/2/layout/IconCircleList"/>
    <dgm:cxn modelId="{FE6915C3-7291-4DE8-9BC7-3B8623BA6053}" type="presParOf" srcId="{6538F69A-B316-4639-BAEA-0B343518B04C}" destId="{177F5B9A-A91F-4102-9618-438A6FA5ED81}"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CDD158-1A53-45A8-9C81-73626A1635E0}"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8DCA9EFE-0A08-418F-B460-B0AC5526483F}">
      <dgm:prSet/>
      <dgm:spPr/>
      <dgm:t>
        <a:bodyPr/>
        <a:lstStyle/>
        <a:p>
          <a:r>
            <a:rPr lang="en-US"/>
            <a:t>“We are seeing small changes. There are now primetime shows such as </a:t>
          </a:r>
          <a:r>
            <a:rPr lang="en-US" i="1"/>
            <a:t>Speechless</a:t>
          </a:r>
          <a:r>
            <a:rPr lang="en-US"/>
            <a:t>, which features a young, physically disabled actor playing a lead character with a disability. </a:t>
          </a:r>
        </a:p>
      </dgm:t>
    </dgm:pt>
    <dgm:pt modelId="{B526A52F-D375-4046-A818-D066F8242052}" type="parTrans" cxnId="{09F2C0A3-2D21-4B46-BFEF-7F8CAE46B34F}">
      <dgm:prSet/>
      <dgm:spPr/>
      <dgm:t>
        <a:bodyPr/>
        <a:lstStyle/>
        <a:p>
          <a:endParaRPr lang="en-US"/>
        </a:p>
      </dgm:t>
    </dgm:pt>
    <dgm:pt modelId="{3690F974-2219-4ECD-9C30-91954B2D348D}" type="sibTrans" cxnId="{09F2C0A3-2D21-4B46-BFEF-7F8CAE46B34F}">
      <dgm:prSet/>
      <dgm:spPr/>
      <dgm:t>
        <a:bodyPr/>
        <a:lstStyle/>
        <a:p>
          <a:endParaRPr lang="en-US"/>
        </a:p>
      </dgm:t>
    </dgm:pt>
    <dgm:pt modelId="{43011E18-FBE7-48BB-BF7C-35BDB4A35E56}">
      <dgm:prSet/>
      <dgm:spPr/>
      <dgm:t>
        <a:bodyPr/>
        <a:lstStyle/>
        <a:p>
          <a:r>
            <a:rPr lang="en-US" i="1"/>
            <a:t>Switched at Birth </a:t>
          </a:r>
          <a:r>
            <a:rPr lang="en-US"/>
            <a:t>gives the audience a small peek into deaf community and culture. </a:t>
          </a:r>
        </a:p>
      </dgm:t>
    </dgm:pt>
    <dgm:pt modelId="{A2A05970-C092-4623-97F0-7DC1D46A3409}" type="parTrans" cxnId="{338DCECD-7072-403D-BE5C-DB1D5F8E9254}">
      <dgm:prSet/>
      <dgm:spPr/>
      <dgm:t>
        <a:bodyPr/>
        <a:lstStyle/>
        <a:p>
          <a:endParaRPr lang="en-US"/>
        </a:p>
      </dgm:t>
    </dgm:pt>
    <dgm:pt modelId="{0C8233A5-B294-4D21-ADCB-45EDBBDF8E6E}" type="sibTrans" cxnId="{338DCECD-7072-403D-BE5C-DB1D5F8E9254}">
      <dgm:prSet/>
      <dgm:spPr/>
      <dgm:t>
        <a:bodyPr/>
        <a:lstStyle/>
        <a:p>
          <a:endParaRPr lang="en-US"/>
        </a:p>
      </dgm:t>
    </dgm:pt>
    <dgm:pt modelId="{A19B569E-603C-4A4C-B2AD-726EA270C78A}">
      <dgm:prSet/>
      <dgm:spPr/>
      <dgm:t>
        <a:bodyPr/>
        <a:lstStyle/>
        <a:p>
          <a:r>
            <a:rPr lang="en-US" i="1"/>
            <a:t>Sesame Street </a:t>
          </a:r>
          <a:r>
            <a:rPr lang="en-US"/>
            <a:t>(which has been on the air for 49 years with more than 1,400 episodes,) introduced a puppet character with a disability in 2017, and the character of Julia, who has autism, was highly celebrated and accepted. </a:t>
          </a:r>
        </a:p>
      </dgm:t>
    </dgm:pt>
    <dgm:pt modelId="{00F6DD9D-15BA-4CE2-983D-5B49F9FA467E}" type="parTrans" cxnId="{AE780CEC-14B6-47DC-8059-39BDF2C4B27C}">
      <dgm:prSet/>
      <dgm:spPr/>
      <dgm:t>
        <a:bodyPr/>
        <a:lstStyle/>
        <a:p>
          <a:endParaRPr lang="en-US"/>
        </a:p>
      </dgm:t>
    </dgm:pt>
    <dgm:pt modelId="{20CD2DBA-6405-495F-AE32-CEEB8EEBC0B5}" type="sibTrans" cxnId="{AE780CEC-14B6-47DC-8059-39BDF2C4B27C}">
      <dgm:prSet/>
      <dgm:spPr/>
      <dgm:t>
        <a:bodyPr/>
        <a:lstStyle/>
        <a:p>
          <a:endParaRPr lang="en-US"/>
        </a:p>
      </dgm:t>
    </dgm:pt>
    <dgm:pt modelId="{8F877899-94C5-44EE-83D8-6703A0433F52}">
      <dgm:prSet/>
      <dgm:spPr/>
      <dgm:t>
        <a:bodyPr/>
        <a:lstStyle/>
        <a:p>
          <a:r>
            <a:rPr lang="en-US" i="1"/>
            <a:t>Breaking Bad </a:t>
          </a:r>
          <a:r>
            <a:rPr lang="en-US"/>
            <a:t>is considered by some to be one of the best dramas ever on television, and the main character’s son has cerebral palsy and is played by an actor with that disability.” (Heumann 2)</a:t>
          </a:r>
        </a:p>
      </dgm:t>
    </dgm:pt>
    <dgm:pt modelId="{AE262C9F-B9A6-409E-BB1C-64B910B607AE}" type="parTrans" cxnId="{1CA80DBE-B439-4134-A20E-B6CBDB2BA867}">
      <dgm:prSet/>
      <dgm:spPr/>
      <dgm:t>
        <a:bodyPr/>
        <a:lstStyle/>
        <a:p>
          <a:endParaRPr lang="en-US"/>
        </a:p>
      </dgm:t>
    </dgm:pt>
    <dgm:pt modelId="{9350F5A2-9580-4BD1-9B3E-87262F733AB9}" type="sibTrans" cxnId="{1CA80DBE-B439-4134-A20E-B6CBDB2BA867}">
      <dgm:prSet/>
      <dgm:spPr/>
      <dgm:t>
        <a:bodyPr/>
        <a:lstStyle/>
        <a:p>
          <a:endParaRPr lang="en-US"/>
        </a:p>
      </dgm:t>
    </dgm:pt>
    <dgm:pt modelId="{B37AA74F-F317-F445-BFD6-431FC0509103}" type="pres">
      <dgm:prSet presAssocID="{C1CDD158-1A53-45A8-9C81-73626A1635E0}" presName="vert0" presStyleCnt="0">
        <dgm:presLayoutVars>
          <dgm:dir/>
          <dgm:animOne val="branch"/>
          <dgm:animLvl val="lvl"/>
        </dgm:presLayoutVars>
      </dgm:prSet>
      <dgm:spPr/>
    </dgm:pt>
    <dgm:pt modelId="{C71FC633-C87E-9D4C-92D3-CA1B3EDA34D0}" type="pres">
      <dgm:prSet presAssocID="{8DCA9EFE-0A08-418F-B460-B0AC5526483F}" presName="thickLine" presStyleLbl="alignNode1" presStyleIdx="0" presStyleCnt="4"/>
      <dgm:spPr/>
    </dgm:pt>
    <dgm:pt modelId="{6F897CA7-43DD-C943-A711-C5DE9AC38720}" type="pres">
      <dgm:prSet presAssocID="{8DCA9EFE-0A08-418F-B460-B0AC5526483F}" presName="horz1" presStyleCnt="0"/>
      <dgm:spPr/>
    </dgm:pt>
    <dgm:pt modelId="{CF8B5C3A-7B1F-9946-B4C1-03ED2EAE3279}" type="pres">
      <dgm:prSet presAssocID="{8DCA9EFE-0A08-418F-B460-B0AC5526483F}" presName="tx1" presStyleLbl="revTx" presStyleIdx="0" presStyleCnt="4"/>
      <dgm:spPr/>
    </dgm:pt>
    <dgm:pt modelId="{7FCD9DDF-53EA-E844-837E-B0838FFC9D5F}" type="pres">
      <dgm:prSet presAssocID="{8DCA9EFE-0A08-418F-B460-B0AC5526483F}" presName="vert1" presStyleCnt="0"/>
      <dgm:spPr/>
    </dgm:pt>
    <dgm:pt modelId="{7F0B8384-C1B8-C84F-A56C-13FEB117A1BA}" type="pres">
      <dgm:prSet presAssocID="{43011E18-FBE7-48BB-BF7C-35BDB4A35E56}" presName="thickLine" presStyleLbl="alignNode1" presStyleIdx="1" presStyleCnt="4"/>
      <dgm:spPr/>
    </dgm:pt>
    <dgm:pt modelId="{DF5CF8FE-0C2E-0A44-8B47-CE785C96A7A9}" type="pres">
      <dgm:prSet presAssocID="{43011E18-FBE7-48BB-BF7C-35BDB4A35E56}" presName="horz1" presStyleCnt="0"/>
      <dgm:spPr/>
    </dgm:pt>
    <dgm:pt modelId="{52C1D95F-67F5-F147-B04E-40C90DDBA5BE}" type="pres">
      <dgm:prSet presAssocID="{43011E18-FBE7-48BB-BF7C-35BDB4A35E56}" presName="tx1" presStyleLbl="revTx" presStyleIdx="1" presStyleCnt="4"/>
      <dgm:spPr/>
    </dgm:pt>
    <dgm:pt modelId="{1758CD8F-2E94-F649-8611-78E688F3A382}" type="pres">
      <dgm:prSet presAssocID="{43011E18-FBE7-48BB-BF7C-35BDB4A35E56}" presName="vert1" presStyleCnt="0"/>
      <dgm:spPr/>
    </dgm:pt>
    <dgm:pt modelId="{33B0752A-127E-4D40-A811-F5634C70B809}" type="pres">
      <dgm:prSet presAssocID="{A19B569E-603C-4A4C-B2AD-726EA270C78A}" presName="thickLine" presStyleLbl="alignNode1" presStyleIdx="2" presStyleCnt="4"/>
      <dgm:spPr/>
    </dgm:pt>
    <dgm:pt modelId="{99B7CD34-D3AC-4C44-AF33-C2FC84EE0A0F}" type="pres">
      <dgm:prSet presAssocID="{A19B569E-603C-4A4C-B2AD-726EA270C78A}" presName="horz1" presStyleCnt="0"/>
      <dgm:spPr/>
    </dgm:pt>
    <dgm:pt modelId="{AFC72C05-B36C-EA4A-AF77-22A9B34B29DF}" type="pres">
      <dgm:prSet presAssocID="{A19B569E-603C-4A4C-B2AD-726EA270C78A}" presName="tx1" presStyleLbl="revTx" presStyleIdx="2" presStyleCnt="4"/>
      <dgm:spPr/>
    </dgm:pt>
    <dgm:pt modelId="{9EE1743C-A8C2-FF40-95B2-76EAA1C1B80C}" type="pres">
      <dgm:prSet presAssocID="{A19B569E-603C-4A4C-B2AD-726EA270C78A}" presName="vert1" presStyleCnt="0"/>
      <dgm:spPr/>
    </dgm:pt>
    <dgm:pt modelId="{46BB74F6-6B8E-EF4D-8D3A-26CE3347FADD}" type="pres">
      <dgm:prSet presAssocID="{8F877899-94C5-44EE-83D8-6703A0433F52}" presName="thickLine" presStyleLbl="alignNode1" presStyleIdx="3" presStyleCnt="4"/>
      <dgm:spPr/>
    </dgm:pt>
    <dgm:pt modelId="{8307644A-3AC6-6545-B636-0B5D61872D70}" type="pres">
      <dgm:prSet presAssocID="{8F877899-94C5-44EE-83D8-6703A0433F52}" presName="horz1" presStyleCnt="0"/>
      <dgm:spPr/>
    </dgm:pt>
    <dgm:pt modelId="{8C58E644-C7EF-C442-8094-55BB1CCA66F5}" type="pres">
      <dgm:prSet presAssocID="{8F877899-94C5-44EE-83D8-6703A0433F52}" presName="tx1" presStyleLbl="revTx" presStyleIdx="3" presStyleCnt="4"/>
      <dgm:spPr/>
    </dgm:pt>
    <dgm:pt modelId="{93457C56-AD08-6545-863F-C35DE35992BD}" type="pres">
      <dgm:prSet presAssocID="{8F877899-94C5-44EE-83D8-6703A0433F52}" presName="vert1" presStyleCnt="0"/>
      <dgm:spPr/>
    </dgm:pt>
  </dgm:ptLst>
  <dgm:cxnLst>
    <dgm:cxn modelId="{7F8A701C-8A53-2A4C-A7EB-ED8428B86348}" type="presOf" srcId="{C1CDD158-1A53-45A8-9C81-73626A1635E0}" destId="{B37AA74F-F317-F445-BFD6-431FC0509103}" srcOrd="0" destOrd="0" presId="urn:microsoft.com/office/officeart/2008/layout/LinedList"/>
    <dgm:cxn modelId="{7BC99C34-98DB-C342-ACD1-870E8514B675}" type="presOf" srcId="{A19B569E-603C-4A4C-B2AD-726EA270C78A}" destId="{AFC72C05-B36C-EA4A-AF77-22A9B34B29DF}" srcOrd="0" destOrd="0" presId="urn:microsoft.com/office/officeart/2008/layout/LinedList"/>
    <dgm:cxn modelId="{06418597-8677-8A4D-9559-73595224F167}" type="presOf" srcId="{43011E18-FBE7-48BB-BF7C-35BDB4A35E56}" destId="{52C1D95F-67F5-F147-B04E-40C90DDBA5BE}" srcOrd="0" destOrd="0" presId="urn:microsoft.com/office/officeart/2008/layout/LinedList"/>
    <dgm:cxn modelId="{12913CA1-583A-1F4E-A124-2BF31C7EE9FB}" type="presOf" srcId="{8F877899-94C5-44EE-83D8-6703A0433F52}" destId="{8C58E644-C7EF-C442-8094-55BB1CCA66F5}" srcOrd="0" destOrd="0" presId="urn:microsoft.com/office/officeart/2008/layout/LinedList"/>
    <dgm:cxn modelId="{09F2C0A3-2D21-4B46-BFEF-7F8CAE46B34F}" srcId="{C1CDD158-1A53-45A8-9C81-73626A1635E0}" destId="{8DCA9EFE-0A08-418F-B460-B0AC5526483F}" srcOrd="0" destOrd="0" parTransId="{B526A52F-D375-4046-A818-D066F8242052}" sibTransId="{3690F974-2219-4ECD-9C30-91954B2D348D}"/>
    <dgm:cxn modelId="{1CA80DBE-B439-4134-A20E-B6CBDB2BA867}" srcId="{C1CDD158-1A53-45A8-9C81-73626A1635E0}" destId="{8F877899-94C5-44EE-83D8-6703A0433F52}" srcOrd="3" destOrd="0" parTransId="{AE262C9F-B9A6-409E-BB1C-64B910B607AE}" sibTransId="{9350F5A2-9580-4BD1-9B3E-87262F733AB9}"/>
    <dgm:cxn modelId="{338DCECD-7072-403D-BE5C-DB1D5F8E9254}" srcId="{C1CDD158-1A53-45A8-9C81-73626A1635E0}" destId="{43011E18-FBE7-48BB-BF7C-35BDB4A35E56}" srcOrd="1" destOrd="0" parTransId="{A2A05970-C092-4623-97F0-7DC1D46A3409}" sibTransId="{0C8233A5-B294-4D21-ADCB-45EDBBDF8E6E}"/>
    <dgm:cxn modelId="{154966DC-630B-A64D-A200-316615CD3131}" type="presOf" srcId="{8DCA9EFE-0A08-418F-B460-B0AC5526483F}" destId="{CF8B5C3A-7B1F-9946-B4C1-03ED2EAE3279}" srcOrd="0" destOrd="0" presId="urn:microsoft.com/office/officeart/2008/layout/LinedList"/>
    <dgm:cxn modelId="{AE780CEC-14B6-47DC-8059-39BDF2C4B27C}" srcId="{C1CDD158-1A53-45A8-9C81-73626A1635E0}" destId="{A19B569E-603C-4A4C-B2AD-726EA270C78A}" srcOrd="2" destOrd="0" parTransId="{00F6DD9D-15BA-4CE2-983D-5B49F9FA467E}" sibTransId="{20CD2DBA-6405-495F-AE32-CEEB8EEBC0B5}"/>
    <dgm:cxn modelId="{F268EC03-75AD-4D49-9AB2-D488BBCC5646}" type="presParOf" srcId="{B37AA74F-F317-F445-BFD6-431FC0509103}" destId="{C71FC633-C87E-9D4C-92D3-CA1B3EDA34D0}" srcOrd="0" destOrd="0" presId="urn:microsoft.com/office/officeart/2008/layout/LinedList"/>
    <dgm:cxn modelId="{0F4BBBC7-05D5-D04C-B9D1-63F67AFF5173}" type="presParOf" srcId="{B37AA74F-F317-F445-BFD6-431FC0509103}" destId="{6F897CA7-43DD-C943-A711-C5DE9AC38720}" srcOrd="1" destOrd="0" presId="urn:microsoft.com/office/officeart/2008/layout/LinedList"/>
    <dgm:cxn modelId="{D5FAFE8D-94B2-D04E-A8A3-BE9AE3D6DA45}" type="presParOf" srcId="{6F897CA7-43DD-C943-A711-C5DE9AC38720}" destId="{CF8B5C3A-7B1F-9946-B4C1-03ED2EAE3279}" srcOrd="0" destOrd="0" presId="urn:microsoft.com/office/officeart/2008/layout/LinedList"/>
    <dgm:cxn modelId="{A2DB9629-93F7-DE45-8907-AADD4256FE70}" type="presParOf" srcId="{6F897CA7-43DD-C943-A711-C5DE9AC38720}" destId="{7FCD9DDF-53EA-E844-837E-B0838FFC9D5F}" srcOrd="1" destOrd="0" presId="urn:microsoft.com/office/officeart/2008/layout/LinedList"/>
    <dgm:cxn modelId="{9AAC46AB-E1CF-9A45-A34C-3C7A132F35F3}" type="presParOf" srcId="{B37AA74F-F317-F445-BFD6-431FC0509103}" destId="{7F0B8384-C1B8-C84F-A56C-13FEB117A1BA}" srcOrd="2" destOrd="0" presId="urn:microsoft.com/office/officeart/2008/layout/LinedList"/>
    <dgm:cxn modelId="{A340DC9E-FFAD-1740-B6DC-E32E67652048}" type="presParOf" srcId="{B37AA74F-F317-F445-BFD6-431FC0509103}" destId="{DF5CF8FE-0C2E-0A44-8B47-CE785C96A7A9}" srcOrd="3" destOrd="0" presId="urn:microsoft.com/office/officeart/2008/layout/LinedList"/>
    <dgm:cxn modelId="{F2CD7D8A-9F4A-1346-B13A-1C8DB2DFD50A}" type="presParOf" srcId="{DF5CF8FE-0C2E-0A44-8B47-CE785C96A7A9}" destId="{52C1D95F-67F5-F147-B04E-40C90DDBA5BE}" srcOrd="0" destOrd="0" presId="urn:microsoft.com/office/officeart/2008/layout/LinedList"/>
    <dgm:cxn modelId="{46B3B3FD-4927-E944-8F91-3C77A7F7EE03}" type="presParOf" srcId="{DF5CF8FE-0C2E-0A44-8B47-CE785C96A7A9}" destId="{1758CD8F-2E94-F649-8611-78E688F3A382}" srcOrd="1" destOrd="0" presId="urn:microsoft.com/office/officeart/2008/layout/LinedList"/>
    <dgm:cxn modelId="{8649AEEA-969D-F044-B069-291BDFB7E8CB}" type="presParOf" srcId="{B37AA74F-F317-F445-BFD6-431FC0509103}" destId="{33B0752A-127E-4D40-A811-F5634C70B809}" srcOrd="4" destOrd="0" presId="urn:microsoft.com/office/officeart/2008/layout/LinedList"/>
    <dgm:cxn modelId="{9117B3FC-E1A3-9342-BDA2-13EECE5BBB7F}" type="presParOf" srcId="{B37AA74F-F317-F445-BFD6-431FC0509103}" destId="{99B7CD34-D3AC-4C44-AF33-C2FC84EE0A0F}" srcOrd="5" destOrd="0" presId="urn:microsoft.com/office/officeart/2008/layout/LinedList"/>
    <dgm:cxn modelId="{BE2117DD-00F5-194A-983F-5C3BD10BC036}" type="presParOf" srcId="{99B7CD34-D3AC-4C44-AF33-C2FC84EE0A0F}" destId="{AFC72C05-B36C-EA4A-AF77-22A9B34B29DF}" srcOrd="0" destOrd="0" presId="urn:microsoft.com/office/officeart/2008/layout/LinedList"/>
    <dgm:cxn modelId="{8A049CE4-A428-A243-B7B0-131A96D1D3B1}" type="presParOf" srcId="{99B7CD34-D3AC-4C44-AF33-C2FC84EE0A0F}" destId="{9EE1743C-A8C2-FF40-95B2-76EAA1C1B80C}" srcOrd="1" destOrd="0" presId="urn:microsoft.com/office/officeart/2008/layout/LinedList"/>
    <dgm:cxn modelId="{0DE95E7C-1272-BB40-9D34-EB795A67E5E4}" type="presParOf" srcId="{B37AA74F-F317-F445-BFD6-431FC0509103}" destId="{46BB74F6-6B8E-EF4D-8D3A-26CE3347FADD}" srcOrd="6" destOrd="0" presId="urn:microsoft.com/office/officeart/2008/layout/LinedList"/>
    <dgm:cxn modelId="{146537AC-0296-AB49-B7F8-56CB4A674A7B}" type="presParOf" srcId="{B37AA74F-F317-F445-BFD6-431FC0509103}" destId="{8307644A-3AC6-6545-B636-0B5D61872D70}" srcOrd="7" destOrd="0" presId="urn:microsoft.com/office/officeart/2008/layout/LinedList"/>
    <dgm:cxn modelId="{B3E00E46-1757-0942-9FC5-27C39B11A181}" type="presParOf" srcId="{8307644A-3AC6-6545-B636-0B5D61872D70}" destId="{8C58E644-C7EF-C442-8094-55BB1CCA66F5}" srcOrd="0" destOrd="0" presId="urn:microsoft.com/office/officeart/2008/layout/LinedList"/>
    <dgm:cxn modelId="{E59F994F-21E8-3042-92A2-1F3821682158}" type="presParOf" srcId="{8307644A-3AC6-6545-B636-0B5D61872D70}" destId="{93457C56-AD08-6545-863F-C35DE35992B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316D5-AAAA-4640-82A4-1A18F919EE8D}">
      <dsp:nvSpPr>
        <dsp:cNvPr id="0" name=""/>
        <dsp:cNvSpPr/>
      </dsp:nvSpPr>
      <dsp:spPr>
        <a:xfrm>
          <a:off x="0" y="906398"/>
          <a:ext cx="6506304" cy="167335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061E77-ACB4-4E90-99DF-498A0FA46249}">
      <dsp:nvSpPr>
        <dsp:cNvPr id="0" name=""/>
        <dsp:cNvSpPr/>
      </dsp:nvSpPr>
      <dsp:spPr>
        <a:xfrm>
          <a:off x="506188" y="1282903"/>
          <a:ext cx="920343" cy="9203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BE96E9F-1214-4400-92B5-4B1DB48657B0}">
      <dsp:nvSpPr>
        <dsp:cNvPr id="0" name=""/>
        <dsp:cNvSpPr/>
      </dsp:nvSpPr>
      <dsp:spPr>
        <a:xfrm>
          <a:off x="1932721" y="906398"/>
          <a:ext cx="4573582" cy="1673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096" tIns="177096" rIns="177096" bIns="177096" numCol="1" spcCol="1270" anchor="ctr" anchorCtr="0">
          <a:noAutofit/>
        </a:bodyPr>
        <a:lstStyle/>
        <a:p>
          <a:pPr marL="0" lvl="0" indent="0" algn="l" defTabSz="1111250">
            <a:lnSpc>
              <a:spcPct val="90000"/>
            </a:lnSpc>
            <a:spcBef>
              <a:spcPct val="0"/>
            </a:spcBef>
            <a:spcAft>
              <a:spcPct val="35000"/>
            </a:spcAft>
            <a:buNone/>
          </a:pPr>
          <a:r>
            <a:rPr lang="en-US" sz="2500" kern="1200"/>
            <a:t>How might you incorporate inclusive media in your classrooms to meet your disciplinary needs?</a:t>
          </a:r>
        </a:p>
      </dsp:txBody>
      <dsp:txXfrm>
        <a:off x="1932721" y="906398"/>
        <a:ext cx="4573582" cy="1673352"/>
      </dsp:txXfrm>
    </dsp:sp>
    <dsp:sp modelId="{875E87B9-B263-4F29-BDCC-4BF2A9DE358F}">
      <dsp:nvSpPr>
        <dsp:cNvPr id="0" name=""/>
        <dsp:cNvSpPr/>
      </dsp:nvSpPr>
      <dsp:spPr>
        <a:xfrm>
          <a:off x="0" y="2998089"/>
          <a:ext cx="6506304" cy="167335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81FC5E-AC10-4106-BCAB-7BA9A600C306}">
      <dsp:nvSpPr>
        <dsp:cNvPr id="0" name=""/>
        <dsp:cNvSpPr/>
      </dsp:nvSpPr>
      <dsp:spPr>
        <a:xfrm>
          <a:off x="506188" y="3374593"/>
          <a:ext cx="920343" cy="9203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8881A02-51C4-4199-9599-E97A1F1F78B3}">
      <dsp:nvSpPr>
        <dsp:cNvPr id="0" name=""/>
        <dsp:cNvSpPr/>
      </dsp:nvSpPr>
      <dsp:spPr>
        <a:xfrm>
          <a:off x="1932721" y="2998089"/>
          <a:ext cx="4573582" cy="1673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096" tIns="177096" rIns="177096" bIns="177096" numCol="1" spcCol="1270" anchor="ctr" anchorCtr="0">
          <a:noAutofit/>
        </a:bodyPr>
        <a:lstStyle/>
        <a:p>
          <a:pPr marL="0" lvl="0" indent="0" algn="l" defTabSz="1111250">
            <a:lnSpc>
              <a:spcPct val="90000"/>
            </a:lnSpc>
            <a:spcBef>
              <a:spcPct val="0"/>
            </a:spcBef>
            <a:spcAft>
              <a:spcPct val="35000"/>
            </a:spcAft>
            <a:buNone/>
          </a:pPr>
          <a:r>
            <a:rPr lang="en-US" sz="2500" kern="1200"/>
            <a:t>Pair Share and Discuss</a:t>
          </a:r>
        </a:p>
      </dsp:txBody>
      <dsp:txXfrm>
        <a:off x="1932721" y="2998089"/>
        <a:ext cx="4573582" cy="16733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3F763-E5DB-471A-B4BC-24ED786A6CE3}">
      <dsp:nvSpPr>
        <dsp:cNvPr id="0" name=""/>
        <dsp:cNvSpPr/>
      </dsp:nvSpPr>
      <dsp:spPr>
        <a:xfrm>
          <a:off x="115779" y="1592953"/>
          <a:ext cx="1286079" cy="128607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74E39D-B12F-4EFF-B20E-518815984659}">
      <dsp:nvSpPr>
        <dsp:cNvPr id="0" name=""/>
        <dsp:cNvSpPr/>
      </dsp:nvSpPr>
      <dsp:spPr>
        <a:xfrm>
          <a:off x="385856" y="1863030"/>
          <a:ext cx="745926" cy="7459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F0DAD99-AAB0-487B-A18F-A598363656CC}">
      <dsp:nvSpPr>
        <dsp:cNvPr id="0" name=""/>
        <dsp:cNvSpPr/>
      </dsp:nvSpPr>
      <dsp:spPr>
        <a:xfrm>
          <a:off x="1677448" y="1592953"/>
          <a:ext cx="3031474" cy="1286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“One of the problems with expanding our [media] canon to include multicultural perspectives is that we must also expand the criteria with which we judge” (Eileen </a:t>
          </a:r>
          <a:r>
            <a:rPr lang="en-US" sz="1100" kern="1200" dirty="0" err="1"/>
            <a:t>Iscoff</a:t>
          </a:r>
          <a:r>
            <a:rPr lang="en-US" sz="1100" kern="1200" dirty="0"/>
            <a:t> Oliver, </a:t>
          </a:r>
          <a:r>
            <a:rPr lang="en-US" sz="1100" i="1" kern="1200" dirty="0"/>
            <a:t>Crossing the Mainstream: Multicultural Perspectives in Teaching Literature</a:t>
          </a:r>
          <a:r>
            <a:rPr lang="en-US" sz="1100" kern="1200" dirty="0"/>
            <a:t>, 134).</a:t>
          </a:r>
        </a:p>
      </dsp:txBody>
      <dsp:txXfrm>
        <a:off x="1677448" y="1592953"/>
        <a:ext cx="3031474" cy="1286079"/>
      </dsp:txXfrm>
    </dsp:sp>
    <dsp:sp modelId="{E99C9C1E-7418-47D5-A63D-3EEB80B08662}">
      <dsp:nvSpPr>
        <dsp:cNvPr id="0" name=""/>
        <dsp:cNvSpPr/>
      </dsp:nvSpPr>
      <dsp:spPr>
        <a:xfrm>
          <a:off x="5237133" y="1592953"/>
          <a:ext cx="1286079" cy="128607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E5BA28-BB65-4603-91E6-C53A3AA9F595}">
      <dsp:nvSpPr>
        <dsp:cNvPr id="0" name=""/>
        <dsp:cNvSpPr/>
      </dsp:nvSpPr>
      <dsp:spPr>
        <a:xfrm>
          <a:off x="5507210" y="1863030"/>
          <a:ext cx="745926" cy="7459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D685098E-7C21-4AD3-9CCD-71836F980F14}">
      <dsp:nvSpPr>
        <dsp:cNvPr id="0" name=""/>
        <dsp:cNvSpPr/>
      </dsp:nvSpPr>
      <dsp:spPr>
        <a:xfrm>
          <a:off x="6798802" y="1592953"/>
          <a:ext cx="3031474" cy="1286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“To look more critically at the literatures [and media] of the United States… we must broaden our knowledge of characteristics of … excellence beyond the traditional Eurocentric models that we have been educated with and continue to teach in our classrooms. Traditional elements such as plot development, characterization, use of symbolism, and so forth simply may not be relevant when we study the literature [and media] of nonmainstream writers. Thus, we may be undervaluing the aesthetic quality of nonmainstream work simply because we do not know what to look for” (Oliver 137).</a:t>
          </a:r>
        </a:p>
      </dsp:txBody>
      <dsp:txXfrm>
        <a:off x="6798802" y="1592953"/>
        <a:ext cx="3031474" cy="12860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5FF1F-19D7-4895-BF6A-CDFBFB5974D1}">
      <dsp:nvSpPr>
        <dsp:cNvPr id="0" name=""/>
        <dsp:cNvSpPr/>
      </dsp:nvSpPr>
      <dsp:spPr>
        <a:xfrm>
          <a:off x="1027468" y="621159"/>
          <a:ext cx="1268215" cy="12682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8095708-2070-4AEB-BE9E-3372F68EED8C}">
      <dsp:nvSpPr>
        <dsp:cNvPr id="0" name=""/>
        <dsp:cNvSpPr/>
      </dsp:nvSpPr>
      <dsp:spPr>
        <a:xfrm>
          <a:off x="252447" y="2240240"/>
          <a:ext cx="281825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baseline="0"/>
            <a:t>According to Oliver, Bonnie Davis discovered that her first graders “did display certain biases in their perceptions with disabilities” (67).</a:t>
          </a:r>
          <a:endParaRPr lang="en-US" sz="1300" kern="1200"/>
        </a:p>
      </dsp:txBody>
      <dsp:txXfrm>
        <a:off x="252447" y="2240240"/>
        <a:ext cx="2818257" cy="720000"/>
      </dsp:txXfrm>
    </dsp:sp>
    <dsp:sp modelId="{A3DFAD82-85B2-449E-9C7E-8A9BE87BB0CE}">
      <dsp:nvSpPr>
        <dsp:cNvPr id="0" name=""/>
        <dsp:cNvSpPr/>
      </dsp:nvSpPr>
      <dsp:spPr>
        <a:xfrm>
          <a:off x="4338920" y="621159"/>
          <a:ext cx="1268215" cy="12682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A099C6B-A2CC-4091-B60D-ECDD8A9E794B}">
      <dsp:nvSpPr>
        <dsp:cNvPr id="0" name=""/>
        <dsp:cNvSpPr/>
      </dsp:nvSpPr>
      <dsp:spPr>
        <a:xfrm>
          <a:off x="3563899" y="2240240"/>
          <a:ext cx="281825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baseline="0"/>
            <a:t>Biklen and Bodan and Margolis and Shapiro suggest we need to recognize stereotypes in texts to address them in ourselves.</a:t>
          </a:r>
          <a:endParaRPr lang="en-US" sz="1300" kern="1200"/>
        </a:p>
      </dsp:txBody>
      <dsp:txXfrm>
        <a:off x="3563899" y="2240240"/>
        <a:ext cx="2818257" cy="720000"/>
      </dsp:txXfrm>
    </dsp:sp>
    <dsp:sp modelId="{9BAAE0B7-16F0-4E62-A157-9CC19461606A}">
      <dsp:nvSpPr>
        <dsp:cNvPr id="0" name=""/>
        <dsp:cNvSpPr/>
      </dsp:nvSpPr>
      <dsp:spPr>
        <a:xfrm>
          <a:off x="7650372" y="621159"/>
          <a:ext cx="1268215" cy="12682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223C6AB-ACB3-443C-A9D3-C1BF985DB965}">
      <dsp:nvSpPr>
        <dsp:cNvPr id="0" name=""/>
        <dsp:cNvSpPr/>
      </dsp:nvSpPr>
      <dsp:spPr>
        <a:xfrm>
          <a:off x="6875351" y="2240240"/>
          <a:ext cx="281825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baseline="0"/>
            <a:t>They also suggest that “characters with disabilities should be integrated in a positive way with others” (Oliver 68). </a:t>
          </a:r>
          <a:endParaRPr lang="en-US" sz="1300" kern="1200"/>
        </a:p>
      </dsp:txBody>
      <dsp:txXfrm>
        <a:off x="6875351" y="2240240"/>
        <a:ext cx="2818257"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99392-5B7F-43E1-AB21-DF11092CE456}">
      <dsp:nvSpPr>
        <dsp:cNvPr id="0" name=""/>
        <dsp:cNvSpPr/>
      </dsp:nvSpPr>
      <dsp:spPr>
        <a:xfrm>
          <a:off x="480975" y="1318693"/>
          <a:ext cx="944013" cy="94401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BF2986-3235-4F49-9DC9-1503D866757D}">
      <dsp:nvSpPr>
        <dsp:cNvPr id="0" name=""/>
        <dsp:cNvSpPr/>
      </dsp:nvSpPr>
      <dsp:spPr>
        <a:xfrm>
          <a:off x="679218" y="1516935"/>
          <a:ext cx="547528" cy="5475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51D9ACB-5289-4FDE-A67C-A808527D209E}">
      <dsp:nvSpPr>
        <dsp:cNvPr id="0" name=""/>
        <dsp:cNvSpPr/>
      </dsp:nvSpPr>
      <dsp:spPr>
        <a:xfrm>
          <a:off x="1627278" y="1318693"/>
          <a:ext cx="2225175" cy="944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baseline="0"/>
            <a:t>“Critics have continued to focus on a severely limited canon of "major" writers based on historical and aesthetic categories from this slightly augmented mainstream.”</a:t>
          </a:r>
          <a:endParaRPr lang="en-US" sz="1100" kern="1200"/>
        </a:p>
      </dsp:txBody>
      <dsp:txXfrm>
        <a:off x="1627278" y="1318693"/>
        <a:ext cx="2225175" cy="944013"/>
      </dsp:txXfrm>
    </dsp:sp>
    <dsp:sp modelId="{3F617A0E-A3B2-4FCC-8EEF-9941821D4E24}">
      <dsp:nvSpPr>
        <dsp:cNvPr id="0" name=""/>
        <dsp:cNvSpPr/>
      </dsp:nvSpPr>
      <dsp:spPr>
        <a:xfrm>
          <a:off x="4240173" y="1318693"/>
          <a:ext cx="944013" cy="94401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D438AC-4EC9-4FE0-AE01-6F4794F759F9}">
      <dsp:nvSpPr>
        <dsp:cNvPr id="0" name=""/>
        <dsp:cNvSpPr/>
      </dsp:nvSpPr>
      <dsp:spPr>
        <a:xfrm>
          <a:off x="4438416" y="1516935"/>
          <a:ext cx="547528" cy="5475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D130362C-0B30-40A1-85BD-C9971B7904C7}">
      <dsp:nvSpPr>
        <dsp:cNvPr id="0" name=""/>
        <dsp:cNvSpPr/>
      </dsp:nvSpPr>
      <dsp:spPr>
        <a:xfrm>
          <a:off x="5386476" y="1318693"/>
          <a:ext cx="2225175" cy="944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baseline="0"/>
            <a:t>“The problem we face is that the model is itself fundamentally misleading. The United States is a heterogeneous society whose cultures, while they overlap in significant respect, also differ in critical ways.”</a:t>
          </a:r>
          <a:endParaRPr lang="en-US" sz="1100" kern="1200"/>
        </a:p>
      </dsp:txBody>
      <dsp:txXfrm>
        <a:off x="5386476" y="1318693"/>
        <a:ext cx="2225175" cy="944013"/>
      </dsp:txXfrm>
    </dsp:sp>
    <dsp:sp modelId="{80570455-98BF-4374-BF9B-1522AACD57E5}">
      <dsp:nvSpPr>
        <dsp:cNvPr id="0" name=""/>
        <dsp:cNvSpPr/>
      </dsp:nvSpPr>
      <dsp:spPr>
        <a:xfrm>
          <a:off x="7999372" y="1318693"/>
          <a:ext cx="944013" cy="94401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6ED577-CE45-4918-B002-44566F5F6E26}">
      <dsp:nvSpPr>
        <dsp:cNvPr id="0" name=""/>
        <dsp:cNvSpPr/>
      </dsp:nvSpPr>
      <dsp:spPr>
        <a:xfrm>
          <a:off x="8197615" y="1516935"/>
          <a:ext cx="547528" cy="5475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177F5B9A-A91F-4102-9618-438A6FA5ED81}">
      <dsp:nvSpPr>
        <dsp:cNvPr id="0" name=""/>
        <dsp:cNvSpPr/>
      </dsp:nvSpPr>
      <dsp:spPr>
        <a:xfrm>
          <a:off x="9145674" y="1318693"/>
          <a:ext cx="2225175" cy="944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baseline="0"/>
            <a:t>“What we need, rather, is to pose a comparative model for the study of American literature. …. only what we might call 'comparative American studies" will lead us out of the distortions and misunderstandings produced by the mainstream and tributary framework.”(Lauter)</a:t>
          </a:r>
          <a:endParaRPr lang="en-US" sz="1100" kern="1200"/>
        </a:p>
      </dsp:txBody>
      <dsp:txXfrm>
        <a:off x="9145674" y="1318693"/>
        <a:ext cx="2225175" cy="9440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FC633-C87E-9D4C-92D3-CA1B3EDA34D0}">
      <dsp:nvSpPr>
        <dsp:cNvPr id="0" name=""/>
        <dsp:cNvSpPr/>
      </dsp:nvSpPr>
      <dsp:spPr>
        <a:xfrm>
          <a:off x="0" y="0"/>
          <a:ext cx="6506304" cy="0"/>
        </a:xfrm>
        <a:prstGeom prst="line">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8B5C3A-7B1F-9946-B4C1-03ED2EAE3279}">
      <dsp:nvSpPr>
        <dsp:cNvPr id="0" name=""/>
        <dsp:cNvSpPr/>
      </dsp:nvSpPr>
      <dsp:spPr>
        <a:xfrm>
          <a:off x="0" y="0"/>
          <a:ext cx="6506304" cy="1394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“We are seeing small changes. There are now primetime shows such as </a:t>
          </a:r>
          <a:r>
            <a:rPr lang="en-US" sz="2000" i="1" kern="1200"/>
            <a:t>Speechless</a:t>
          </a:r>
          <a:r>
            <a:rPr lang="en-US" sz="2000" kern="1200"/>
            <a:t>, which features a young, physically disabled actor playing a lead character with a disability. </a:t>
          </a:r>
        </a:p>
      </dsp:txBody>
      <dsp:txXfrm>
        <a:off x="0" y="0"/>
        <a:ext cx="6506304" cy="1394460"/>
      </dsp:txXfrm>
    </dsp:sp>
    <dsp:sp modelId="{7F0B8384-C1B8-C84F-A56C-13FEB117A1BA}">
      <dsp:nvSpPr>
        <dsp:cNvPr id="0" name=""/>
        <dsp:cNvSpPr/>
      </dsp:nvSpPr>
      <dsp:spPr>
        <a:xfrm>
          <a:off x="0" y="1394460"/>
          <a:ext cx="6506304" cy="0"/>
        </a:xfrm>
        <a:prstGeom prst="line">
          <a:avLst/>
        </a:prstGeom>
        <a:solidFill>
          <a:schemeClr val="accent3">
            <a:hueOff val="0"/>
            <a:satOff val="0"/>
            <a:lumOff val="0"/>
            <a:alphaOff val="0"/>
          </a:schemeClr>
        </a:solidFill>
        <a:ln w="34925"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C1D95F-67F5-F147-B04E-40C90DDBA5BE}">
      <dsp:nvSpPr>
        <dsp:cNvPr id="0" name=""/>
        <dsp:cNvSpPr/>
      </dsp:nvSpPr>
      <dsp:spPr>
        <a:xfrm>
          <a:off x="0" y="1394460"/>
          <a:ext cx="6506304" cy="1394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i="1" kern="1200"/>
            <a:t>Switched at Birth </a:t>
          </a:r>
          <a:r>
            <a:rPr lang="en-US" sz="2000" kern="1200"/>
            <a:t>gives the audience a small peek into deaf community and culture. </a:t>
          </a:r>
        </a:p>
      </dsp:txBody>
      <dsp:txXfrm>
        <a:off x="0" y="1394460"/>
        <a:ext cx="6506304" cy="1394460"/>
      </dsp:txXfrm>
    </dsp:sp>
    <dsp:sp modelId="{33B0752A-127E-4D40-A811-F5634C70B809}">
      <dsp:nvSpPr>
        <dsp:cNvPr id="0" name=""/>
        <dsp:cNvSpPr/>
      </dsp:nvSpPr>
      <dsp:spPr>
        <a:xfrm>
          <a:off x="0" y="2788920"/>
          <a:ext cx="6506304" cy="0"/>
        </a:xfrm>
        <a:prstGeom prst="line">
          <a:avLst/>
        </a:prstGeom>
        <a:solidFill>
          <a:schemeClr val="accent4">
            <a:hueOff val="0"/>
            <a:satOff val="0"/>
            <a:lumOff val="0"/>
            <a:alphaOff val="0"/>
          </a:schemeClr>
        </a:solidFill>
        <a:ln w="34925"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C72C05-B36C-EA4A-AF77-22A9B34B29DF}">
      <dsp:nvSpPr>
        <dsp:cNvPr id="0" name=""/>
        <dsp:cNvSpPr/>
      </dsp:nvSpPr>
      <dsp:spPr>
        <a:xfrm>
          <a:off x="0" y="2788920"/>
          <a:ext cx="6506304" cy="1394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i="1" kern="1200"/>
            <a:t>Sesame Street </a:t>
          </a:r>
          <a:r>
            <a:rPr lang="en-US" sz="2000" kern="1200"/>
            <a:t>(which has been on the air for 49 years with more than 1,400 episodes,) introduced a puppet character with a disability in 2017, and the character of Julia, who has autism, was highly celebrated and accepted. </a:t>
          </a:r>
        </a:p>
      </dsp:txBody>
      <dsp:txXfrm>
        <a:off x="0" y="2788920"/>
        <a:ext cx="6506304" cy="1394460"/>
      </dsp:txXfrm>
    </dsp:sp>
    <dsp:sp modelId="{46BB74F6-6B8E-EF4D-8D3A-26CE3347FADD}">
      <dsp:nvSpPr>
        <dsp:cNvPr id="0" name=""/>
        <dsp:cNvSpPr/>
      </dsp:nvSpPr>
      <dsp:spPr>
        <a:xfrm>
          <a:off x="0" y="4183380"/>
          <a:ext cx="6506304" cy="0"/>
        </a:xfrm>
        <a:prstGeom prst="line">
          <a:avLst/>
        </a:prstGeom>
        <a:solidFill>
          <a:schemeClr val="accent5">
            <a:hueOff val="0"/>
            <a:satOff val="0"/>
            <a:lumOff val="0"/>
            <a:alphaOff val="0"/>
          </a:schemeClr>
        </a:solidFill>
        <a:ln w="34925"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58E644-C7EF-C442-8094-55BB1CCA66F5}">
      <dsp:nvSpPr>
        <dsp:cNvPr id="0" name=""/>
        <dsp:cNvSpPr/>
      </dsp:nvSpPr>
      <dsp:spPr>
        <a:xfrm>
          <a:off x="0" y="4183380"/>
          <a:ext cx="6506304" cy="1394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i="1" kern="1200"/>
            <a:t>Breaking Bad </a:t>
          </a:r>
          <a:r>
            <a:rPr lang="en-US" sz="2000" kern="1200"/>
            <a:t>is considered by some to be one of the best dramas ever on television, and the main character’s son has cerebral palsy and is played by an actor with that disability.” (Heumann 2)</a:t>
          </a:r>
        </a:p>
      </dsp:txBody>
      <dsp:txXfrm>
        <a:off x="0" y="4183380"/>
        <a:ext cx="6506304" cy="139446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E515C3-97A2-4945-A4E2-036356748214}" type="datetimeFigureOut">
              <a:rPr lang="en-US" smtClean="0"/>
              <a:t>3/27/20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83F9B-6593-914B-B4DB-74225E58D7D9}" type="slidenum">
              <a:rPr lang="en-US" smtClean="0"/>
              <a:t>‹#›</a:t>
            </a:fld>
            <a:endParaRPr lang="en-US"/>
          </a:p>
        </p:txBody>
      </p:sp>
    </p:spTree>
    <p:extLst>
      <p:ext uri="{BB962C8B-B14F-4D97-AF65-F5344CB8AC3E}">
        <p14:creationId xmlns:p14="http://schemas.microsoft.com/office/powerpoint/2010/main" val="230135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think about this question as you view the rest of this slideshow. If you are able, you are welcome to chat with a peer on social media.</a:t>
            </a:r>
          </a:p>
        </p:txBody>
      </p:sp>
      <p:sp>
        <p:nvSpPr>
          <p:cNvPr id="4" name="Slide Number Placeholder 3"/>
          <p:cNvSpPr>
            <a:spLocks noGrp="1"/>
          </p:cNvSpPr>
          <p:nvPr>
            <p:ph type="sldNum" sz="quarter" idx="5"/>
          </p:nvPr>
        </p:nvSpPr>
        <p:spPr/>
        <p:txBody>
          <a:bodyPr/>
          <a:lstStyle/>
          <a:p>
            <a:fld id="{5CA83F9B-6593-914B-B4DB-74225E58D7D9}" type="slidenum">
              <a:rPr lang="en-US" smtClean="0"/>
              <a:t>1</a:t>
            </a:fld>
            <a:endParaRPr lang="en-US"/>
          </a:p>
        </p:txBody>
      </p:sp>
    </p:spTree>
    <p:extLst>
      <p:ext uri="{BB962C8B-B14F-4D97-AF65-F5344CB8AC3E}">
        <p14:creationId xmlns:p14="http://schemas.microsoft.com/office/powerpoint/2010/main" val="4149850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more films!</a:t>
            </a:r>
          </a:p>
        </p:txBody>
      </p:sp>
      <p:sp>
        <p:nvSpPr>
          <p:cNvPr id="4" name="Slide Number Placeholder 3"/>
          <p:cNvSpPr>
            <a:spLocks noGrp="1"/>
          </p:cNvSpPr>
          <p:nvPr>
            <p:ph type="sldNum" sz="quarter" idx="5"/>
          </p:nvPr>
        </p:nvSpPr>
        <p:spPr/>
        <p:txBody>
          <a:bodyPr/>
          <a:lstStyle/>
          <a:p>
            <a:fld id="{5CA83F9B-6593-914B-B4DB-74225E58D7D9}" type="slidenum">
              <a:rPr lang="en-US" smtClean="0"/>
              <a:t>10</a:t>
            </a:fld>
            <a:endParaRPr lang="en-US"/>
          </a:p>
        </p:txBody>
      </p:sp>
    </p:spTree>
    <p:extLst>
      <p:ext uri="{BB962C8B-B14F-4D97-AF65-F5344CB8AC3E}">
        <p14:creationId xmlns:p14="http://schemas.microsoft.com/office/powerpoint/2010/main" val="1423278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Films!</a:t>
            </a:r>
          </a:p>
        </p:txBody>
      </p:sp>
      <p:sp>
        <p:nvSpPr>
          <p:cNvPr id="4" name="Slide Number Placeholder 3"/>
          <p:cNvSpPr>
            <a:spLocks noGrp="1"/>
          </p:cNvSpPr>
          <p:nvPr>
            <p:ph type="sldNum" sz="quarter" idx="5"/>
          </p:nvPr>
        </p:nvSpPr>
        <p:spPr/>
        <p:txBody>
          <a:bodyPr/>
          <a:lstStyle/>
          <a:p>
            <a:fld id="{5CA83F9B-6593-914B-B4DB-74225E58D7D9}" type="slidenum">
              <a:rPr lang="en-US" smtClean="0"/>
              <a:t>11</a:t>
            </a:fld>
            <a:endParaRPr lang="en-US"/>
          </a:p>
        </p:txBody>
      </p:sp>
    </p:spTree>
    <p:extLst>
      <p:ext uri="{BB962C8B-B14F-4D97-AF65-F5344CB8AC3E}">
        <p14:creationId xmlns:p14="http://schemas.microsoft.com/office/powerpoint/2010/main" val="3744581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approach, intersectionality, stresses not only conversations between but also within texts and individuals. Although this section will explore intersectionality and its history and applications, it will flesh out an under-emphasize part of this theory--disability studies.</a:t>
            </a:r>
          </a:p>
          <a:p>
            <a:endParaRPr lang="en-US" dirty="0"/>
          </a:p>
        </p:txBody>
      </p:sp>
      <p:sp>
        <p:nvSpPr>
          <p:cNvPr id="4" name="Slide Number Placeholder 3"/>
          <p:cNvSpPr>
            <a:spLocks noGrp="1"/>
          </p:cNvSpPr>
          <p:nvPr>
            <p:ph type="sldNum" sz="quarter" idx="5"/>
          </p:nvPr>
        </p:nvSpPr>
        <p:spPr/>
        <p:txBody>
          <a:bodyPr/>
          <a:lstStyle/>
          <a:p>
            <a:fld id="{5CA83F9B-6593-914B-B4DB-74225E58D7D9}" type="slidenum">
              <a:rPr lang="en-US" smtClean="0"/>
              <a:t>12</a:t>
            </a:fld>
            <a:endParaRPr lang="en-US"/>
          </a:p>
        </p:txBody>
      </p:sp>
    </p:spTree>
    <p:extLst>
      <p:ext uri="{BB962C8B-B14F-4D97-AF65-F5344CB8AC3E}">
        <p14:creationId xmlns:p14="http://schemas.microsoft.com/office/powerpoint/2010/main" val="1080541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a:t>
            </a:r>
            <a:r>
              <a:rPr lang="en-US" dirty="0" err="1"/>
              <a:t>Kimberle</a:t>
            </a:r>
            <a:r>
              <a:rPr lang="en-US" dirty="0"/>
              <a:t> Crenshaw's 1989 paper where she coined the term intersectionality in 1989.</a:t>
            </a:r>
          </a:p>
        </p:txBody>
      </p:sp>
      <p:sp>
        <p:nvSpPr>
          <p:cNvPr id="4" name="Slide Number Placeholder 3"/>
          <p:cNvSpPr>
            <a:spLocks noGrp="1"/>
          </p:cNvSpPr>
          <p:nvPr>
            <p:ph type="sldNum" sz="quarter" idx="5"/>
          </p:nvPr>
        </p:nvSpPr>
        <p:spPr/>
        <p:txBody>
          <a:bodyPr/>
          <a:lstStyle/>
          <a:p>
            <a:fld id="{5CA83F9B-6593-914B-B4DB-74225E58D7D9}" type="slidenum">
              <a:rPr lang="en-US" smtClean="0"/>
              <a:t>13</a:t>
            </a:fld>
            <a:endParaRPr lang="en-US"/>
          </a:p>
        </p:txBody>
      </p:sp>
    </p:spTree>
    <p:extLst>
      <p:ext uri="{BB962C8B-B14F-4D97-AF65-F5344CB8AC3E}">
        <p14:creationId xmlns:p14="http://schemas.microsoft.com/office/powerpoint/2010/main" val="1129633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look at this video, "A People's Journey...." from the National Museum of African American History and Culture.</a:t>
            </a:r>
          </a:p>
        </p:txBody>
      </p:sp>
      <p:sp>
        <p:nvSpPr>
          <p:cNvPr id="4" name="Slide Number Placeholder 3"/>
          <p:cNvSpPr>
            <a:spLocks noGrp="1"/>
          </p:cNvSpPr>
          <p:nvPr>
            <p:ph type="sldNum" sz="quarter" idx="5"/>
          </p:nvPr>
        </p:nvSpPr>
        <p:spPr/>
        <p:txBody>
          <a:bodyPr/>
          <a:lstStyle/>
          <a:p>
            <a:fld id="{5CA83F9B-6593-914B-B4DB-74225E58D7D9}" type="slidenum">
              <a:rPr lang="en-US" smtClean="0"/>
              <a:t>14</a:t>
            </a:fld>
            <a:endParaRPr lang="en-US"/>
          </a:p>
        </p:txBody>
      </p:sp>
    </p:spTree>
    <p:extLst>
      <p:ext uri="{BB962C8B-B14F-4D97-AF65-F5344CB8AC3E}">
        <p14:creationId xmlns:p14="http://schemas.microsoft.com/office/powerpoint/2010/main" val="2437264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disability activist Judy </a:t>
            </a:r>
            <a:r>
              <a:rPr lang="en-US" dirty="0" err="1"/>
              <a:t>Heumann</a:t>
            </a:r>
            <a:r>
              <a:rPr lang="en-US" dirty="0"/>
              <a:t> demonstrates, confronting Ableism in the media requires a road map like that she outlines in the white paper linked in the slide.</a:t>
            </a:r>
          </a:p>
          <a:p>
            <a:endParaRPr lang="en-US" dirty="0"/>
          </a:p>
          <a:p>
            <a:r>
              <a:rPr lang="en-US" dirty="0"/>
              <a:t>Please also see Robyn Powell's article in the final link. </a:t>
            </a:r>
          </a:p>
        </p:txBody>
      </p:sp>
      <p:sp>
        <p:nvSpPr>
          <p:cNvPr id="4" name="Slide Number Placeholder 3"/>
          <p:cNvSpPr>
            <a:spLocks noGrp="1"/>
          </p:cNvSpPr>
          <p:nvPr>
            <p:ph type="sldNum" sz="quarter" idx="5"/>
          </p:nvPr>
        </p:nvSpPr>
        <p:spPr/>
        <p:txBody>
          <a:bodyPr/>
          <a:lstStyle/>
          <a:p>
            <a:fld id="{5CA83F9B-6593-914B-B4DB-74225E58D7D9}" type="slidenum">
              <a:rPr lang="en-US" smtClean="0"/>
              <a:t>15</a:t>
            </a:fld>
            <a:endParaRPr lang="en-US"/>
          </a:p>
        </p:txBody>
      </p:sp>
    </p:spTree>
    <p:extLst>
      <p:ext uri="{BB962C8B-B14F-4D97-AF65-F5344CB8AC3E}">
        <p14:creationId xmlns:p14="http://schemas.microsoft.com/office/powerpoint/2010/main" val="1822169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her white paper written for the Ford Foundation, Judy </a:t>
            </a:r>
            <a:r>
              <a:rPr lang="en-US" dirty="0" err="1"/>
              <a:t>Heumann</a:t>
            </a:r>
            <a:r>
              <a:rPr lang="en-US" dirty="0"/>
              <a:t> explores stereotypical portrayals of disability still prevalent in the media.</a:t>
            </a:r>
          </a:p>
          <a:p>
            <a:endParaRPr lang="en-US" dirty="0"/>
          </a:p>
          <a:p>
            <a:r>
              <a:rPr lang="en-US" dirty="0"/>
              <a:t>Note the Super Crip example--can you think of others?</a:t>
            </a:r>
          </a:p>
        </p:txBody>
      </p:sp>
      <p:sp>
        <p:nvSpPr>
          <p:cNvPr id="4" name="Slide Number Placeholder 3"/>
          <p:cNvSpPr>
            <a:spLocks noGrp="1"/>
          </p:cNvSpPr>
          <p:nvPr>
            <p:ph type="sldNum" sz="quarter" idx="5"/>
          </p:nvPr>
        </p:nvSpPr>
        <p:spPr/>
        <p:txBody>
          <a:bodyPr/>
          <a:lstStyle/>
          <a:p>
            <a:fld id="{5CA83F9B-6593-914B-B4DB-74225E58D7D9}" type="slidenum">
              <a:rPr lang="en-US" smtClean="0"/>
              <a:t>16</a:t>
            </a:fld>
            <a:endParaRPr lang="en-US"/>
          </a:p>
        </p:txBody>
      </p:sp>
    </p:spTree>
    <p:extLst>
      <p:ext uri="{BB962C8B-B14F-4D97-AF65-F5344CB8AC3E}">
        <p14:creationId xmlns:p14="http://schemas.microsoft.com/office/powerpoint/2010/main" val="3819842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Villains like these seem to be the most prevalent stereotypical roles found in media.</a:t>
            </a:r>
          </a:p>
        </p:txBody>
      </p:sp>
      <p:sp>
        <p:nvSpPr>
          <p:cNvPr id="4" name="Slide Number Placeholder 3"/>
          <p:cNvSpPr>
            <a:spLocks noGrp="1"/>
          </p:cNvSpPr>
          <p:nvPr>
            <p:ph type="sldNum" sz="quarter" idx="5"/>
          </p:nvPr>
        </p:nvSpPr>
        <p:spPr/>
        <p:txBody>
          <a:bodyPr/>
          <a:lstStyle/>
          <a:p>
            <a:fld id="{5CA83F9B-6593-914B-B4DB-74225E58D7D9}" type="slidenum">
              <a:rPr lang="en-US" smtClean="0"/>
              <a:t>17</a:t>
            </a:fld>
            <a:endParaRPr lang="en-US"/>
          </a:p>
        </p:txBody>
      </p:sp>
    </p:spTree>
    <p:extLst>
      <p:ext uri="{BB962C8B-B14F-4D97-AF65-F5344CB8AC3E}">
        <p14:creationId xmlns:p14="http://schemas.microsoft.com/office/powerpoint/2010/main" val="2947748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victims also prevail, even in critically acclaimed films like The Shape of Water. </a:t>
            </a:r>
          </a:p>
        </p:txBody>
      </p:sp>
      <p:sp>
        <p:nvSpPr>
          <p:cNvPr id="4" name="Slide Number Placeholder 3"/>
          <p:cNvSpPr>
            <a:spLocks noGrp="1"/>
          </p:cNvSpPr>
          <p:nvPr>
            <p:ph type="sldNum" sz="quarter" idx="5"/>
          </p:nvPr>
        </p:nvSpPr>
        <p:spPr/>
        <p:txBody>
          <a:bodyPr/>
          <a:lstStyle/>
          <a:p>
            <a:fld id="{5CA83F9B-6593-914B-B4DB-74225E58D7D9}" type="slidenum">
              <a:rPr lang="en-US" smtClean="0"/>
              <a:t>18</a:t>
            </a:fld>
            <a:endParaRPr lang="en-US"/>
          </a:p>
        </p:txBody>
      </p:sp>
    </p:spTree>
    <p:extLst>
      <p:ext uri="{BB962C8B-B14F-4D97-AF65-F5344CB8AC3E}">
        <p14:creationId xmlns:p14="http://schemas.microsoft.com/office/powerpoint/2010/main" val="3384578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as Judy </a:t>
            </a:r>
            <a:r>
              <a:rPr lang="en-US" dirty="0" err="1"/>
              <a:t>Heuman</a:t>
            </a:r>
            <a:r>
              <a:rPr lang="en-US" dirty="0"/>
              <a:t> explains, "representations of disability in the media should be one in four, in front of the camera, in characters, in actors, in directors, in writers' rooms, and more," the exceptions to the stereotypes highlighted here provide a little hope.</a:t>
            </a:r>
          </a:p>
        </p:txBody>
      </p:sp>
      <p:sp>
        <p:nvSpPr>
          <p:cNvPr id="4" name="Slide Number Placeholder 3"/>
          <p:cNvSpPr>
            <a:spLocks noGrp="1"/>
          </p:cNvSpPr>
          <p:nvPr>
            <p:ph type="sldNum" sz="quarter" idx="5"/>
          </p:nvPr>
        </p:nvSpPr>
        <p:spPr/>
        <p:txBody>
          <a:bodyPr/>
          <a:lstStyle/>
          <a:p>
            <a:fld id="{5CA83F9B-6593-914B-B4DB-74225E58D7D9}" type="slidenum">
              <a:rPr lang="en-US" smtClean="0"/>
              <a:t>20</a:t>
            </a:fld>
            <a:endParaRPr lang="en-US"/>
          </a:p>
        </p:txBody>
      </p:sp>
    </p:spTree>
    <p:extLst>
      <p:ext uri="{BB962C8B-B14F-4D97-AF65-F5344CB8AC3E}">
        <p14:creationId xmlns:p14="http://schemas.microsoft.com/office/powerpoint/2010/main" val="2363743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think about this question as you view the rest of this slideshow. If you are able, you are welcome to chat with a peer on social media.</a:t>
            </a:r>
          </a:p>
          <a:p>
            <a:endParaRPr lang="en-US" dirty="0"/>
          </a:p>
          <a:p>
            <a:endParaRPr lang="en-US" dirty="0"/>
          </a:p>
        </p:txBody>
      </p:sp>
      <p:sp>
        <p:nvSpPr>
          <p:cNvPr id="4" name="Slide Number Placeholder 3"/>
          <p:cNvSpPr>
            <a:spLocks noGrp="1"/>
          </p:cNvSpPr>
          <p:nvPr>
            <p:ph type="sldNum" sz="quarter" idx="5"/>
          </p:nvPr>
        </p:nvSpPr>
        <p:spPr/>
        <p:txBody>
          <a:bodyPr/>
          <a:lstStyle/>
          <a:p>
            <a:fld id="{5CA83F9B-6593-914B-B4DB-74225E58D7D9}" type="slidenum">
              <a:rPr lang="en-US" smtClean="0"/>
              <a:t>2</a:t>
            </a:fld>
            <a:endParaRPr lang="en-US"/>
          </a:p>
        </p:txBody>
      </p:sp>
    </p:spTree>
    <p:extLst>
      <p:ext uri="{BB962C8B-B14F-4D97-AF65-F5344CB8AC3E}">
        <p14:creationId xmlns:p14="http://schemas.microsoft.com/office/powerpoint/2010/main" val="538050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A83F9B-6593-914B-B4DB-74225E58D7D9}" type="slidenum">
              <a:rPr lang="en-US" smtClean="0"/>
              <a:t>21</a:t>
            </a:fld>
            <a:endParaRPr lang="en-US"/>
          </a:p>
        </p:txBody>
      </p:sp>
    </p:spTree>
    <p:extLst>
      <p:ext uri="{BB962C8B-B14F-4D97-AF65-F5344CB8AC3E}">
        <p14:creationId xmlns:p14="http://schemas.microsoft.com/office/powerpoint/2010/main" val="258354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love this Drunk History exploration of Judy </a:t>
            </a:r>
            <a:r>
              <a:rPr lang="en-US" dirty="0" err="1"/>
              <a:t>Heumann's</a:t>
            </a:r>
            <a:r>
              <a:rPr lang="en-US" dirty="0"/>
              <a:t> fight for the Americans with Disability Act. </a:t>
            </a:r>
          </a:p>
        </p:txBody>
      </p:sp>
      <p:sp>
        <p:nvSpPr>
          <p:cNvPr id="4" name="Slide Number Placeholder 3"/>
          <p:cNvSpPr>
            <a:spLocks noGrp="1"/>
          </p:cNvSpPr>
          <p:nvPr>
            <p:ph type="sldNum" sz="quarter" idx="5"/>
          </p:nvPr>
        </p:nvSpPr>
        <p:spPr/>
        <p:txBody>
          <a:bodyPr/>
          <a:lstStyle/>
          <a:p>
            <a:fld id="{5CA83F9B-6593-914B-B4DB-74225E58D7D9}" type="slidenum">
              <a:rPr lang="en-US" smtClean="0"/>
              <a:t>22</a:t>
            </a:fld>
            <a:endParaRPr lang="en-US"/>
          </a:p>
        </p:txBody>
      </p:sp>
    </p:spTree>
    <p:extLst>
      <p:ext uri="{BB962C8B-B14F-4D97-AF65-F5344CB8AC3E}">
        <p14:creationId xmlns:p14="http://schemas.microsoft.com/office/powerpoint/2010/main" val="2205663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think about questions like these for you own classrooms. </a:t>
            </a:r>
          </a:p>
        </p:txBody>
      </p:sp>
      <p:sp>
        <p:nvSpPr>
          <p:cNvPr id="4" name="Slide Number Placeholder 3"/>
          <p:cNvSpPr>
            <a:spLocks noGrp="1"/>
          </p:cNvSpPr>
          <p:nvPr>
            <p:ph type="sldNum" sz="quarter" idx="5"/>
          </p:nvPr>
        </p:nvSpPr>
        <p:spPr/>
        <p:txBody>
          <a:bodyPr/>
          <a:lstStyle/>
          <a:p>
            <a:fld id="{5CA83F9B-6593-914B-B4DB-74225E58D7D9}" type="slidenum">
              <a:rPr lang="en-US" smtClean="0"/>
              <a:t>23</a:t>
            </a:fld>
            <a:endParaRPr lang="en-US"/>
          </a:p>
        </p:txBody>
      </p:sp>
    </p:spTree>
    <p:extLst>
      <p:ext uri="{BB962C8B-B14F-4D97-AF65-F5344CB8AC3E}">
        <p14:creationId xmlns:p14="http://schemas.microsoft.com/office/powerpoint/2010/main" val="2341569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look for media representations like these (and those found in the DVDs)</a:t>
            </a:r>
          </a:p>
        </p:txBody>
      </p:sp>
      <p:sp>
        <p:nvSpPr>
          <p:cNvPr id="4" name="Slide Number Placeholder 3"/>
          <p:cNvSpPr>
            <a:spLocks noGrp="1"/>
          </p:cNvSpPr>
          <p:nvPr>
            <p:ph type="sldNum" sz="quarter" idx="5"/>
          </p:nvPr>
        </p:nvSpPr>
        <p:spPr/>
        <p:txBody>
          <a:bodyPr/>
          <a:lstStyle/>
          <a:p>
            <a:fld id="{5CA83F9B-6593-914B-B4DB-74225E58D7D9}" type="slidenum">
              <a:rPr lang="en-US" smtClean="0"/>
              <a:t>24</a:t>
            </a:fld>
            <a:endParaRPr lang="en-US"/>
          </a:p>
        </p:txBody>
      </p:sp>
    </p:spTree>
    <p:extLst>
      <p:ext uri="{BB962C8B-B14F-4D97-AF65-F5344CB8AC3E}">
        <p14:creationId xmlns:p14="http://schemas.microsoft.com/office/powerpoint/2010/main" val="458554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approaches to "making media inclusive" align with approaches explored in literature classes. This NCTE text from years ago offers effective methods for incorporating multicultural literature in secondary classrooms--Crossing the Mainstream, indeed.</a:t>
            </a:r>
          </a:p>
          <a:p>
            <a:endParaRPr lang="en-US" dirty="0"/>
          </a:p>
        </p:txBody>
      </p:sp>
      <p:sp>
        <p:nvSpPr>
          <p:cNvPr id="4" name="Slide Number Placeholder 3"/>
          <p:cNvSpPr>
            <a:spLocks noGrp="1"/>
          </p:cNvSpPr>
          <p:nvPr>
            <p:ph type="sldNum" sz="quarter" idx="5"/>
          </p:nvPr>
        </p:nvSpPr>
        <p:spPr/>
        <p:txBody>
          <a:bodyPr/>
          <a:lstStyle/>
          <a:p>
            <a:fld id="{5CA83F9B-6593-914B-B4DB-74225E58D7D9}" type="slidenum">
              <a:rPr lang="en-US" smtClean="0"/>
              <a:t>3</a:t>
            </a:fld>
            <a:endParaRPr lang="en-US"/>
          </a:p>
        </p:txBody>
      </p:sp>
    </p:spTree>
    <p:extLst>
      <p:ext uri="{BB962C8B-B14F-4D97-AF65-F5344CB8AC3E}">
        <p14:creationId xmlns:p14="http://schemas.microsoft.com/office/powerpoint/2010/main" val="825094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key principles for crossing this mainstream highlighted is a "right rules for the right game" approach. This approach stresses the need to read diverse literature and media in relation to not only the cultural background of the texts, but also the literary and media history underpinning the works.</a:t>
            </a:r>
          </a:p>
        </p:txBody>
      </p:sp>
      <p:sp>
        <p:nvSpPr>
          <p:cNvPr id="4" name="Slide Number Placeholder 3"/>
          <p:cNvSpPr>
            <a:spLocks noGrp="1"/>
          </p:cNvSpPr>
          <p:nvPr>
            <p:ph type="sldNum" sz="quarter" idx="5"/>
          </p:nvPr>
        </p:nvSpPr>
        <p:spPr/>
        <p:txBody>
          <a:bodyPr/>
          <a:lstStyle/>
          <a:p>
            <a:fld id="{5CA83F9B-6593-914B-B4DB-74225E58D7D9}" type="slidenum">
              <a:rPr lang="en-US" smtClean="0"/>
              <a:t>4</a:t>
            </a:fld>
            <a:endParaRPr lang="en-US"/>
          </a:p>
        </p:txBody>
      </p:sp>
    </p:spTree>
    <p:extLst>
      <p:ext uri="{BB962C8B-B14F-4D97-AF65-F5344CB8AC3E}">
        <p14:creationId xmlns:p14="http://schemas.microsoft.com/office/powerpoint/2010/main" val="1127100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text also stressed the need to move beyond viewing multicultural literature through a limited number of lenses--race and ethnicity. The quotes included from the text here highlight issues connected with ableism. </a:t>
            </a:r>
          </a:p>
        </p:txBody>
      </p:sp>
      <p:sp>
        <p:nvSpPr>
          <p:cNvPr id="4" name="Slide Number Placeholder 3"/>
          <p:cNvSpPr>
            <a:spLocks noGrp="1"/>
          </p:cNvSpPr>
          <p:nvPr>
            <p:ph type="sldNum" sz="quarter" idx="5"/>
          </p:nvPr>
        </p:nvSpPr>
        <p:spPr/>
        <p:txBody>
          <a:bodyPr/>
          <a:lstStyle/>
          <a:p>
            <a:fld id="{5CA83F9B-6593-914B-B4DB-74225E58D7D9}" type="slidenum">
              <a:rPr lang="en-US" smtClean="0"/>
              <a:t>5</a:t>
            </a:fld>
            <a:endParaRPr lang="en-US"/>
          </a:p>
        </p:txBody>
      </p:sp>
    </p:spTree>
    <p:extLst>
      <p:ext uri="{BB962C8B-B14F-4D97-AF65-F5344CB8AC3E}">
        <p14:creationId xmlns:p14="http://schemas.microsoft.com/office/powerpoint/2010/main" val="3594179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earlier text from Paul </a:t>
            </a:r>
            <a:r>
              <a:rPr lang="en-US" dirty="0" err="1"/>
              <a:t>Lauter</a:t>
            </a:r>
            <a:r>
              <a:rPr lang="en-US" dirty="0"/>
              <a:t>, Reconstructing American Literature, emphasizes a conversational approach to literature that could also apply to media. </a:t>
            </a:r>
          </a:p>
        </p:txBody>
      </p:sp>
      <p:sp>
        <p:nvSpPr>
          <p:cNvPr id="4" name="Slide Number Placeholder 3"/>
          <p:cNvSpPr>
            <a:spLocks noGrp="1"/>
          </p:cNvSpPr>
          <p:nvPr>
            <p:ph type="sldNum" sz="quarter" idx="5"/>
          </p:nvPr>
        </p:nvSpPr>
        <p:spPr/>
        <p:txBody>
          <a:bodyPr/>
          <a:lstStyle/>
          <a:p>
            <a:fld id="{5CA83F9B-6593-914B-B4DB-74225E58D7D9}" type="slidenum">
              <a:rPr lang="en-US" smtClean="0"/>
              <a:t>6</a:t>
            </a:fld>
            <a:endParaRPr lang="en-US"/>
          </a:p>
        </p:txBody>
      </p:sp>
    </p:spTree>
    <p:extLst>
      <p:ext uri="{BB962C8B-B14F-4D97-AF65-F5344CB8AC3E}">
        <p14:creationId xmlns:p14="http://schemas.microsoft.com/office/powerpoint/2010/main" val="1470644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Lauter</a:t>
            </a:r>
            <a:r>
              <a:rPr lang="en-US" dirty="0"/>
              <a:t> takes a "Canons and Contexts" approach like that he and his co-editors stress in the Heath Anthology (</a:t>
            </a:r>
            <a:r>
              <a:rPr lang="en-US" dirty="0" err="1"/>
              <a:t>ies</a:t>
            </a:r>
            <a:r>
              <a:rPr lang="en-US" dirty="0"/>
              <a:t>) of American Literature.</a:t>
            </a:r>
          </a:p>
        </p:txBody>
      </p:sp>
      <p:sp>
        <p:nvSpPr>
          <p:cNvPr id="4" name="Slide Number Placeholder 3"/>
          <p:cNvSpPr>
            <a:spLocks noGrp="1"/>
          </p:cNvSpPr>
          <p:nvPr>
            <p:ph type="sldNum" sz="quarter" idx="5"/>
          </p:nvPr>
        </p:nvSpPr>
        <p:spPr/>
        <p:txBody>
          <a:bodyPr/>
          <a:lstStyle/>
          <a:p>
            <a:fld id="{5CA83F9B-6593-914B-B4DB-74225E58D7D9}" type="slidenum">
              <a:rPr lang="en-US" smtClean="0"/>
              <a:t>7</a:t>
            </a:fld>
            <a:endParaRPr lang="en-US"/>
          </a:p>
        </p:txBody>
      </p:sp>
    </p:spTree>
    <p:extLst>
      <p:ext uri="{BB962C8B-B14F-4D97-AF65-F5344CB8AC3E}">
        <p14:creationId xmlns:p14="http://schemas.microsoft.com/office/powerpoint/2010/main" val="2325042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see this long quotation from </a:t>
            </a:r>
            <a:r>
              <a:rPr lang="en-US" dirty="0" err="1"/>
              <a:t>Lauter</a:t>
            </a:r>
            <a:r>
              <a:rPr lang="en-US" dirty="0"/>
              <a:t> about the advantages of this approach and think about how it might apply to media analyses. </a:t>
            </a:r>
          </a:p>
          <a:p>
            <a:endParaRPr lang="en-US" dirty="0"/>
          </a:p>
          <a:p>
            <a:r>
              <a:rPr lang="en-US" dirty="0"/>
              <a:t>For our purposes, I have chosen a set of diverse Young Adult Films that demonstrate this conversational approach.</a:t>
            </a:r>
          </a:p>
        </p:txBody>
      </p:sp>
      <p:sp>
        <p:nvSpPr>
          <p:cNvPr id="4" name="Slide Number Placeholder 3"/>
          <p:cNvSpPr>
            <a:spLocks noGrp="1"/>
          </p:cNvSpPr>
          <p:nvPr>
            <p:ph type="sldNum" sz="quarter" idx="5"/>
          </p:nvPr>
        </p:nvSpPr>
        <p:spPr/>
        <p:txBody>
          <a:bodyPr/>
          <a:lstStyle/>
          <a:p>
            <a:fld id="{5CA83F9B-6593-914B-B4DB-74225E58D7D9}" type="slidenum">
              <a:rPr lang="en-US" smtClean="0"/>
              <a:t>8</a:t>
            </a:fld>
            <a:endParaRPr lang="en-US"/>
          </a:p>
        </p:txBody>
      </p:sp>
    </p:spTree>
    <p:extLst>
      <p:ext uri="{BB962C8B-B14F-4D97-AF65-F5344CB8AC3E}">
        <p14:creationId xmlns:p14="http://schemas.microsoft.com/office/powerpoint/2010/main" val="2620482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films!</a:t>
            </a:r>
          </a:p>
        </p:txBody>
      </p:sp>
      <p:sp>
        <p:nvSpPr>
          <p:cNvPr id="4" name="Slide Number Placeholder 3"/>
          <p:cNvSpPr>
            <a:spLocks noGrp="1"/>
          </p:cNvSpPr>
          <p:nvPr>
            <p:ph type="sldNum" sz="quarter" idx="5"/>
          </p:nvPr>
        </p:nvSpPr>
        <p:spPr/>
        <p:txBody>
          <a:bodyPr/>
          <a:lstStyle/>
          <a:p>
            <a:fld id="{5CA83F9B-6593-914B-B4DB-74225E58D7D9}" type="slidenum">
              <a:rPr lang="en-US" smtClean="0"/>
              <a:t>9</a:t>
            </a:fld>
            <a:endParaRPr lang="en-US"/>
          </a:p>
        </p:txBody>
      </p:sp>
    </p:spTree>
    <p:extLst>
      <p:ext uri="{BB962C8B-B14F-4D97-AF65-F5344CB8AC3E}">
        <p14:creationId xmlns:p14="http://schemas.microsoft.com/office/powerpoint/2010/main" val="1230922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3/27/20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3/27/20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3/27/20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3/27/20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3/27/20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3/27/20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3/27/20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3/27/20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3/27/20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mile.amazon.com/Mustang-Gunes-Sensoy/dp/B018WKM75K/ref=sr_1_2?keywords=mustang+dvd&amp;qid=1572982088&amp;s=movies-tv&amp;sr=1-2"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s://smile.amazon.com/Theeb-Jacir-Eid/dp/B01B74D202/ref=sr_1_1?keywords=Theeb+dvd&amp;qid=1572982159&amp;s=movies-tv&amp;sr=1-1" TargetMode="External"/><Relationship Id="rId4" Type="http://schemas.openxmlformats.org/officeDocument/2006/relationships/hyperlink" Target="https://smile.amazon.com/Ginger-Rosa-Annette-Bening/dp/B00CMCCAHK/ref=sr_1_1?keywords=Ginger+and+Rosa+dvd&amp;qid=1572982124&amp;s=movies-tv&amp;sr=1-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smile.amazon.com/Wadjda-DVD/dp/B00GDEZKZC/ref=sr_1_1?keywords=Wadjda+%282012%29&amp;qid=1573070766&amp;s=movies-tv&amp;sr=1-1"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www.amazon.com/Tomboy-Sophie-Cattani/dp/B007OXB1H2/ref=asc_df_B007OXB1H2/?tag=hyprod-20&amp;linkCode=df0&amp;hvadid=312241836172&amp;hvpos=1o3&amp;hvnetw=g&amp;hvrand=8878684348837285183&amp;hvpone=&amp;hvptwo=&amp;hvqmt=&amp;hvdev=c&amp;hvdvcmdl=&amp;hvlocint=&amp;hvlocphy=9022250&amp;hvtargid=aud-801381245258:pla-554395712604&amp;psc=1" TargetMode="External"/><Relationship Id="rId5" Type="http://schemas.openxmlformats.org/officeDocument/2006/relationships/hyperlink" Target="https://smile.amazon.com/He-Named-Me-Malala-Yousafzai/dp/B0176IELOY/ref=sr_1_3?keywords=He+Named+Me+Malala+%282015%29&amp;qid=1573070925&amp;s=movies-tv&amp;sr=1-3" TargetMode="External"/><Relationship Id="rId4" Type="http://schemas.openxmlformats.org/officeDocument/2006/relationships/hyperlink" Target="https://smile.amazon.com/Samson-Delilah-Rowan-Mcnamara/dp/B004326F50/ref=sr_1_1?keywords=Samson+%26+Delilah+%282009%29&amp;qid=1573070852&amp;s=movies-tv&amp;sr=1-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chicagounbound.uchicago.edu/cgi/viewcontent.cgi?article=1052&amp;context=ucl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X5H80Nhmn20?feature=oembed" TargetMode="External"/><Relationship Id="rId5" Type="http://schemas.openxmlformats.org/officeDocument/2006/relationships/image" Target="../media/image20.png"/><Relationship Id="rId4" Type="http://schemas.openxmlformats.org/officeDocument/2006/relationships/hyperlink" Target="https://youtu.be/X5H80Nhmn2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fordfoundation.org/about/library/reports-and-studies/road-map-for-inclusion-changing-the-face-of-disability-in-medi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huffpost.com/entry/opinion-powell-what-hollywood-gets-wrong-about-disabilities_n_5a9ef0ffe4b0d4f5b66b1882"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huffpost.com/entry/shape-of-water-offensive-to-people-with-disabilities_n_5a8b798de4b0a1d0e12c48fc"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facebook.com/drunkhistorytv/videos/judy-heumann-fights-for-people-with-disabilities/1543374245775406/"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amazon.com/Poetry-Blu-ray-Yoon-Jeong-hee/dp/B0053TWVW8/ref=asc_df_B0053TWVW8/?tag=hyprod-20&amp;linkCode=df0&amp;hvadid=312241836172&amp;hvpos=1o8&amp;hvnetw=g&amp;hvrand=13322690723251298866&amp;hvpone=&amp;hvptwo=&amp;hvqmt=&amp;hvdev=c&amp;hvdvcmdl=&amp;hvlocint=&amp;hvlocphy=9022492&amp;hvtargid=aud-801381245258:pla-568373550646&amp;psc=1" TargetMode="External"/><Relationship Id="rId3" Type="http://schemas.openxmlformats.org/officeDocument/2006/relationships/hyperlink" Target="https://youtu.be/ZV-fk6aPM8g" TargetMode="External"/><Relationship Id="rId7" Type="http://schemas.openxmlformats.org/officeDocument/2006/relationships/hyperlink" Target="https://youtu.be/rtxZOpu_YNk"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storylinemotionpictures.com/purchase-a-dvd/" TargetMode="External"/><Relationship Id="rId11" Type="http://schemas.openxmlformats.org/officeDocument/2006/relationships/hyperlink" Target="https://www.amazon.com/Mary-Max-Toni-Collette/dp/B00366E1E6/ref=tmm_dvd_swatch_0?_encoding=UTF8&amp;qid=1571844682&amp;sr=1-2" TargetMode="External"/><Relationship Id="rId5" Type="http://schemas.openxmlformats.org/officeDocument/2006/relationships/hyperlink" Target="https://youtu.be/SXqXieHAE2Q" TargetMode="External"/><Relationship Id="rId10" Type="http://schemas.openxmlformats.org/officeDocument/2006/relationships/hyperlink" Target="https://youtu.be/MgRjB8PEDkM" TargetMode="External"/><Relationship Id="rId4" Type="http://schemas.openxmlformats.org/officeDocument/2006/relationships/hyperlink" Target="http://www.jojobeanyhead.com/nonfiction.html" TargetMode="External"/><Relationship Id="rId9" Type="http://schemas.openxmlformats.org/officeDocument/2006/relationships/hyperlink" Target="https://youtu.be/h_hAjZvz8Wk"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youtu.be/bf_k5D40dhw" TargetMode="External"/><Relationship Id="rId3" Type="http://schemas.openxmlformats.org/officeDocument/2006/relationships/hyperlink" Target="https://www.amazon.com/Color-Paradise-Mohsen-Ramezani/dp/B00004VVO5/ref=sr_1_2?keywords=the+color+of+paradise&amp;qid=1571844753&amp;s=movies-tv&amp;sr=1-2" TargetMode="External"/><Relationship Id="rId7" Type="http://schemas.openxmlformats.org/officeDocument/2006/relationships/hyperlink" Target="https://www.amazon.com/Murderball-Joe-Soares/dp/B000B5XP24/ref=sr_1_1?keywords=Murderball&amp;qid=1571844930&amp;s=movies-tv&amp;sr=1-1" TargetMode="External"/><Relationship Id="rId12" Type="http://schemas.openxmlformats.org/officeDocument/2006/relationships/hyperlink" Target="https://www.amazon.com/Children-Lesser-God-William-Hurt/dp/B074J5X1JV/ref=sr_1_1?crid=3GVIOWSDFOLD5&amp;keywords=children+of+a+lesser+god+dvd&amp;qid=1571846091&amp;s=movies-tv&amp;sprefix=children+of+a+lesser+god%2Cmovies-tv%2C168&amp;sr=1-1" TargetMode="External"/><Relationship Id="rId2" Type="http://schemas.openxmlformats.org/officeDocument/2006/relationships/hyperlink" Target="https://youtu.be/a21bUwSGr_Q" TargetMode="External"/><Relationship Id="rId1" Type="http://schemas.openxmlformats.org/officeDocument/2006/relationships/slideLayout" Target="../slideLayouts/slideLayout7.xml"/><Relationship Id="rId6" Type="http://schemas.openxmlformats.org/officeDocument/2006/relationships/hyperlink" Target="https://youtu.be/_kaT5dDiISw" TargetMode="External"/><Relationship Id="rId11" Type="http://schemas.openxmlformats.org/officeDocument/2006/relationships/hyperlink" Target="https://www.amazon.com/Life-Animated-Owen-Suskind/dp/B01KNCHQVA/ref=sr_1_2?keywords=life+animated&amp;qid=1571846032&amp;s=movies-tv&amp;sr=1-2" TargetMode="External"/><Relationship Id="rId5" Type="http://schemas.openxmlformats.org/officeDocument/2006/relationships/hyperlink" Target="https://www.amazon.com/House-Black-Forugh-Farrokhzad/dp/B00074CC50" TargetMode="External"/><Relationship Id="rId10" Type="http://schemas.openxmlformats.org/officeDocument/2006/relationships/hyperlink" Target="https://youtu.be/4n7fosK9UyY" TargetMode="External"/><Relationship Id="rId4" Type="http://schemas.openxmlformats.org/officeDocument/2006/relationships/hyperlink" Target="https://youtu.be/cpZ9stU_O7E" TargetMode="External"/><Relationship Id="rId9" Type="http://schemas.openxmlformats.org/officeDocument/2006/relationships/hyperlink" Target="https://www.amazon.com/Franc-Little-Petite-vendeuse-soleil/dp/B000V2LOHU/ref=sr_1_1?keywords=the+little+girl+who+sold+the+sun&amp;qid=1571845868&amp;s=movies-tv&amp;sr=1-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mile.amazon.com/American-Honey-Blu-ray-Digital-HD/dp/B01LTHWY42/ref=sr_1_2?keywords=American+Honey&amp;qid=1572981587&amp;s=movies-tv&amp;sr=1-2" TargetMode="External"/><Relationship Id="rId7" Type="http://schemas.openxmlformats.org/officeDocument/2006/relationships/hyperlink" Target="https://smile.amazon.com/Youth-Chinese-movie-English-Subtitles/dp/6819904037/ref=sr_1_1?keywords=Youth+2017+dvd&amp;qid=1572981967&amp;s=movies-tv&amp;sr=1-1"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smile.amazon.com/Salvation-Army-Said-Mrini/dp/B00Q3CYDL6/ref=sr_1_1?keywords=salvation+army+dvd&amp;qid=1572981902&amp;s=movies-tv&amp;sr=1-1" TargetMode="External"/><Relationship Id="rId5" Type="http://schemas.openxmlformats.org/officeDocument/2006/relationships/hyperlink" Target="https://smile.amazon.com/Madeinusa-Carlos-Torre/dp/B000MGBLV4/ref=sr_1_1?keywords=Madeinusa+dvd&amp;qid=1572981842&amp;s=movies-tv&amp;sr=1-1" TargetMode="External"/><Relationship Id="rId4" Type="http://schemas.openxmlformats.org/officeDocument/2006/relationships/hyperlink" Target="https://smile.amazon.com/Fits-Royalty-Hightower/dp/B01G2J0U9I/ref=sr_1_3?crid=2V2ZICNRYUU7M&amp;keywords=the+fits+dvd&amp;qid=1572981691&amp;s=movies-tv&amp;sprefix=the+fits%2Cmovies-tv%2C160&amp;sr=1-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23FD7-73EC-2C4E-A450-4555B02827D7}"/>
              </a:ext>
            </a:extLst>
          </p:cNvPr>
          <p:cNvSpPr>
            <a:spLocks noGrp="1"/>
          </p:cNvSpPr>
          <p:nvPr>
            <p:ph type="ctrTitle"/>
          </p:nvPr>
        </p:nvSpPr>
        <p:spPr/>
        <p:txBody>
          <a:bodyPr/>
          <a:lstStyle/>
          <a:p>
            <a:r>
              <a:rPr lang="en-US" b="1" dirty="0"/>
              <a:t>Making Media Inclusive</a:t>
            </a:r>
            <a:endParaRPr lang="en-US" dirty="0"/>
          </a:p>
        </p:txBody>
      </p:sp>
      <p:sp>
        <p:nvSpPr>
          <p:cNvPr id="3" name="Subtitle 2">
            <a:extLst>
              <a:ext uri="{FF2B5EF4-FFF2-40B4-BE49-F238E27FC236}">
                <a16:creationId xmlns:a16="http://schemas.microsoft.com/office/drawing/2014/main" id="{B9D3B718-82CE-3E42-8AFB-0DE586C6DDEE}"/>
              </a:ext>
            </a:extLst>
          </p:cNvPr>
          <p:cNvSpPr>
            <a:spLocks noGrp="1"/>
          </p:cNvSpPr>
          <p:nvPr>
            <p:ph type="subTitle" idx="1"/>
          </p:nvPr>
        </p:nvSpPr>
        <p:spPr/>
        <p:txBody>
          <a:bodyPr/>
          <a:lstStyle/>
          <a:p>
            <a:r>
              <a:rPr lang="en-US" b="1" dirty="0"/>
              <a:t>Across Grade Levels and Disciplines</a:t>
            </a:r>
            <a:endParaRPr lang="en-US" dirty="0"/>
          </a:p>
        </p:txBody>
      </p:sp>
    </p:spTree>
    <p:extLst>
      <p:ext uri="{BB962C8B-B14F-4D97-AF65-F5344CB8AC3E}">
        <p14:creationId xmlns:p14="http://schemas.microsoft.com/office/powerpoint/2010/main" val="3809574579"/>
      </p:ext>
    </p:extLst>
  </p:cSld>
  <p:clrMapOvr>
    <a:masterClrMapping/>
  </p:clrMapOvr>
  <mc:AlternateContent xmlns:mc="http://schemas.openxmlformats.org/markup-compatibility/2006" xmlns:p14="http://schemas.microsoft.com/office/powerpoint/2010/main">
    <mc:Choice Requires="p14">
      <p:transition spd="slow" p14:dur="2000" advTm="27754"/>
    </mc:Choice>
    <mc:Fallback xmlns="">
      <p:transition spd="slow" advTm="2775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689370-7277-AC47-ABE8-52D8764FDFA9}"/>
              </a:ext>
            </a:extLst>
          </p:cNvPr>
          <p:cNvSpPr/>
          <p:nvPr/>
        </p:nvSpPr>
        <p:spPr>
          <a:xfrm>
            <a:off x="1415143" y="1305342"/>
            <a:ext cx="9524999" cy="3693319"/>
          </a:xfrm>
          <a:prstGeom prst="rect">
            <a:avLst/>
          </a:prstGeom>
        </p:spPr>
        <p:txBody>
          <a:bodyPr wrap="square">
            <a:spAutoFit/>
          </a:bodyPr>
          <a:lstStyle/>
          <a:p>
            <a:r>
              <a:rPr lang="en-US" i="1" dirty="0">
                <a:solidFill>
                  <a:srgbClr val="000000"/>
                </a:solidFill>
                <a:latin typeface="Calibri" panose="020F0502020204030204" pitchFamily="34" charset="0"/>
              </a:rPr>
              <a:t>Mustang </a:t>
            </a:r>
            <a:r>
              <a:rPr lang="en-US" dirty="0">
                <a:solidFill>
                  <a:srgbClr val="000000"/>
                </a:solidFill>
                <a:latin typeface="Calibri" panose="020F0502020204030204" pitchFamily="34" charset="0"/>
              </a:rPr>
              <a:t>(2015): </a:t>
            </a:r>
            <a:r>
              <a:rPr lang="en-US" dirty="0">
                <a:solidFill>
                  <a:srgbClr val="000000"/>
                </a:solidFill>
                <a:latin typeface="Times New Roman" panose="02020603050405020304" pitchFamily="18" charset="0"/>
                <a:hlinkClick r:id="rId3"/>
              </a:rPr>
              <a:t>https://smile.amazon.com/Mustang-Gunes-Sensoy/dp/B018WKM75K/ref=sr_1_2?keywords=mustang+dvd&amp;qid=1572982088&amp;s=movies-tv&amp;sr=1-2</a:t>
            </a:r>
            <a:endParaRPr lang="en-US" dirty="0">
              <a:solidFill>
                <a:srgbClr val="201F1E"/>
              </a:solidFill>
              <a:latin typeface="Times New Roman" panose="02020603050405020304" pitchFamily="18" charset="0"/>
            </a:endParaRPr>
          </a:p>
          <a:p>
            <a:r>
              <a:rPr lang="en-US" dirty="0">
                <a:solidFill>
                  <a:srgbClr val="000000"/>
                </a:solidFill>
                <a:latin typeface="Calibri" panose="020F0502020204030204" pitchFamily="34" charset="0"/>
              </a:rPr>
              <a:t> </a:t>
            </a:r>
            <a:endParaRPr lang="en-US" dirty="0">
              <a:solidFill>
                <a:srgbClr val="201F1E"/>
              </a:solidFill>
              <a:latin typeface="Times New Roman" panose="02020603050405020304" pitchFamily="18" charset="0"/>
            </a:endParaRPr>
          </a:p>
          <a:p>
            <a:r>
              <a:rPr lang="en-US" i="1" dirty="0">
                <a:solidFill>
                  <a:srgbClr val="000000"/>
                </a:solidFill>
                <a:latin typeface="Calibri" panose="020F0502020204030204" pitchFamily="34" charset="0"/>
              </a:rPr>
              <a:t>Ginger and Rosa </a:t>
            </a:r>
            <a:r>
              <a:rPr lang="en-US" dirty="0">
                <a:solidFill>
                  <a:srgbClr val="000000"/>
                </a:solidFill>
                <a:latin typeface="Calibri" panose="020F0502020204030204" pitchFamily="34" charset="0"/>
              </a:rPr>
              <a:t>(2013): </a:t>
            </a:r>
            <a:r>
              <a:rPr lang="en-US" dirty="0">
                <a:solidFill>
                  <a:srgbClr val="000000"/>
                </a:solidFill>
                <a:latin typeface="Times New Roman" panose="02020603050405020304" pitchFamily="18" charset="0"/>
                <a:hlinkClick r:id="rId4"/>
              </a:rPr>
              <a:t>https://smile.amazon.com/Ginger-Rosa-Annette-Bening/dp/B00CMCCAHK/ref=sr_1_1?keywords=Ginger+and+Rosa+dvd&amp;qid=1572982124&amp;s=movies-tv&amp;sr=1-1</a:t>
            </a:r>
            <a:endParaRPr lang="en-US" dirty="0">
              <a:solidFill>
                <a:srgbClr val="201F1E"/>
              </a:solidFill>
              <a:latin typeface="Times New Roman" panose="02020603050405020304" pitchFamily="18" charset="0"/>
            </a:endParaRPr>
          </a:p>
          <a:p>
            <a:r>
              <a:rPr lang="en-US" dirty="0">
                <a:solidFill>
                  <a:srgbClr val="000000"/>
                </a:solidFill>
                <a:latin typeface="Calibri" panose="020F0502020204030204" pitchFamily="34" charset="0"/>
              </a:rPr>
              <a:t> </a:t>
            </a:r>
            <a:endParaRPr lang="en-US" dirty="0">
              <a:solidFill>
                <a:srgbClr val="201F1E"/>
              </a:solidFill>
              <a:latin typeface="Times New Roman" panose="02020603050405020304" pitchFamily="18" charset="0"/>
            </a:endParaRPr>
          </a:p>
          <a:p>
            <a:r>
              <a:rPr lang="en-US" i="1" dirty="0" err="1">
                <a:solidFill>
                  <a:srgbClr val="000000"/>
                </a:solidFill>
                <a:latin typeface="Calibri" panose="020F0502020204030204" pitchFamily="34" charset="0"/>
              </a:rPr>
              <a:t>Theeb</a:t>
            </a:r>
            <a:r>
              <a:rPr lang="en-US" i="1" dirty="0">
                <a:solidFill>
                  <a:srgbClr val="000000"/>
                </a:solidFill>
                <a:latin typeface="Calibri" panose="020F0502020204030204" pitchFamily="34" charset="0"/>
              </a:rPr>
              <a:t> </a:t>
            </a:r>
            <a:r>
              <a:rPr lang="en-US" dirty="0">
                <a:solidFill>
                  <a:srgbClr val="000000"/>
                </a:solidFill>
                <a:latin typeface="Calibri" panose="020F0502020204030204" pitchFamily="34" charset="0"/>
              </a:rPr>
              <a:t>(2015): </a:t>
            </a:r>
            <a:r>
              <a:rPr lang="en-US" dirty="0">
                <a:solidFill>
                  <a:srgbClr val="000000"/>
                </a:solidFill>
                <a:latin typeface="Times New Roman" panose="02020603050405020304" pitchFamily="18" charset="0"/>
                <a:hlinkClick r:id="rId5"/>
              </a:rPr>
              <a:t>https://smile.amazon.com/Theeb-Jacir-Eid/dp/B01B74D202/ref=sr_1_1?keywords=Theeb+dvd&amp;qid=1572982159&amp;s=movies-tv&amp;sr=1-1</a:t>
            </a:r>
            <a:endParaRPr lang="en-US" dirty="0">
              <a:solidFill>
                <a:srgbClr val="201F1E"/>
              </a:solidFill>
              <a:latin typeface="Times New Roman" panose="02020603050405020304" pitchFamily="18" charset="0"/>
            </a:endParaRPr>
          </a:p>
          <a:p>
            <a:r>
              <a:rPr lang="en-US" dirty="0">
                <a:solidFill>
                  <a:srgbClr val="000000"/>
                </a:solidFill>
                <a:latin typeface="Calibri" panose="020F0502020204030204" pitchFamily="34" charset="0"/>
              </a:rPr>
              <a:t> </a:t>
            </a:r>
            <a:endParaRPr lang="en-US" dirty="0">
              <a:solidFill>
                <a:srgbClr val="201F1E"/>
              </a:solidFill>
              <a:latin typeface="Times New Roman" panose="02020603050405020304" pitchFamily="18" charset="0"/>
            </a:endParaRPr>
          </a:p>
          <a:p>
            <a:r>
              <a:rPr lang="en-US" dirty="0">
                <a:solidFill>
                  <a:srgbClr val="000000"/>
                </a:solidFill>
                <a:latin typeface="Calibri" panose="020F0502020204030204" pitchFamily="34" charset="0"/>
              </a:rPr>
              <a:t> </a:t>
            </a:r>
            <a:endParaRPr lang="en-US" dirty="0">
              <a:solidFill>
                <a:srgbClr val="201F1E"/>
              </a:solidFill>
              <a:latin typeface="Times New Roman" panose="02020603050405020304" pitchFamily="18" charset="0"/>
            </a:endParaRPr>
          </a:p>
          <a:p>
            <a:r>
              <a:rPr lang="en-US" dirty="0">
                <a:solidFill>
                  <a:srgbClr val="000000"/>
                </a:solidFill>
                <a:latin typeface="Calibri" panose="020F0502020204030204" pitchFamily="34" charset="0"/>
              </a:rPr>
              <a:t> </a:t>
            </a:r>
            <a:endParaRPr lang="en-US" dirty="0">
              <a:solidFill>
                <a:srgbClr val="201F1E"/>
              </a:solidFill>
              <a:latin typeface="Times New Roman" panose="02020603050405020304" pitchFamily="18" charset="0"/>
            </a:endParaRPr>
          </a:p>
        </p:txBody>
      </p:sp>
    </p:spTree>
    <p:extLst>
      <p:ext uri="{BB962C8B-B14F-4D97-AF65-F5344CB8AC3E}">
        <p14:creationId xmlns:p14="http://schemas.microsoft.com/office/powerpoint/2010/main" val="448709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AF2B17-BF25-2B4A-A2F0-AEDA24409363}"/>
              </a:ext>
            </a:extLst>
          </p:cNvPr>
          <p:cNvSpPr/>
          <p:nvPr/>
        </p:nvSpPr>
        <p:spPr>
          <a:xfrm>
            <a:off x="1055913" y="217276"/>
            <a:ext cx="10842173" cy="5632311"/>
          </a:xfrm>
          <a:prstGeom prst="rect">
            <a:avLst/>
          </a:prstGeom>
        </p:spPr>
        <p:txBody>
          <a:bodyPr wrap="square">
            <a:spAutoFit/>
          </a:bodyPr>
          <a:lstStyle/>
          <a:p>
            <a:endParaRPr lang="en-US" i="1" dirty="0">
              <a:solidFill>
                <a:srgbClr val="000000"/>
              </a:solidFill>
              <a:latin typeface="Calibri" panose="020F0502020204030204" pitchFamily="34" charset="0"/>
            </a:endParaRPr>
          </a:p>
          <a:p>
            <a:endParaRPr lang="en-US" i="1" dirty="0">
              <a:solidFill>
                <a:srgbClr val="000000"/>
              </a:solidFill>
              <a:latin typeface="Calibri" panose="020F0502020204030204" pitchFamily="34" charset="0"/>
            </a:endParaRPr>
          </a:p>
          <a:p>
            <a:endParaRPr lang="en-US" i="1" dirty="0">
              <a:solidFill>
                <a:srgbClr val="000000"/>
              </a:solidFill>
              <a:latin typeface="Calibri" panose="020F0502020204030204" pitchFamily="34" charset="0"/>
            </a:endParaRPr>
          </a:p>
          <a:p>
            <a:r>
              <a:rPr lang="en-US" i="1" dirty="0">
                <a:solidFill>
                  <a:srgbClr val="000000"/>
                </a:solidFill>
                <a:latin typeface="Calibri" panose="020F0502020204030204" pitchFamily="34" charset="0"/>
              </a:rPr>
              <a:t>Wadjda </a:t>
            </a:r>
            <a:r>
              <a:rPr lang="en-US" dirty="0">
                <a:solidFill>
                  <a:srgbClr val="000000"/>
                </a:solidFill>
                <a:latin typeface="Calibri" panose="020F0502020204030204" pitchFamily="34" charset="0"/>
              </a:rPr>
              <a:t>(2012): </a:t>
            </a:r>
            <a:r>
              <a:rPr lang="en-US" dirty="0">
                <a:solidFill>
                  <a:srgbClr val="000000"/>
                </a:solidFill>
                <a:latin typeface="Times New Roman" panose="02020603050405020304" pitchFamily="18" charset="0"/>
                <a:hlinkClick r:id="rId3"/>
              </a:rPr>
              <a:t>https://smile.amazon.com/Wadjda-DVD/dp/B00GDEZKZC/ref=sr_1_1?keywords=Wadjda+%282012%29&amp;qid=1573070766&amp;s=movies-tv&amp;sr=1-1</a:t>
            </a:r>
            <a:endParaRPr lang="en-US" dirty="0">
              <a:solidFill>
                <a:srgbClr val="323130"/>
              </a:solidFill>
              <a:latin typeface="Times New Roman" panose="02020603050405020304" pitchFamily="18" charset="0"/>
            </a:endParaRPr>
          </a:p>
          <a:p>
            <a:r>
              <a:rPr lang="en-US" dirty="0">
                <a:solidFill>
                  <a:srgbClr val="000000"/>
                </a:solidFill>
                <a:latin typeface="Times New Roman" panose="02020603050405020304" pitchFamily="18" charset="0"/>
              </a:rPr>
              <a:t> </a:t>
            </a:r>
            <a:endParaRPr lang="en-US" dirty="0">
              <a:solidFill>
                <a:srgbClr val="323130"/>
              </a:solidFill>
              <a:latin typeface="Times New Roman" panose="02020603050405020304" pitchFamily="18" charset="0"/>
            </a:endParaRPr>
          </a:p>
          <a:p>
            <a:r>
              <a:rPr lang="en-US" i="1" dirty="0">
                <a:solidFill>
                  <a:srgbClr val="000000"/>
                </a:solidFill>
                <a:latin typeface="Times New Roman" panose="02020603050405020304" pitchFamily="18" charset="0"/>
              </a:rPr>
              <a:t>Samson &amp; Delilah</a:t>
            </a:r>
            <a:r>
              <a:rPr lang="en-US" dirty="0">
                <a:solidFill>
                  <a:srgbClr val="000000"/>
                </a:solidFill>
                <a:latin typeface="Times New Roman" panose="02020603050405020304" pitchFamily="18" charset="0"/>
              </a:rPr>
              <a:t> (2009): </a:t>
            </a:r>
            <a:r>
              <a:rPr lang="en-US" dirty="0">
                <a:solidFill>
                  <a:srgbClr val="000000"/>
                </a:solidFill>
                <a:latin typeface="Times New Roman" panose="02020603050405020304" pitchFamily="18" charset="0"/>
                <a:hlinkClick r:id="rId4"/>
              </a:rPr>
              <a:t>https://smile.amazon.com/Samson-Delilah-Rowan-Mcnamara/dp/B004326F50/ref=sr_1_1?keywords=Samson+%26+Delilah+%282009%29&amp;qid=1573070852&amp;s=movies-tv&amp;sr=1-1</a:t>
            </a:r>
            <a:endParaRPr lang="en-US" dirty="0">
              <a:solidFill>
                <a:srgbClr val="323130"/>
              </a:solidFill>
              <a:latin typeface="Times New Roman" panose="02020603050405020304" pitchFamily="18" charset="0"/>
            </a:endParaRPr>
          </a:p>
          <a:p>
            <a:r>
              <a:rPr lang="en-US" dirty="0">
                <a:solidFill>
                  <a:srgbClr val="000000"/>
                </a:solidFill>
                <a:latin typeface="Times New Roman" panose="02020603050405020304" pitchFamily="18" charset="0"/>
              </a:rPr>
              <a:t> </a:t>
            </a:r>
            <a:endParaRPr lang="en-US" dirty="0">
              <a:solidFill>
                <a:srgbClr val="323130"/>
              </a:solidFill>
              <a:latin typeface="Times New Roman" panose="02020603050405020304" pitchFamily="18" charset="0"/>
            </a:endParaRPr>
          </a:p>
          <a:p>
            <a:r>
              <a:rPr lang="en-US" i="1" dirty="0">
                <a:solidFill>
                  <a:srgbClr val="000000"/>
                </a:solidFill>
                <a:latin typeface="Times New Roman" panose="02020603050405020304" pitchFamily="18" charset="0"/>
              </a:rPr>
              <a:t>He Named Me Malala</a:t>
            </a:r>
            <a:r>
              <a:rPr lang="en-US" dirty="0">
                <a:solidFill>
                  <a:srgbClr val="000000"/>
                </a:solidFill>
                <a:latin typeface="Times New Roman" panose="02020603050405020304" pitchFamily="18" charset="0"/>
              </a:rPr>
              <a:t> (2015): </a:t>
            </a:r>
            <a:r>
              <a:rPr lang="en-US" dirty="0">
                <a:solidFill>
                  <a:srgbClr val="000000"/>
                </a:solidFill>
                <a:latin typeface="Times New Roman" panose="02020603050405020304" pitchFamily="18" charset="0"/>
                <a:hlinkClick r:id="rId5"/>
              </a:rPr>
              <a:t>https://smile.amazon.com/He-Named-Me-Malala-Yousafzai/dp/B0176IELOY/ref=sr_1_3?keywords=He+Named+Me+Malala+%282015%29&amp;qid=1573070925&amp;s=movies-tv&amp;sr=1-3</a:t>
            </a:r>
            <a:endParaRPr lang="en-US" dirty="0">
              <a:solidFill>
                <a:srgbClr val="323130"/>
              </a:solidFill>
              <a:latin typeface="Times New Roman" panose="02020603050405020304" pitchFamily="18" charset="0"/>
            </a:endParaRPr>
          </a:p>
          <a:p>
            <a:r>
              <a:rPr lang="en-US" dirty="0">
                <a:solidFill>
                  <a:srgbClr val="000000"/>
                </a:solidFill>
                <a:latin typeface="Times New Roman" panose="02020603050405020304" pitchFamily="18" charset="0"/>
              </a:rPr>
              <a:t>  </a:t>
            </a:r>
            <a:endParaRPr lang="en-US" dirty="0">
              <a:solidFill>
                <a:srgbClr val="323130"/>
              </a:solidFill>
              <a:latin typeface="Times New Roman" panose="02020603050405020304" pitchFamily="18" charset="0"/>
            </a:endParaRPr>
          </a:p>
          <a:p>
            <a:r>
              <a:rPr lang="en-US" i="1" dirty="0">
                <a:solidFill>
                  <a:srgbClr val="000000"/>
                </a:solidFill>
                <a:latin typeface="Calibri" panose="020F0502020204030204" pitchFamily="34" charset="0"/>
              </a:rPr>
              <a:t>Tomboy </a:t>
            </a:r>
            <a:r>
              <a:rPr lang="en-US" dirty="0">
                <a:solidFill>
                  <a:srgbClr val="000000"/>
                </a:solidFill>
                <a:latin typeface="Calibri" panose="020F0502020204030204" pitchFamily="34" charset="0"/>
              </a:rPr>
              <a:t>(2011): </a:t>
            </a:r>
            <a:r>
              <a:rPr lang="en-US" dirty="0">
                <a:solidFill>
                  <a:srgbClr val="000000"/>
                </a:solidFill>
                <a:latin typeface="Times New Roman" panose="02020603050405020304" pitchFamily="18" charset="0"/>
                <a:hlinkClick r:id="rId6"/>
              </a:rPr>
              <a:t>https://www.amazon.com/Tomboy-Sophie-Cattani/dp/B007OXB1H2/ref=asc_df_B007OXB1H2/?tag=hyprod-20&amp;linkCode=df0&amp;hvadid=312241836172&amp;hvpos=1o3&amp;hvnetw=g&amp;hvrand=8878684348837285183&amp;hvpone=&amp;hvptwo=&amp;hvqmt=&amp;hvdev=c&amp;hvdvcmdl=&amp;hvlocint=&amp;hvlocphy=9022250&amp;hvtargid=aud-801381245258:pla-554395712604&amp;psc=1</a:t>
            </a:r>
            <a:endParaRPr lang="en-US" dirty="0">
              <a:solidFill>
                <a:srgbClr val="323130"/>
              </a:solidFill>
              <a:latin typeface="Times New Roman" panose="02020603050405020304" pitchFamily="18" charset="0"/>
            </a:endParaRPr>
          </a:p>
          <a:p>
            <a:r>
              <a:rPr lang="en-US" dirty="0">
                <a:solidFill>
                  <a:srgbClr val="000000"/>
                </a:solidFill>
                <a:latin typeface="Calibri" panose="020F0502020204030204" pitchFamily="34" charset="0"/>
              </a:rPr>
              <a:t> </a:t>
            </a:r>
            <a:endParaRPr lang="en-US" dirty="0">
              <a:solidFill>
                <a:srgbClr val="323130"/>
              </a:solidFill>
              <a:latin typeface="Times New Roman" panose="02020603050405020304" pitchFamily="18" charset="0"/>
            </a:endParaRPr>
          </a:p>
        </p:txBody>
      </p:sp>
    </p:spTree>
    <p:extLst>
      <p:ext uri="{BB962C8B-B14F-4D97-AF65-F5344CB8AC3E}">
        <p14:creationId xmlns:p14="http://schemas.microsoft.com/office/powerpoint/2010/main" val="998052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5DA48-820D-D446-8F38-F814931D9229}"/>
              </a:ext>
            </a:extLst>
          </p:cNvPr>
          <p:cNvSpPr>
            <a:spLocks noGrp="1"/>
          </p:cNvSpPr>
          <p:nvPr>
            <p:ph type="title"/>
          </p:nvPr>
        </p:nvSpPr>
        <p:spPr>
          <a:xfrm>
            <a:off x="7860667" y="685800"/>
            <a:ext cx="3656419" cy="1485900"/>
          </a:xfrm>
        </p:spPr>
        <p:txBody>
          <a:bodyPr>
            <a:normAutofit/>
          </a:bodyPr>
          <a:lstStyle/>
          <a:p>
            <a:r>
              <a:rPr lang="en-US" sz="3400"/>
              <a:t>An Intersectionality Approach</a:t>
            </a:r>
          </a:p>
        </p:txBody>
      </p:sp>
      <p:sp>
        <p:nvSpPr>
          <p:cNvPr id="20" name="Rectangle 11">
            <a:extLst>
              <a:ext uri="{FF2B5EF4-FFF2-40B4-BE49-F238E27FC236}">
                <a16:creationId xmlns:a16="http://schemas.microsoft.com/office/drawing/2014/main" id="{BEC9E7FA-3295-45ED-8253-D23F9E44E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descr="A close up of a logo&#10;&#10;Description automatically generated">
            <a:extLst>
              <a:ext uri="{FF2B5EF4-FFF2-40B4-BE49-F238E27FC236}">
                <a16:creationId xmlns:a16="http://schemas.microsoft.com/office/drawing/2014/main" id="{7B560D6D-86ED-E647-92B6-B34DAA011638}"/>
              </a:ext>
            </a:extLst>
          </p:cNvPr>
          <p:cNvPicPr>
            <a:picLocks noChangeAspect="1"/>
          </p:cNvPicPr>
          <p:nvPr/>
        </p:nvPicPr>
        <p:blipFill>
          <a:blip r:embed="rId3"/>
          <a:stretch>
            <a:fillRect/>
          </a:stretch>
        </p:blipFill>
        <p:spPr>
          <a:xfrm>
            <a:off x="1023561" y="708704"/>
            <a:ext cx="6517065" cy="5120550"/>
          </a:xfrm>
          <a:prstGeom prst="rect">
            <a:avLst/>
          </a:prstGeom>
        </p:spPr>
      </p:pic>
      <p:sp>
        <p:nvSpPr>
          <p:cNvPr id="9" name="Content Placeholder 8">
            <a:extLst>
              <a:ext uri="{FF2B5EF4-FFF2-40B4-BE49-F238E27FC236}">
                <a16:creationId xmlns:a16="http://schemas.microsoft.com/office/drawing/2014/main" id="{308820D1-8249-47A5-8880-BEB2565E6871}"/>
              </a:ext>
            </a:extLst>
          </p:cNvPr>
          <p:cNvSpPr>
            <a:spLocks noGrp="1"/>
          </p:cNvSpPr>
          <p:nvPr>
            <p:ph idx="1"/>
          </p:nvPr>
        </p:nvSpPr>
        <p:spPr>
          <a:xfrm>
            <a:off x="7860667" y="2286000"/>
            <a:ext cx="3656419" cy="3581400"/>
          </a:xfrm>
        </p:spPr>
        <p:txBody>
          <a:bodyPr>
            <a:normAutofit/>
          </a:bodyPr>
          <a:lstStyle/>
          <a:p>
            <a:endParaRPr lang="en-US"/>
          </a:p>
        </p:txBody>
      </p:sp>
    </p:spTree>
    <p:extLst>
      <p:ext uri="{BB962C8B-B14F-4D97-AF65-F5344CB8AC3E}">
        <p14:creationId xmlns:p14="http://schemas.microsoft.com/office/powerpoint/2010/main" val="2278441367"/>
      </p:ext>
    </p:extLst>
  </p:cSld>
  <p:clrMapOvr>
    <a:masterClrMapping/>
  </p:clrMapOvr>
  <mc:AlternateContent xmlns:mc="http://schemas.openxmlformats.org/markup-compatibility/2006" xmlns:p14="http://schemas.microsoft.com/office/powerpoint/2010/main">
    <mc:Choice Requires="p14">
      <p:transition spd="slow" p14:dur="2000" advTm="5447"/>
    </mc:Choice>
    <mc:Fallback xmlns="">
      <p:transition spd="slow" advTm="544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215CD0-BD4C-4F4E-9D87-B57FFE06FA85}"/>
              </a:ext>
            </a:extLst>
          </p:cNvPr>
          <p:cNvSpPr>
            <a:spLocks noGrp="1"/>
          </p:cNvSpPr>
          <p:nvPr>
            <p:ph type="title"/>
          </p:nvPr>
        </p:nvSpPr>
        <p:spPr>
          <a:xfrm>
            <a:off x="967902" y="1194180"/>
            <a:ext cx="3523938" cy="5020353"/>
          </a:xfrm>
        </p:spPr>
        <p:txBody>
          <a:bodyPr>
            <a:normAutofit/>
          </a:bodyPr>
          <a:lstStyle/>
          <a:p>
            <a:r>
              <a:rPr lang="en-US" sz="3700"/>
              <a:t>Intersectionality in Context</a:t>
            </a:r>
          </a:p>
        </p:txBody>
      </p:sp>
      <p:sp>
        <p:nvSpPr>
          <p:cNvPr id="12" name="Rectangle 9">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Content Placeholder 2">
            <a:extLst>
              <a:ext uri="{FF2B5EF4-FFF2-40B4-BE49-F238E27FC236}">
                <a16:creationId xmlns:a16="http://schemas.microsoft.com/office/drawing/2014/main" id="{CFFDB536-F4D3-C64B-ACD8-F268BEC4BA37}"/>
              </a:ext>
            </a:extLst>
          </p:cNvPr>
          <p:cNvSpPr>
            <a:spLocks noGrp="1"/>
          </p:cNvSpPr>
          <p:nvPr>
            <p:ph idx="1"/>
          </p:nvPr>
        </p:nvSpPr>
        <p:spPr>
          <a:xfrm>
            <a:off x="5056541" y="1194179"/>
            <a:ext cx="6114847" cy="5020353"/>
          </a:xfrm>
        </p:spPr>
        <p:txBody>
          <a:bodyPr>
            <a:normAutofit/>
          </a:bodyPr>
          <a:lstStyle/>
          <a:p>
            <a:r>
              <a:rPr lang="en-US" sz="1700" err="1"/>
              <a:t>Kimberlé</a:t>
            </a:r>
            <a:r>
              <a:rPr lang="en-US" sz="1700"/>
              <a:t> Crenshaw, law professor and social theorist, first coined the term intersectionality in her 1989 paper </a:t>
            </a:r>
            <a:r>
              <a:rPr lang="en-US" sz="1700">
                <a:hlinkClick r:id="rId3"/>
              </a:rPr>
              <a:t>“Demarginalizing The Intersection Of Race And Sex: A Black Feminist Critique Of Antidiscrimination Doctrine, Feminist Theory And Antiracist Politics.” </a:t>
            </a:r>
            <a:endParaRPr lang="en-US" sz="1700"/>
          </a:p>
          <a:p>
            <a:pPr fontAlgn="base"/>
            <a:r>
              <a:rPr lang="en-US" sz="1700"/>
              <a:t>Intersectionality, </a:t>
            </a:r>
            <a:r>
              <a:rPr lang="en-US" sz="1700" i="1"/>
              <a:t>n.: </a:t>
            </a:r>
            <a:r>
              <a:rPr lang="en-US" sz="1700"/>
              <a:t>The interconnected nature of social categorizations such as race, class, and gender, regarded as creating overlapping and interdependent systems of discrimination or disadvantage; a theoretical approach based on such a premise. (Oxford Dictionary)</a:t>
            </a:r>
          </a:p>
          <a:p>
            <a:pPr fontAlgn="base"/>
            <a:r>
              <a:rPr lang="en-US" sz="1700"/>
              <a:t>Intersectionality is a framework for conceptualizing a person, group of people, or social problem as affected by a number of discriminations and disadvantages. It takes into account people’s overlapping identities and experiences in order to understand the complexity of prejudices they face.</a:t>
            </a:r>
          </a:p>
          <a:p>
            <a:endParaRPr lang="en-US" sz="1700"/>
          </a:p>
        </p:txBody>
      </p:sp>
    </p:spTree>
    <p:extLst>
      <p:ext uri="{BB962C8B-B14F-4D97-AF65-F5344CB8AC3E}">
        <p14:creationId xmlns:p14="http://schemas.microsoft.com/office/powerpoint/2010/main" val="1599945356"/>
      </p:ext>
    </p:extLst>
  </p:cSld>
  <p:clrMapOvr>
    <a:masterClrMapping/>
  </p:clrMapOvr>
  <mc:AlternateContent xmlns:mc="http://schemas.openxmlformats.org/markup-compatibility/2006" xmlns:p14="http://schemas.microsoft.com/office/powerpoint/2010/main">
    <mc:Choice Requires="p14">
      <p:transition spd="slow" p14:dur="2000" advTm="82665"/>
    </mc:Choice>
    <mc:Fallback xmlns="">
      <p:transition spd="slow" advTm="8266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48FB7-D245-044E-9A1C-FB1A6E97FEDF}"/>
              </a:ext>
            </a:extLst>
          </p:cNvPr>
          <p:cNvSpPr>
            <a:spLocks noGrp="1"/>
          </p:cNvSpPr>
          <p:nvPr>
            <p:ph type="title"/>
          </p:nvPr>
        </p:nvSpPr>
        <p:spPr/>
        <p:txBody>
          <a:bodyPr/>
          <a:lstStyle/>
          <a:p>
            <a:r>
              <a:rPr lang="en-US"/>
              <a:t>Intersectionality in Context, continued: </a:t>
            </a:r>
            <a:r>
              <a:rPr lang="en-US" sz="1800">
                <a:hlinkClick r:id="rId4"/>
              </a:rPr>
              <a:t>https://youtu.be/X5H80Nhmn20</a:t>
            </a:r>
            <a:endParaRPr lang="en-US" sz="1800" dirty="0"/>
          </a:p>
        </p:txBody>
      </p:sp>
      <p:pic>
        <p:nvPicPr>
          <p:cNvPr id="4" name="Online Media 3" descr="#APeoplesJourney: African American Women and the Struggle for Equality">
            <a:hlinkClick r:id="" action="ppaction://media"/>
            <a:extLst>
              <a:ext uri="{FF2B5EF4-FFF2-40B4-BE49-F238E27FC236}">
                <a16:creationId xmlns:a16="http://schemas.microsoft.com/office/drawing/2014/main" id="{1A4E9A5C-C5F6-A94A-913C-5E1025FBDBC8}"/>
              </a:ext>
            </a:extLst>
          </p:cNvPr>
          <p:cNvPicPr>
            <a:picLocks noGrp="1" noRot="1" noChangeAspect="1"/>
          </p:cNvPicPr>
          <p:nvPr>
            <p:ph idx="1"/>
            <a:videoFile r:link="rId1"/>
          </p:nvPr>
        </p:nvPicPr>
        <p:blipFill>
          <a:blip r:embed="rId5"/>
          <a:stretch>
            <a:fillRect/>
          </a:stretch>
        </p:blipFill>
        <p:spPr>
          <a:xfrm>
            <a:off x="2100943" y="1786361"/>
            <a:ext cx="7674428" cy="4316508"/>
          </a:xfrm>
          <a:prstGeom prst="rect">
            <a:avLst/>
          </a:prstGeom>
        </p:spPr>
      </p:pic>
    </p:spTree>
    <p:extLst>
      <p:ext uri="{BB962C8B-B14F-4D97-AF65-F5344CB8AC3E}">
        <p14:creationId xmlns:p14="http://schemas.microsoft.com/office/powerpoint/2010/main" val="1538020668"/>
      </p:ext>
    </p:extLst>
  </p:cSld>
  <p:clrMapOvr>
    <a:masterClrMapping/>
  </p:clrMapOvr>
  <mc:AlternateContent xmlns:mc="http://schemas.openxmlformats.org/markup-compatibility/2006" xmlns:p14="http://schemas.microsoft.com/office/powerpoint/2010/main">
    <mc:Choice Requires="p14">
      <p:transition spd="slow" p14:dur="2000" advTm="17834"/>
    </mc:Choice>
    <mc:Fallback xmlns="">
      <p:transition spd="slow" advTm="178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F6CEBC-BAD9-B84D-B445-4B836F5B3B4F}"/>
              </a:ext>
            </a:extLst>
          </p:cNvPr>
          <p:cNvSpPr>
            <a:spLocks noGrp="1"/>
          </p:cNvSpPr>
          <p:nvPr>
            <p:ph type="title"/>
          </p:nvPr>
        </p:nvSpPr>
        <p:spPr>
          <a:xfrm>
            <a:off x="967902" y="1194180"/>
            <a:ext cx="3974212" cy="5020353"/>
          </a:xfrm>
        </p:spPr>
        <p:txBody>
          <a:bodyPr>
            <a:normAutofit/>
          </a:bodyPr>
          <a:lstStyle/>
          <a:p>
            <a:r>
              <a:rPr lang="en-US" dirty="0"/>
              <a:t>Confronting Ableism: A Less-Emphasized Element of Intersectionality</a:t>
            </a:r>
          </a:p>
        </p:txBody>
      </p:sp>
      <p:sp>
        <p:nvSpPr>
          <p:cNvPr id="15" name="Rectangle 9">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Content Placeholder 2">
            <a:extLst>
              <a:ext uri="{FF2B5EF4-FFF2-40B4-BE49-F238E27FC236}">
                <a16:creationId xmlns:a16="http://schemas.microsoft.com/office/drawing/2014/main" id="{815B8082-03A9-1A45-B313-012765068EDD}"/>
              </a:ext>
            </a:extLst>
          </p:cNvPr>
          <p:cNvSpPr>
            <a:spLocks noGrp="1"/>
          </p:cNvSpPr>
          <p:nvPr>
            <p:ph idx="1"/>
          </p:nvPr>
        </p:nvSpPr>
        <p:spPr>
          <a:xfrm>
            <a:off x="5056541" y="1194179"/>
            <a:ext cx="6114847" cy="5020353"/>
          </a:xfrm>
        </p:spPr>
        <p:txBody>
          <a:bodyPr>
            <a:normAutofit/>
          </a:bodyPr>
          <a:lstStyle/>
          <a:p>
            <a:pPr marL="0" indent="0">
              <a:buNone/>
            </a:pPr>
            <a:r>
              <a:rPr lang="en-US" sz="1600"/>
              <a:t>“It is no longer acceptable to not have women at the table. It is no longer acceptable to not have people of color at the table,” disability activist Judy </a:t>
            </a:r>
            <a:r>
              <a:rPr lang="en-US" sz="1600" err="1"/>
              <a:t>Heumann</a:t>
            </a:r>
            <a:r>
              <a:rPr lang="en-US" sz="1600"/>
              <a:t> writes. “But no one thinks to see if the table is accessible.” </a:t>
            </a:r>
            <a:r>
              <a:rPr lang="en-US" sz="1600">
                <a:hlinkClick r:id="rId3"/>
              </a:rPr>
              <a:t>Road Map</a:t>
            </a:r>
            <a:endParaRPr lang="en-US" sz="1600"/>
          </a:p>
          <a:p>
            <a:pPr marL="0" indent="0">
              <a:buNone/>
            </a:pPr>
            <a:r>
              <a:rPr lang="en-US" sz="1600"/>
              <a:t>According to </a:t>
            </a:r>
            <a:r>
              <a:rPr lang="en-US" sz="1600" err="1"/>
              <a:t>Heumann</a:t>
            </a:r>
            <a:r>
              <a:rPr lang="en-US" sz="1600"/>
              <a:t>, “The media is at a crossroads. Diversity is in the zeitgeist and disability is being left out of the conversation. One in four Americans is disabled, and they should be represented proportionally in front of and behind the camera.”</a:t>
            </a:r>
          </a:p>
          <a:p>
            <a:r>
              <a:rPr lang="en-US" sz="1600"/>
              <a:t>“According to GLAAD’s </a:t>
            </a:r>
            <a:r>
              <a:rPr lang="en-US" sz="1600" i="1"/>
              <a:t>Where We Are on TV ’18-’19</a:t>
            </a:r>
            <a:r>
              <a:rPr lang="en-US" sz="1600"/>
              <a:t>, only 2.1 percent of primetime broadcast TV series regulars—or a total of 16 characters—have disabilities. A recent Annenberg study found that, across the 100 top-grossing movies of 2016, only 2.7 percent of characters were depicted with a disability, only 2.5 percent of characters were depicted with a disability over the past 10 years, and nearly half of the films across the top 100 did not include a single character with a disability. Of those small numbers of characters, 95 percent are played by non-disabled actors on television” (</a:t>
            </a:r>
            <a:r>
              <a:rPr lang="en-US" sz="1600" err="1"/>
              <a:t>Heumann</a:t>
            </a:r>
            <a:r>
              <a:rPr lang="en-US" sz="1600"/>
              <a:t> 1).</a:t>
            </a:r>
          </a:p>
          <a:p>
            <a:pPr marL="0" indent="0">
              <a:buNone/>
            </a:pPr>
            <a:r>
              <a:rPr lang="en-US" sz="1600"/>
              <a:t> </a:t>
            </a:r>
            <a:r>
              <a:rPr lang="en-US" sz="1600">
                <a:hlinkClick r:id="rId4"/>
              </a:rPr>
              <a:t>What Hollywood Gets Wrong About Disabilities</a:t>
            </a:r>
            <a:r>
              <a:rPr lang="en-US" sz="1600"/>
              <a:t> (Robyn Powell)</a:t>
            </a:r>
          </a:p>
          <a:p>
            <a:pPr marL="0" indent="0">
              <a:buNone/>
            </a:pPr>
            <a:endParaRPr lang="en-US" sz="1600"/>
          </a:p>
          <a:p>
            <a:endParaRPr lang="en-US" sz="1600"/>
          </a:p>
        </p:txBody>
      </p:sp>
    </p:spTree>
    <p:extLst>
      <p:ext uri="{BB962C8B-B14F-4D97-AF65-F5344CB8AC3E}">
        <p14:creationId xmlns:p14="http://schemas.microsoft.com/office/powerpoint/2010/main" val="2681371677"/>
      </p:ext>
    </p:extLst>
  </p:cSld>
  <p:clrMapOvr>
    <a:masterClrMapping/>
  </p:clrMapOvr>
  <mc:AlternateContent xmlns:mc="http://schemas.openxmlformats.org/markup-compatibility/2006" xmlns:p14="http://schemas.microsoft.com/office/powerpoint/2010/main">
    <mc:Choice Requires="p14">
      <p:transition spd="slow" p14:dur="2000" advTm="64351"/>
    </mc:Choice>
    <mc:Fallback xmlns="">
      <p:transition spd="slow" advTm="6435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572D9-8BC5-8A40-BB6F-D52150F869F7}"/>
              </a:ext>
            </a:extLst>
          </p:cNvPr>
          <p:cNvSpPr>
            <a:spLocks noGrp="1"/>
          </p:cNvSpPr>
          <p:nvPr>
            <p:ph type="title"/>
          </p:nvPr>
        </p:nvSpPr>
        <p:spPr>
          <a:xfrm>
            <a:off x="1371600" y="685800"/>
            <a:ext cx="9601200" cy="827314"/>
          </a:xfrm>
        </p:spPr>
        <p:txBody>
          <a:bodyPr>
            <a:normAutofit fontScale="90000"/>
          </a:bodyPr>
          <a:lstStyle/>
          <a:p>
            <a:r>
              <a:rPr lang="en-US"/>
              <a:t>Stereotypical portrayals of disability</a:t>
            </a:r>
            <a:br>
              <a:rPr lang="en-US"/>
            </a:br>
            <a:endParaRPr lang="en-US" dirty="0"/>
          </a:p>
        </p:txBody>
      </p:sp>
      <p:sp>
        <p:nvSpPr>
          <p:cNvPr id="3" name="Content Placeholder 2">
            <a:extLst>
              <a:ext uri="{FF2B5EF4-FFF2-40B4-BE49-F238E27FC236}">
                <a16:creationId xmlns:a16="http://schemas.microsoft.com/office/drawing/2014/main" id="{DE80625E-6E27-9C47-AF06-AE9513327CAD}"/>
              </a:ext>
            </a:extLst>
          </p:cNvPr>
          <p:cNvSpPr>
            <a:spLocks noGrp="1"/>
          </p:cNvSpPr>
          <p:nvPr>
            <p:ph idx="1"/>
          </p:nvPr>
        </p:nvSpPr>
        <p:spPr>
          <a:xfrm>
            <a:off x="1371600" y="1322613"/>
            <a:ext cx="9601200" cy="5187043"/>
          </a:xfrm>
        </p:spPr>
        <p:txBody>
          <a:bodyPr>
            <a:normAutofit lnSpcReduction="10000"/>
          </a:bodyPr>
          <a:lstStyle/>
          <a:p>
            <a:pPr marL="0" indent="0">
              <a:buNone/>
            </a:pPr>
            <a:r>
              <a:rPr lang="en-US" sz="2400" b="1"/>
              <a:t>A. THE SUPER CRIP </a:t>
            </a:r>
            <a:endParaRPr lang="en-US" sz="2400"/>
          </a:p>
          <a:p>
            <a:pPr marL="0" indent="0">
              <a:buNone/>
            </a:pPr>
            <a:r>
              <a:rPr lang="en-US" sz="2400" b="1"/>
              <a:t>Examples: </a:t>
            </a:r>
          </a:p>
          <a:p>
            <a:pPr marL="0" indent="0">
              <a:buNone/>
            </a:pPr>
            <a:r>
              <a:rPr lang="en-US" sz="2400" b="1"/>
              <a:t>1. Daredevil in the </a:t>
            </a:r>
            <a:r>
              <a:rPr lang="en-US" sz="2400" b="1" i="1"/>
              <a:t>Daredevil </a:t>
            </a:r>
            <a:r>
              <a:rPr lang="en-US" sz="2400" b="1"/>
              <a:t>TV series </a:t>
            </a:r>
            <a:endParaRPr lang="en-US" sz="2400"/>
          </a:p>
          <a:p>
            <a:pPr marL="0" indent="0">
              <a:buNone/>
            </a:pPr>
            <a:r>
              <a:rPr lang="en-US" sz="2400" b="1"/>
              <a:t>2. Professor X in the </a:t>
            </a:r>
            <a:r>
              <a:rPr lang="en-US" sz="2400" b="1" i="1"/>
              <a:t>X-Men </a:t>
            </a:r>
            <a:r>
              <a:rPr lang="en-US" sz="2400" b="1"/>
              <a:t>film series </a:t>
            </a:r>
            <a:endParaRPr lang="en-US" sz="2400"/>
          </a:p>
          <a:p>
            <a:pPr marL="0" indent="0">
              <a:buNone/>
            </a:pPr>
            <a:r>
              <a:rPr lang="en-US" sz="2400" b="1"/>
              <a:t>3. Jaime Sommers in </a:t>
            </a:r>
            <a:r>
              <a:rPr lang="en-US" sz="2400" b="1" i="1"/>
              <a:t>The Bionic Woman </a:t>
            </a:r>
            <a:r>
              <a:rPr lang="en-US" sz="2400" b="1"/>
              <a:t>TV series</a:t>
            </a:r>
            <a:endParaRPr lang="en-US" sz="2400"/>
          </a:p>
          <a:p>
            <a:r>
              <a:rPr lang="en-US" sz="2400"/>
              <a:t>Super Crips are disabled characters who triumph over their disability. At face value, this may seem like a positive stereotype: Who doesn’t want to be seen as a hero? Daredevil overcomes his blindness to become a badass superhero who defeats the bad guys. He is a superhero </a:t>
            </a:r>
            <a:r>
              <a:rPr lang="en-US" sz="2400" i="1"/>
              <a:t>despite </a:t>
            </a:r>
            <a:r>
              <a:rPr lang="en-US" sz="2400"/>
              <a:t>his disability. But the Super Crip stereotype reinforces the idea that disability is something that must be overcome. Super Crips tends to appear in “inspiration porn,” because they’re portrayed as being inspirational by virtue of prevailing over their disability. (Heumann 3)</a:t>
            </a:r>
          </a:p>
          <a:p>
            <a:endParaRPr lang="en-US" dirty="0"/>
          </a:p>
        </p:txBody>
      </p:sp>
    </p:spTree>
    <p:extLst>
      <p:ext uri="{BB962C8B-B14F-4D97-AF65-F5344CB8AC3E}">
        <p14:creationId xmlns:p14="http://schemas.microsoft.com/office/powerpoint/2010/main" val="3009799653"/>
      </p:ext>
    </p:extLst>
  </p:cSld>
  <p:clrMapOvr>
    <a:masterClrMapping/>
  </p:clrMapOvr>
  <mc:AlternateContent xmlns:mc="http://schemas.openxmlformats.org/markup-compatibility/2006" xmlns:p14="http://schemas.microsoft.com/office/powerpoint/2010/main">
    <mc:Choice Requires="p14">
      <p:transition spd="slow" p14:dur="2000" advTm="56710"/>
    </mc:Choice>
    <mc:Fallback xmlns="">
      <p:transition spd="slow" advTm="5671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3FED88-68A9-C74B-A31A-86AE6993913A}"/>
              </a:ext>
            </a:extLst>
          </p:cNvPr>
          <p:cNvSpPr/>
          <p:nvPr/>
        </p:nvSpPr>
        <p:spPr>
          <a:xfrm>
            <a:off x="1066799" y="609600"/>
            <a:ext cx="10787743" cy="6001643"/>
          </a:xfrm>
          <a:prstGeom prst="rect">
            <a:avLst/>
          </a:prstGeom>
        </p:spPr>
        <p:txBody>
          <a:bodyPr wrap="square">
            <a:spAutoFit/>
          </a:bodyPr>
          <a:lstStyle/>
          <a:p>
            <a:r>
              <a:rPr lang="en-US" sz="2400" b="1" dirty="0"/>
              <a:t>B. THE VILLAIN</a:t>
            </a:r>
          </a:p>
          <a:p>
            <a:endParaRPr lang="en-US" sz="2400" dirty="0"/>
          </a:p>
          <a:p>
            <a:r>
              <a:rPr lang="en-US" sz="2400" b="1" dirty="0"/>
              <a:t>Examples: </a:t>
            </a:r>
          </a:p>
          <a:p>
            <a:endParaRPr lang="en-US" sz="2400" b="1" dirty="0"/>
          </a:p>
          <a:p>
            <a:r>
              <a:rPr lang="en-US" sz="2400" b="1" dirty="0"/>
              <a:t>1. The villains in most James Bond movies, including </a:t>
            </a:r>
            <a:r>
              <a:rPr lang="en-US" sz="2400" b="1" i="1" dirty="0"/>
              <a:t>You Only Live Twice</a:t>
            </a:r>
            <a:r>
              <a:rPr lang="en-US" sz="2400" b="1" dirty="0"/>
              <a:t>, </a:t>
            </a:r>
            <a:r>
              <a:rPr lang="en-US" sz="2400" b="1" i="1" dirty="0"/>
              <a:t>Golden Eye</a:t>
            </a:r>
            <a:r>
              <a:rPr lang="en-US" sz="2400" b="1" dirty="0"/>
              <a:t>, </a:t>
            </a:r>
            <a:r>
              <a:rPr lang="en-US" sz="2400" b="1" i="1" dirty="0"/>
              <a:t>Casino Royale</a:t>
            </a:r>
            <a:r>
              <a:rPr lang="en-US" sz="2400" b="1" dirty="0"/>
              <a:t>, </a:t>
            </a:r>
            <a:r>
              <a:rPr lang="en-US" sz="2400" b="1" i="1" dirty="0"/>
              <a:t>Die Another Day</a:t>
            </a:r>
            <a:r>
              <a:rPr lang="en-US" sz="2400" b="1" dirty="0"/>
              <a:t>, and </a:t>
            </a:r>
            <a:r>
              <a:rPr lang="en-US" sz="2400" b="1" i="1" dirty="0"/>
              <a:t>Skyfall</a:t>
            </a:r>
            <a:endParaRPr lang="en-US" sz="2400" dirty="0"/>
          </a:p>
          <a:p>
            <a:r>
              <a:rPr lang="en-US" sz="2400" b="1" dirty="0"/>
              <a:t>2. Darth Vader in </a:t>
            </a:r>
            <a:r>
              <a:rPr lang="en-US" sz="2400" b="1" i="1" dirty="0"/>
              <a:t>Star Wars </a:t>
            </a:r>
            <a:endParaRPr lang="en-US" sz="2400" dirty="0"/>
          </a:p>
          <a:p>
            <a:r>
              <a:rPr lang="en-US" sz="2400" b="1" dirty="0"/>
              <a:t>3. The Joker in </a:t>
            </a:r>
            <a:r>
              <a:rPr lang="en-US" sz="2400" b="1" i="1" dirty="0"/>
              <a:t>The Dark Knight </a:t>
            </a:r>
            <a:endParaRPr lang="en-US" sz="2400" dirty="0"/>
          </a:p>
          <a:p>
            <a:r>
              <a:rPr lang="en-US" sz="2400" b="1" dirty="0"/>
              <a:t>4. Voldemort in the </a:t>
            </a:r>
            <a:r>
              <a:rPr lang="en-US" sz="2400" b="1" i="1" dirty="0"/>
              <a:t>Harry Potter </a:t>
            </a:r>
            <a:r>
              <a:rPr lang="en-US" sz="2400" b="1" dirty="0"/>
              <a:t>movies</a:t>
            </a:r>
            <a:endParaRPr lang="en-US" sz="2400" dirty="0"/>
          </a:p>
          <a:p>
            <a:r>
              <a:rPr lang="en-US" sz="2400" b="1" dirty="0"/>
              <a:t>5. Dr. Poison in the </a:t>
            </a:r>
            <a:r>
              <a:rPr lang="en-US" sz="2400" b="1" i="1" dirty="0"/>
              <a:t>Wonder Woman </a:t>
            </a:r>
            <a:r>
              <a:rPr lang="en-US" sz="2400" b="1" dirty="0"/>
              <a:t>movie</a:t>
            </a:r>
            <a:endParaRPr lang="en-US" sz="2400" dirty="0"/>
          </a:p>
          <a:p>
            <a:endParaRPr lang="en-US" sz="2400" dirty="0"/>
          </a:p>
          <a:p>
            <a:r>
              <a:rPr lang="en-US" sz="2400" dirty="0"/>
              <a:t>This stereotype plays on people’s inherent discomfort with those who do not look the same as them, telling them that disfigurement—and disability, in general—makes characters revolting and morally wrong and reinforcing the notion that “we should be afraid of people whose faces and bodies are different from our own.” (</a:t>
            </a:r>
            <a:r>
              <a:rPr lang="en-US" sz="2400" dirty="0" err="1"/>
              <a:t>Heumann</a:t>
            </a:r>
            <a:r>
              <a:rPr lang="en-US" sz="2400" dirty="0"/>
              <a:t> 3)</a:t>
            </a:r>
            <a:endParaRPr lang="en-US" sz="2400" dirty="0">
              <a:effectLst/>
            </a:endParaRPr>
          </a:p>
        </p:txBody>
      </p:sp>
    </p:spTree>
    <p:extLst>
      <p:ext uri="{BB962C8B-B14F-4D97-AF65-F5344CB8AC3E}">
        <p14:creationId xmlns:p14="http://schemas.microsoft.com/office/powerpoint/2010/main" val="207905809"/>
      </p:ext>
    </p:extLst>
  </p:cSld>
  <p:clrMapOvr>
    <a:masterClrMapping/>
  </p:clrMapOvr>
  <mc:AlternateContent xmlns:mc="http://schemas.openxmlformats.org/markup-compatibility/2006" xmlns:p14="http://schemas.microsoft.com/office/powerpoint/2010/main">
    <mc:Choice Requires="p14">
      <p:transition spd="slow" p14:dur="2000" advTm="64569"/>
    </mc:Choice>
    <mc:Fallback xmlns="">
      <p:transition spd="slow" advTm="6456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C2BC7C-D026-8D49-94F0-49522BE0EEB7}"/>
              </a:ext>
            </a:extLst>
          </p:cNvPr>
          <p:cNvSpPr/>
          <p:nvPr/>
        </p:nvSpPr>
        <p:spPr>
          <a:xfrm>
            <a:off x="1034143" y="435429"/>
            <a:ext cx="10951028" cy="5632311"/>
          </a:xfrm>
          <a:prstGeom prst="rect">
            <a:avLst/>
          </a:prstGeom>
        </p:spPr>
        <p:txBody>
          <a:bodyPr wrap="square">
            <a:spAutoFit/>
          </a:bodyPr>
          <a:lstStyle/>
          <a:p>
            <a:r>
              <a:rPr lang="en-US" sz="2400" b="1" dirty="0">
                <a:cs typeface="Aharoni" panose="02010803020104030203" pitchFamily="2" charset="-79"/>
              </a:rPr>
              <a:t>C. THE VICTIM</a:t>
            </a:r>
          </a:p>
          <a:p>
            <a:endParaRPr lang="en-US" sz="2400" dirty="0">
              <a:cs typeface="Aharoni" panose="02010803020104030203" pitchFamily="2" charset="-79"/>
            </a:endParaRPr>
          </a:p>
          <a:p>
            <a:r>
              <a:rPr lang="en-US" sz="2400" b="1" dirty="0">
                <a:cs typeface="Aharoni" panose="02010803020104030203" pitchFamily="2" charset="-79"/>
              </a:rPr>
              <a:t>Examples: </a:t>
            </a:r>
          </a:p>
          <a:p>
            <a:r>
              <a:rPr lang="en-US" sz="2400" b="1" dirty="0">
                <a:cs typeface="Aharoni" panose="02010803020104030203" pitchFamily="2" charset="-79"/>
              </a:rPr>
              <a:t>1. Will Traynor in </a:t>
            </a:r>
            <a:r>
              <a:rPr lang="en-US" sz="2400" b="1" i="1" dirty="0">
                <a:cs typeface="Aharoni" panose="02010803020104030203" pitchFamily="2" charset="-79"/>
              </a:rPr>
              <a:t>Me Before You </a:t>
            </a:r>
            <a:endParaRPr lang="en-US" sz="2400" dirty="0">
              <a:cs typeface="Aharoni" panose="02010803020104030203" pitchFamily="2" charset="-79"/>
            </a:endParaRPr>
          </a:p>
          <a:p>
            <a:r>
              <a:rPr lang="en-US" sz="2400" b="1" dirty="0">
                <a:cs typeface="Aharoni" panose="02010803020104030203" pitchFamily="2" charset="-79"/>
              </a:rPr>
              <a:t>2. Maggie Fitzgerald in </a:t>
            </a:r>
            <a:r>
              <a:rPr lang="en-US" sz="2400" b="1" i="1" dirty="0">
                <a:cs typeface="Aharoni" panose="02010803020104030203" pitchFamily="2" charset="-79"/>
              </a:rPr>
              <a:t>Million Dollar Baby</a:t>
            </a:r>
          </a:p>
          <a:p>
            <a:r>
              <a:rPr lang="en-US" sz="2400" b="1" dirty="0">
                <a:cs typeface="Aharoni" panose="02010803020104030203" pitchFamily="2" charset="-79"/>
              </a:rPr>
              <a:t>3. Elisa Esposito in </a:t>
            </a:r>
            <a:r>
              <a:rPr lang="en-US" sz="2400" b="1" i="1" dirty="0">
                <a:cs typeface="Aharoni" panose="02010803020104030203" pitchFamily="2" charset="-79"/>
              </a:rPr>
              <a:t>The Shape of Water</a:t>
            </a:r>
            <a:endParaRPr lang="en-US" sz="2400" b="1" dirty="0">
              <a:cs typeface="Aharoni" panose="02010803020104030203" pitchFamily="2" charset="-79"/>
            </a:endParaRPr>
          </a:p>
          <a:p>
            <a:endParaRPr lang="en-US" sz="2400" dirty="0">
              <a:cs typeface="Aharoni" panose="02010803020104030203" pitchFamily="2" charset="-79"/>
            </a:endParaRPr>
          </a:p>
          <a:p>
            <a:r>
              <a:rPr lang="en-US" sz="2400" dirty="0">
                <a:cs typeface="Aharoni" panose="02010803020104030203" pitchFamily="2" charset="-79"/>
              </a:rPr>
              <a:t>Disabled characters are often portrayed as one-dimensional victims of their disability. Their disability becomes their defining feature and their lives revolve around it, rendering them failures and objects of pity. Movies like </a:t>
            </a:r>
            <a:r>
              <a:rPr lang="en-US" sz="2400" i="1" dirty="0">
                <a:cs typeface="Aharoni" panose="02010803020104030203" pitchFamily="2" charset="-79"/>
              </a:rPr>
              <a:t>Me Before You </a:t>
            </a:r>
            <a:r>
              <a:rPr lang="en-US" sz="2400" dirty="0">
                <a:cs typeface="Aharoni" panose="02010803020104030203" pitchFamily="2" charset="-79"/>
              </a:rPr>
              <a:t>and </a:t>
            </a:r>
            <a:r>
              <a:rPr lang="en-US" sz="2400" i="1" dirty="0">
                <a:cs typeface="Aharoni" panose="02010803020104030203" pitchFamily="2" charset="-79"/>
              </a:rPr>
              <a:t>Million Dollar Baby </a:t>
            </a:r>
            <a:r>
              <a:rPr lang="en-US" sz="2400" dirty="0">
                <a:cs typeface="Aharoni" panose="02010803020104030203" pitchFamily="2" charset="-79"/>
              </a:rPr>
              <a:t>depict disability as an insurmountable hurdle, and a disabled life as not worth living, presenting suicide as a better option. (</a:t>
            </a:r>
            <a:r>
              <a:rPr lang="en-US" sz="2400" dirty="0" err="1">
                <a:cs typeface="Aharoni" panose="02010803020104030203" pitchFamily="2" charset="-79"/>
              </a:rPr>
              <a:t>Heumann</a:t>
            </a:r>
            <a:r>
              <a:rPr lang="en-US" sz="2400" dirty="0">
                <a:cs typeface="Aharoni" panose="02010803020104030203" pitchFamily="2" charset="-79"/>
              </a:rPr>
              <a:t> 3)  </a:t>
            </a:r>
          </a:p>
          <a:p>
            <a:endParaRPr lang="en-US" sz="2400" dirty="0">
              <a:cs typeface="Aharoni" panose="02010803020104030203" pitchFamily="2" charset="-79"/>
            </a:endParaRPr>
          </a:p>
          <a:p>
            <a:r>
              <a:rPr lang="en-US" sz="2400" dirty="0">
                <a:cs typeface="Aharoni" panose="02010803020104030203" pitchFamily="2" charset="-79"/>
              </a:rPr>
              <a:t>As HuffPost reporter Elyse </a:t>
            </a:r>
            <a:r>
              <a:rPr lang="en-US" sz="2400" dirty="0" err="1">
                <a:cs typeface="Aharoni" panose="02010803020104030203" pitchFamily="2" charset="-79"/>
              </a:rPr>
              <a:t>Wanshel</a:t>
            </a:r>
            <a:r>
              <a:rPr lang="en-US" sz="2400" dirty="0">
                <a:cs typeface="Aharoni" panose="02010803020104030203" pitchFamily="2" charset="-79"/>
              </a:rPr>
              <a:t> </a:t>
            </a:r>
            <a:r>
              <a:rPr lang="en-US" sz="2400" dirty="0">
                <a:cs typeface="Aharoni" panose="02010803020104030203" pitchFamily="2" charset="-79"/>
                <a:hlinkClick r:id="rId3"/>
              </a:rPr>
              <a:t>recently explained</a:t>
            </a:r>
            <a:r>
              <a:rPr lang="en-US" sz="2400" dirty="0">
                <a:cs typeface="Aharoni" panose="02010803020104030203" pitchFamily="2" charset="-79"/>
              </a:rPr>
              <a:t>,</a:t>
            </a:r>
            <a:r>
              <a:rPr lang="en-US" sz="2400" i="1" dirty="0">
                <a:cs typeface="Aharoni" panose="02010803020104030203" pitchFamily="2" charset="-79"/>
              </a:rPr>
              <a:t> “</a:t>
            </a:r>
            <a:r>
              <a:rPr lang="en-US" sz="2400" dirty="0">
                <a:cs typeface="Aharoni" panose="02010803020104030203" pitchFamily="2" charset="-79"/>
              </a:rPr>
              <a:t>The Shape of Water” conveys the message “if you don’t fit into society, it’s better that you leave.”</a:t>
            </a:r>
            <a:endParaRPr lang="en-US" sz="2400" dirty="0">
              <a:effectLst/>
              <a:cs typeface="Aharoni" panose="02010803020104030203" pitchFamily="2" charset="-79"/>
            </a:endParaRPr>
          </a:p>
        </p:txBody>
      </p:sp>
    </p:spTree>
    <p:extLst>
      <p:ext uri="{BB962C8B-B14F-4D97-AF65-F5344CB8AC3E}">
        <p14:creationId xmlns:p14="http://schemas.microsoft.com/office/powerpoint/2010/main" val="3095813881"/>
      </p:ext>
    </p:extLst>
  </p:cSld>
  <p:clrMapOvr>
    <a:masterClrMapping/>
  </p:clrMapOvr>
  <mc:AlternateContent xmlns:mc="http://schemas.openxmlformats.org/markup-compatibility/2006" xmlns:p14="http://schemas.microsoft.com/office/powerpoint/2010/main">
    <mc:Choice Requires="p14">
      <p:transition spd="slow" p14:dur="2000" advTm="78829"/>
    </mc:Choice>
    <mc:Fallback xmlns="">
      <p:transition spd="slow" advTm="7882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6EF89B-D1C9-254D-9113-2341EDEE4C93}"/>
              </a:ext>
            </a:extLst>
          </p:cNvPr>
          <p:cNvSpPr/>
          <p:nvPr/>
        </p:nvSpPr>
        <p:spPr>
          <a:xfrm>
            <a:off x="1262742" y="772884"/>
            <a:ext cx="10700657" cy="3046988"/>
          </a:xfrm>
          <a:prstGeom prst="rect">
            <a:avLst/>
          </a:prstGeom>
        </p:spPr>
        <p:txBody>
          <a:bodyPr wrap="square">
            <a:spAutoFit/>
          </a:bodyPr>
          <a:lstStyle/>
          <a:p>
            <a:r>
              <a:rPr lang="en-US" sz="2400" b="1" dirty="0"/>
              <a:t>THE INNOCENT FOOL</a:t>
            </a:r>
          </a:p>
          <a:p>
            <a:endParaRPr lang="en-US" sz="2400" dirty="0"/>
          </a:p>
          <a:p>
            <a:r>
              <a:rPr lang="en-US" sz="2400" b="1" dirty="0"/>
              <a:t>Examples: Raymond in </a:t>
            </a:r>
            <a:r>
              <a:rPr lang="en-US" sz="2400" b="1" i="1" dirty="0"/>
              <a:t>Rain Man </a:t>
            </a:r>
          </a:p>
          <a:p>
            <a:endParaRPr lang="en-US" sz="2400" dirty="0"/>
          </a:p>
          <a:p>
            <a:r>
              <a:rPr lang="en-US" sz="2400" dirty="0"/>
              <a:t>Characters with intellectual disabilities are often portrayed as childlike, unable to make rational decisions for themselves and needing to be cared for by others. They’re presented as unavoidably constrained by their circumstances and often are seen as people to laugh at, or as the butt of jokes. (</a:t>
            </a:r>
            <a:r>
              <a:rPr lang="en-US" sz="2400" dirty="0" err="1"/>
              <a:t>Heumann</a:t>
            </a:r>
            <a:r>
              <a:rPr lang="en-US" sz="2400" dirty="0"/>
              <a:t> 4)</a:t>
            </a:r>
            <a:endParaRPr lang="en-US" sz="2400" dirty="0">
              <a:effectLst/>
            </a:endParaRPr>
          </a:p>
        </p:txBody>
      </p:sp>
    </p:spTree>
    <p:extLst>
      <p:ext uri="{BB962C8B-B14F-4D97-AF65-F5344CB8AC3E}">
        <p14:creationId xmlns:p14="http://schemas.microsoft.com/office/powerpoint/2010/main" val="451657628"/>
      </p:ext>
    </p:extLst>
  </p:cSld>
  <p:clrMapOvr>
    <a:masterClrMapping/>
  </p:clrMapOvr>
  <mc:AlternateContent xmlns:mc="http://schemas.openxmlformats.org/markup-compatibility/2006" xmlns:p14="http://schemas.microsoft.com/office/powerpoint/2010/main">
    <mc:Choice Requires="p14">
      <p:transition spd="slow" p14:dur="2000" advTm="16529"/>
    </mc:Choice>
    <mc:Fallback xmlns="">
      <p:transition spd="slow" advTm="1652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90A663-9E14-4640-B044-7B027DA18FFF}"/>
              </a:ext>
            </a:extLst>
          </p:cNvPr>
          <p:cNvSpPr>
            <a:spLocks noGrp="1"/>
          </p:cNvSpPr>
          <p:nvPr>
            <p:ph type="title"/>
          </p:nvPr>
        </p:nvSpPr>
        <p:spPr>
          <a:xfrm>
            <a:off x="640080" y="639704"/>
            <a:ext cx="3299579" cy="5577840"/>
          </a:xfrm>
        </p:spPr>
        <p:txBody>
          <a:bodyPr anchor="ctr">
            <a:normAutofit/>
          </a:bodyPr>
          <a:lstStyle/>
          <a:p>
            <a:pPr algn="ctr"/>
            <a:r>
              <a:rPr lang="en-US"/>
              <a:t>Opening Question</a:t>
            </a:r>
          </a:p>
        </p:txBody>
      </p:sp>
      <p:graphicFrame>
        <p:nvGraphicFramePr>
          <p:cNvPr id="5" name="Content Placeholder 2">
            <a:extLst>
              <a:ext uri="{FF2B5EF4-FFF2-40B4-BE49-F238E27FC236}">
                <a16:creationId xmlns:a16="http://schemas.microsoft.com/office/drawing/2014/main" id="{E1B131F6-0273-4CE9-8C4C-B683642D2AE8}"/>
              </a:ext>
            </a:extLst>
          </p:cNvPr>
          <p:cNvGraphicFramePr>
            <a:graphicFrameLocks noGrp="1"/>
          </p:cNvGraphicFramePr>
          <p:nvPr>
            <p:ph idx="1"/>
            <p:extLst>
              <p:ext uri="{D42A27DB-BD31-4B8C-83A1-F6EECF244321}">
                <p14:modId xmlns:p14="http://schemas.microsoft.com/office/powerpoint/2010/main" val="3464077331"/>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2535472"/>
      </p:ext>
    </p:extLst>
  </p:cSld>
  <p:clrMapOvr>
    <a:masterClrMapping/>
  </p:clrMapOvr>
  <mc:AlternateContent xmlns:mc="http://schemas.openxmlformats.org/markup-compatibility/2006" xmlns:p14="http://schemas.microsoft.com/office/powerpoint/2010/main">
    <mc:Choice Requires="p14">
      <p:transition spd="slow" p14:dur="2000" advTm="44270"/>
    </mc:Choice>
    <mc:Fallback xmlns="">
      <p:transition spd="slow" advTm="4427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00D457-4682-9442-B9C2-085F556C393C}"/>
              </a:ext>
            </a:extLst>
          </p:cNvPr>
          <p:cNvSpPr>
            <a:spLocks noGrp="1"/>
          </p:cNvSpPr>
          <p:nvPr>
            <p:ph type="title"/>
          </p:nvPr>
        </p:nvSpPr>
        <p:spPr>
          <a:xfrm>
            <a:off x="967902" y="1194180"/>
            <a:ext cx="3523938" cy="5020353"/>
          </a:xfrm>
        </p:spPr>
        <p:txBody>
          <a:bodyPr>
            <a:normAutofit/>
          </a:bodyPr>
          <a:lstStyle/>
          <a:p>
            <a:r>
              <a:rPr lang="en-US" dirty="0"/>
              <a:t>Notable Exceptions from </a:t>
            </a:r>
            <a:r>
              <a:rPr lang="en-US" dirty="0" err="1"/>
              <a:t>Heumann’s</a:t>
            </a:r>
            <a:r>
              <a:rPr lang="en-US" dirty="0"/>
              <a:t> Study:</a:t>
            </a:r>
          </a:p>
        </p:txBody>
      </p:sp>
      <p:sp>
        <p:nvSpPr>
          <p:cNvPr id="10" name="Rectangle 9">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96FB72B-1AE5-9A43-875C-90418B1F24D2}"/>
              </a:ext>
            </a:extLst>
          </p:cNvPr>
          <p:cNvSpPr>
            <a:spLocks noGrp="1"/>
          </p:cNvSpPr>
          <p:nvPr>
            <p:ph idx="1"/>
          </p:nvPr>
        </p:nvSpPr>
        <p:spPr>
          <a:xfrm>
            <a:off x="5056541" y="1194179"/>
            <a:ext cx="6114847" cy="5020353"/>
          </a:xfrm>
        </p:spPr>
        <p:txBody>
          <a:bodyPr>
            <a:normAutofit/>
          </a:bodyPr>
          <a:lstStyle/>
          <a:p>
            <a:r>
              <a:rPr lang="en-US"/>
              <a:t>“Representation of disability in the media should be one in four, in front of and behind the camera, in characters, in actors, in directors, in writers’ rooms, and more. Disabled people come in all shapes and sizes, from wheelchair riders to people with psychosocial disabilities to those with chronic illnesses. From the Hispanic deaf person to the legally blind African American who has albinism to the Asian lesbian wheelchair rider, diversity is intersectional and the media must reflect this. Not only do disabled people need to see themselves, but their families and communities need to see disability on their screens. Most people acquire their disabilities as they become older, so people should be given the opportunity to learn about the diversity in this community.” (</a:t>
            </a:r>
            <a:r>
              <a:rPr lang="en-US" err="1"/>
              <a:t>Heumann</a:t>
            </a:r>
            <a:r>
              <a:rPr lang="en-US"/>
              <a:t> 2)</a:t>
            </a:r>
          </a:p>
          <a:p>
            <a:endParaRPr lang="en-US" dirty="0"/>
          </a:p>
        </p:txBody>
      </p:sp>
    </p:spTree>
    <p:extLst>
      <p:ext uri="{BB962C8B-B14F-4D97-AF65-F5344CB8AC3E}">
        <p14:creationId xmlns:p14="http://schemas.microsoft.com/office/powerpoint/2010/main" val="2545861411"/>
      </p:ext>
    </p:extLst>
  </p:cSld>
  <p:clrMapOvr>
    <a:masterClrMapping/>
  </p:clrMapOvr>
  <mc:AlternateContent xmlns:mc="http://schemas.openxmlformats.org/markup-compatibility/2006" xmlns:p14="http://schemas.microsoft.com/office/powerpoint/2010/main">
    <mc:Choice Requires="p14">
      <p:transition spd="slow" p14:dur="2000" advTm="13701"/>
    </mc:Choice>
    <mc:Fallback xmlns="">
      <p:transition spd="slow" advTm="1370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8945A9-D5FC-E04C-981C-57AC68667E78}"/>
              </a:ext>
            </a:extLst>
          </p:cNvPr>
          <p:cNvSpPr>
            <a:spLocks noGrp="1"/>
          </p:cNvSpPr>
          <p:nvPr>
            <p:ph type="title"/>
          </p:nvPr>
        </p:nvSpPr>
        <p:spPr>
          <a:xfrm>
            <a:off x="640080" y="639704"/>
            <a:ext cx="3299579" cy="5577840"/>
          </a:xfrm>
        </p:spPr>
        <p:txBody>
          <a:bodyPr anchor="ctr">
            <a:normAutofit/>
          </a:bodyPr>
          <a:lstStyle/>
          <a:p>
            <a:pPr algn="ctr"/>
            <a:r>
              <a:rPr lang="en-US"/>
              <a:t>Exceptions, Continued:</a:t>
            </a:r>
          </a:p>
        </p:txBody>
      </p:sp>
      <p:graphicFrame>
        <p:nvGraphicFramePr>
          <p:cNvPr id="14" name="Content Placeholder 2">
            <a:extLst>
              <a:ext uri="{FF2B5EF4-FFF2-40B4-BE49-F238E27FC236}">
                <a16:creationId xmlns:a16="http://schemas.microsoft.com/office/drawing/2014/main" id="{79F59436-C21C-4747-8E8B-921FB4425EAA}"/>
              </a:ext>
            </a:extLst>
          </p:cNvPr>
          <p:cNvGraphicFramePr>
            <a:graphicFrameLocks noGrp="1"/>
          </p:cNvGraphicFramePr>
          <p:nvPr>
            <p:ph idx="1"/>
            <p:extLst>
              <p:ext uri="{D42A27DB-BD31-4B8C-83A1-F6EECF244321}">
                <p14:modId xmlns:p14="http://schemas.microsoft.com/office/powerpoint/2010/main" val="3735601701"/>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4584700"/>
      </p:ext>
    </p:extLst>
  </p:cSld>
  <p:clrMapOvr>
    <a:masterClrMapping/>
  </p:clrMapOvr>
  <mc:AlternateContent xmlns:mc="http://schemas.openxmlformats.org/markup-compatibility/2006" xmlns:p14="http://schemas.microsoft.com/office/powerpoint/2010/main">
    <mc:Choice Requires="p14">
      <p:transition spd="slow" p14:dur="2000" advTm="10119"/>
    </mc:Choice>
    <mc:Fallback xmlns="">
      <p:transition spd="slow" advTm="1011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7AC595-6D7F-3F4E-94A7-F3AE88DEF22D}"/>
              </a:ext>
            </a:extLst>
          </p:cNvPr>
          <p:cNvSpPr>
            <a:spLocks noGrp="1"/>
          </p:cNvSpPr>
          <p:nvPr>
            <p:ph type="title"/>
          </p:nvPr>
        </p:nvSpPr>
        <p:spPr>
          <a:xfrm>
            <a:off x="967902" y="1194180"/>
            <a:ext cx="3523938" cy="5020353"/>
          </a:xfrm>
        </p:spPr>
        <p:txBody>
          <a:bodyPr>
            <a:normAutofit/>
          </a:bodyPr>
          <a:lstStyle/>
          <a:p>
            <a:r>
              <a:rPr lang="en-US" dirty="0"/>
              <a:t>Drunk History Example</a:t>
            </a:r>
          </a:p>
        </p:txBody>
      </p:sp>
      <p:sp>
        <p:nvSpPr>
          <p:cNvPr id="10" name="Rectangle 9">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7E24C6B-CCC1-7A45-8326-035E6D2E99A3}"/>
              </a:ext>
            </a:extLst>
          </p:cNvPr>
          <p:cNvSpPr>
            <a:spLocks noGrp="1"/>
          </p:cNvSpPr>
          <p:nvPr>
            <p:ph idx="1"/>
          </p:nvPr>
        </p:nvSpPr>
        <p:spPr>
          <a:xfrm>
            <a:off x="5056541" y="1194179"/>
            <a:ext cx="6114847" cy="5020353"/>
          </a:xfrm>
        </p:spPr>
        <p:txBody>
          <a:bodyPr>
            <a:normAutofit/>
          </a:bodyPr>
          <a:lstStyle/>
          <a:p>
            <a:r>
              <a:rPr lang="en-US" dirty="0"/>
              <a:t>“One of the best examples of disability representation was a recent Comedy Central </a:t>
            </a:r>
            <a:r>
              <a:rPr lang="en-US" i="1" dirty="0"/>
              <a:t>Drunk History </a:t>
            </a:r>
            <a:r>
              <a:rPr lang="en-US" dirty="0"/>
              <a:t>episode highlighting the Section 504 demonstrations in 1977 that eventually led to the Americans with Disabilities Act in 1990. It was part of a collection of stories focused on civil rights activists, from suffragettes to African Americans in the South, demonstrating how each group simply wanted access to equal citizenship. Every disabled character in the episode was played by a disabled actor and it illustrated an actual event in disability history, one that is seldom discussed in mainstream media.” (</a:t>
            </a:r>
            <a:r>
              <a:rPr lang="en-US" dirty="0" err="1"/>
              <a:t>Heumann</a:t>
            </a:r>
            <a:r>
              <a:rPr lang="en-US" dirty="0"/>
              <a:t> 2)</a:t>
            </a:r>
          </a:p>
          <a:p>
            <a:r>
              <a:rPr lang="en-US" dirty="0">
                <a:hlinkClick r:id="rId3"/>
              </a:rPr>
              <a:t>https://www.facebook.com/drunkhistorytv/videos/judy-heumann-fights-for-people-with-disabilities/1543374245775406/</a:t>
            </a:r>
            <a:endParaRPr lang="en-US" dirty="0"/>
          </a:p>
          <a:p>
            <a:endParaRPr lang="en-US" dirty="0"/>
          </a:p>
        </p:txBody>
      </p:sp>
    </p:spTree>
    <p:extLst>
      <p:ext uri="{BB962C8B-B14F-4D97-AF65-F5344CB8AC3E}">
        <p14:creationId xmlns:p14="http://schemas.microsoft.com/office/powerpoint/2010/main" val="1004185326"/>
      </p:ext>
    </p:extLst>
  </p:cSld>
  <p:clrMapOvr>
    <a:masterClrMapping/>
  </p:clrMapOvr>
  <mc:AlternateContent xmlns:mc="http://schemas.openxmlformats.org/markup-compatibility/2006" xmlns:p14="http://schemas.microsoft.com/office/powerpoint/2010/main">
    <mc:Choice Requires="p14">
      <p:transition spd="slow" p14:dur="2000" advTm="21078"/>
    </mc:Choice>
    <mc:Fallback xmlns="">
      <p:transition spd="slow" advTm="21078"/>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61F83A-6EFF-2B4E-91F4-D5108010CDBA}"/>
              </a:ext>
            </a:extLst>
          </p:cNvPr>
          <p:cNvSpPr>
            <a:spLocks noGrp="1"/>
          </p:cNvSpPr>
          <p:nvPr>
            <p:ph type="title"/>
          </p:nvPr>
        </p:nvSpPr>
        <p:spPr>
          <a:xfrm>
            <a:off x="967902" y="1194180"/>
            <a:ext cx="3523938" cy="5020353"/>
          </a:xfrm>
        </p:spPr>
        <p:txBody>
          <a:bodyPr>
            <a:normAutofit/>
          </a:bodyPr>
          <a:lstStyle/>
          <a:p>
            <a:r>
              <a:rPr lang="en-US"/>
              <a:t>With These Constraints in Mind…</a:t>
            </a:r>
            <a:endParaRPr lang="en-US" dirty="0"/>
          </a:p>
        </p:txBody>
      </p:sp>
      <p:sp>
        <p:nvSpPr>
          <p:cNvPr id="14" name="Rectangle 9">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Content Placeholder 2">
            <a:extLst>
              <a:ext uri="{FF2B5EF4-FFF2-40B4-BE49-F238E27FC236}">
                <a16:creationId xmlns:a16="http://schemas.microsoft.com/office/drawing/2014/main" id="{4E5F299E-C720-7948-9D6D-A79EF5DCF86F}"/>
              </a:ext>
            </a:extLst>
          </p:cNvPr>
          <p:cNvSpPr>
            <a:spLocks noGrp="1"/>
          </p:cNvSpPr>
          <p:nvPr>
            <p:ph idx="1"/>
          </p:nvPr>
        </p:nvSpPr>
        <p:spPr>
          <a:xfrm>
            <a:off x="5056541" y="1194179"/>
            <a:ext cx="6114847" cy="5020353"/>
          </a:xfrm>
        </p:spPr>
        <p:txBody>
          <a:bodyPr>
            <a:normAutofit/>
          </a:bodyPr>
          <a:lstStyle/>
          <a:p>
            <a:r>
              <a:rPr lang="en-US"/>
              <a:t>How can we make media in our classrooms more inclusive?</a:t>
            </a:r>
          </a:p>
          <a:p>
            <a:r>
              <a:rPr lang="en-US"/>
              <a:t>How can we confront ableist stereotypes in our classrooms?</a:t>
            </a:r>
          </a:p>
          <a:p>
            <a:r>
              <a:rPr lang="en-US"/>
              <a:t>What media would you suggest as positive portrayals of people with disabilities?</a:t>
            </a:r>
          </a:p>
          <a:p>
            <a:r>
              <a:rPr lang="en-US"/>
              <a:t>What images of people with disabilities have you seen in the media and might integrate into your own classroom?</a:t>
            </a:r>
          </a:p>
          <a:p>
            <a:pPr marL="0" indent="0">
              <a:buNone/>
            </a:pPr>
            <a:endParaRPr lang="en-US"/>
          </a:p>
        </p:txBody>
      </p:sp>
    </p:spTree>
    <p:extLst>
      <p:ext uri="{BB962C8B-B14F-4D97-AF65-F5344CB8AC3E}">
        <p14:creationId xmlns:p14="http://schemas.microsoft.com/office/powerpoint/2010/main" val="2972890640"/>
      </p:ext>
    </p:extLst>
  </p:cSld>
  <p:clrMapOvr>
    <a:masterClrMapping/>
  </p:clrMapOvr>
  <mc:AlternateContent xmlns:mc="http://schemas.openxmlformats.org/markup-compatibility/2006" xmlns:p14="http://schemas.microsoft.com/office/powerpoint/2010/main">
    <mc:Choice Requires="p14">
      <p:transition spd="slow" p14:dur="2000" advTm="35286"/>
    </mc:Choice>
    <mc:Fallback xmlns="">
      <p:transition spd="slow" advTm="35286"/>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D9F05C-4254-2E47-9DD0-0A6715C35E60}"/>
              </a:ext>
            </a:extLst>
          </p:cNvPr>
          <p:cNvSpPr/>
          <p:nvPr/>
        </p:nvSpPr>
        <p:spPr>
          <a:xfrm>
            <a:off x="1717288" y="287215"/>
            <a:ext cx="9712712" cy="6186309"/>
          </a:xfrm>
          <a:prstGeom prst="rect">
            <a:avLst/>
          </a:prstGeom>
        </p:spPr>
        <p:txBody>
          <a:bodyPr wrap="square">
            <a:spAutoFit/>
          </a:bodyPr>
          <a:lstStyle/>
          <a:p>
            <a:pPr algn="ctr"/>
            <a:r>
              <a:rPr lang="en-US" dirty="0">
                <a:latin typeface="Calibri" panose="020F0502020204030204" pitchFamily="34" charset="0"/>
              </a:rPr>
              <a:t>DVDs Highlighting Positive Portrayals of People with Disabilities</a:t>
            </a:r>
            <a:br>
              <a:rPr lang="en-US" dirty="0">
                <a:latin typeface="Calibri" panose="020F0502020204030204" pitchFamily="34" charset="0"/>
                <a:hlinkClick r:id="rId3"/>
              </a:rPr>
            </a:br>
            <a:endParaRPr lang="en-US" dirty="0">
              <a:latin typeface="Calibri" panose="020F0502020204030204" pitchFamily="34" charset="0"/>
              <a:hlinkClick r:id="rId3"/>
            </a:endParaRPr>
          </a:p>
          <a:p>
            <a:endParaRPr lang="en-US" dirty="0">
              <a:latin typeface="Calibri" panose="020F0502020204030204" pitchFamily="34" charset="0"/>
              <a:hlinkClick r:id="rId3"/>
            </a:endParaRPr>
          </a:p>
          <a:p>
            <a:r>
              <a:rPr lang="en-US" dirty="0">
                <a:latin typeface="Calibri" panose="020F0502020204030204" pitchFamily="34" charset="0"/>
                <a:hlinkClick r:id="rId3"/>
              </a:rPr>
              <a:t>On a Roll</a:t>
            </a:r>
            <a:r>
              <a:rPr lang="en-US" dirty="0">
                <a:latin typeface="Calibri" panose="020F0502020204030204" pitchFamily="34" charset="0"/>
              </a:rPr>
              <a:t>: </a:t>
            </a:r>
            <a:r>
              <a:rPr lang="en-US" dirty="0">
                <a:latin typeface="Calibri" panose="020F0502020204030204" pitchFamily="34" charset="0"/>
                <a:hlinkClick r:id="rId4"/>
              </a:rPr>
              <a:t>http://www.jojobeanyhead.com/nonfiction.html</a:t>
            </a:r>
            <a:r>
              <a:rPr lang="en-US" dirty="0">
                <a:latin typeface="Calibri" panose="020F0502020204030204" pitchFamily="34" charset="0"/>
              </a:rPr>
              <a:t> (Dir. Joanne Caputo, 2004)</a:t>
            </a:r>
            <a:br>
              <a:rPr lang="en-US" dirty="0">
                <a:latin typeface="Calibri" panose="020F0502020204030204" pitchFamily="34" charset="0"/>
              </a:rPr>
            </a:br>
            <a:br>
              <a:rPr lang="en-US" dirty="0">
                <a:latin typeface="Calibri" panose="020F0502020204030204" pitchFamily="34" charset="0"/>
              </a:rPr>
            </a:br>
            <a:r>
              <a:rPr lang="en-US" dirty="0">
                <a:latin typeface="Calibri" panose="020F0502020204030204" pitchFamily="34" charset="0"/>
              </a:rPr>
              <a:t> </a:t>
            </a:r>
            <a:r>
              <a:rPr lang="en-US" dirty="0">
                <a:latin typeface="Calibri" panose="020F0502020204030204" pitchFamily="34" charset="0"/>
                <a:hlinkClick r:id="rId5"/>
              </a:rPr>
              <a:t>Lives Worth Living</a:t>
            </a:r>
            <a:r>
              <a:rPr lang="en-US" dirty="0">
                <a:latin typeface="Calibri" panose="020F0502020204030204" pitchFamily="34" charset="0"/>
              </a:rPr>
              <a:t>: (Dir. Eric </a:t>
            </a:r>
            <a:r>
              <a:rPr lang="en-US" dirty="0" err="1">
                <a:latin typeface="Calibri" panose="020F0502020204030204" pitchFamily="34" charset="0"/>
              </a:rPr>
              <a:t>Neudel</a:t>
            </a:r>
            <a:r>
              <a:rPr lang="en-US" dirty="0">
                <a:latin typeface="Calibri" panose="020F0502020204030204" pitchFamily="34" charset="0"/>
              </a:rPr>
              <a:t>, 2011) </a:t>
            </a:r>
            <a:r>
              <a:rPr lang="en-US" dirty="0">
                <a:latin typeface="Calibri" panose="020F0502020204030204" pitchFamily="34" charset="0"/>
                <a:hlinkClick r:id="rId6"/>
              </a:rPr>
              <a:t>http://storylinemotionpictures.com/purchase-a-dvd/</a:t>
            </a:r>
            <a:br>
              <a:rPr lang="en-US" dirty="0">
                <a:latin typeface="Calibri" panose="020F0502020204030204" pitchFamily="34" charset="0"/>
              </a:rPr>
            </a:br>
            <a:br>
              <a:rPr lang="en-US" dirty="0">
                <a:latin typeface="Calibri" panose="020F0502020204030204" pitchFamily="34" charset="0"/>
              </a:rPr>
            </a:br>
            <a:r>
              <a:rPr lang="en-US" dirty="0">
                <a:latin typeface="Calibri" panose="020F0502020204030204" pitchFamily="34" charset="0"/>
              </a:rPr>
              <a:t> </a:t>
            </a:r>
            <a:r>
              <a:rPr lang="en-US" dirty="0">
                <a:latin typeface="Calibri" panose="020F0502020204030204" pitchFamily="34" charset="0"/>
                <a:hlinkClick r:id="rId7"/>
              </a:rPr>
              <a:t>Poetry (Dir. Lee Chang-Dong, 2011)</a:t>
            </a:r>
            <a:r>
              <a:rPr lang="en-US" dirty="0">
                <a:latin typeface="Calibri" panose="020F0502020204030204" pitchFamily="34" charset="0"/>
              </a:rPr>
              <a:t>: </a:t>
            </a:r>
            <a:r>
              <a:rPr lang="en-US" dirty="0">
                <a:latin typeface="Calibri" panose="020F0502020204030204" pitchFamily="34" charset="0"/>
                <a:hlinkClick r:id="rId8"/>
              </a:rPr>
              <a:t>https://www.amazon.com/Poetry-Blu-ray-Yoon-Jeong-hee/dp/B0053TWVW8/ref=asc_df_B0053TWVW8/?tag=hyprod-20&amp;linkCode=df0&amp;hvadid=312241836172&amp;hvpos=1o8&amp;hvnetw=g&amp;hvrand=13322690723251298866&amp;hvpone=&amp;hvptwo=&amp;hvqmt=&amp;hvdev=c&amp;hvdvcmdl=&amp;hvlocint=&amp;hvlocphy=9022492&amp;hvtargid=aud-801381245258:pla-568373550646&amp;psc=1</a:t>
            </a:r>
            <a:br>
              <a:rPr lang="en-US" dirty="0">
                <a:latin typeface="Calibri" panose="020F0502020204030204" pitchFamily="34" charset="0"/>
              </a:rPr>
            </a:br>
            <a:br>
              <a:rPr lang="en-US" dirty="0">
                <a:latin typeface="Calibri" panose="020F0502020204030204" pitchFamily="34" charset="0"/>
              </a:rPr>
            </a:br>
            <a:r>
              <a:rPr lang="en-US" dirty="0">
                <a:latin typeface="Calibri" panose="020F0502020204030204" pitchFamily="34" charset="0"/>
              </a:rPr>
              <a:t> </a:t>
            </a:r>
            <a:r>
              <a:rPr lang="en-US" dirty="0">
                <a:latin typeface="Calibri" panose="020F0502020204030204" pitchFamily="34" charset="0"/>
                <a:hlinkClick r:id="rId9"/>
              </a:rPr>
              <a:t>Autism the Musical</a:t>
            </a:r>
            <a:r>
              <a:rPr lang="en-US" dirty="0">
                <a:latin typeface="Calibri" panose="020F0502020204030204" pitchFamily="34" charset="0"/>
              </a:rPr>
              <a:t>: (Dir. Tricia Regan, 2008) </a:t>
            </a:r>
            <a:r>
              <a:rPr lang="en-US" dirty="0">
                <a:latin typeface="Calibri" panose="020F0502020204030204" pitchFamily="34" charset="0"/>
                <a:hlinkClick r:id="rId8"/>
              </a:rPr>
              <a:t>https://www.amazon.com/Poetry-Blu-ray-Yoon-Jeong-hee/dp/B0053TWVW8/ref=asc_df_B0053TWVW8/?tag=hyprod-20&amp;linkCode=df0&amp;hvadid=312241836172&amp;hvpos=1o8&amp;hvnetw=g&amp;hvrand=13322690723251298866&amp;hvpone=&amp;hvptwo=&amp;hvqmt=&amp;hvdev=c&amp;hvdvcmdl=&amp;hvlocint=&amp;hvlocphy=9022492&amp;hvtargid=aud-801381245258:pla-568373550646&amp;psc=1</a:t>
            </a:r>
            <a:br>
              <a:rPr lang="en-US" dirty="0">
                <a:latin typeface="Calibri" panose="020F0502020204030204" pitchFamily="34" charset="0"/>
              </a:rPr>
            </a:br>
            <a:br>
              <a:rPr lang="en-US" dirty="0">
                <a:latin typeface="Calibri" panose="020F0502020204030204" pitchFamily="34" charset="0"/>
              </a:rPr>
            </a:br>
            <a:r>
              <a:rPr lang="en-US" dirty="0">
                <a:latin typeface="Calibri" panose="020F0502020204030204" pitchFamily="34" charset="0"/>
              </a:rPr>
              <a:t> </a:t>
            </a:r>
            <a:r>
              <a:rPr lang="en-US" dirty="0">
                <a:latin typeface="Calibri" panose="020F0502020204030204" pitchFamily="34" charset="0"/>
                <a:hlinkClick r:id="rId10"/>
              </a:rPr>
              <a:t>Mary and Max</a:t>
            </a:r>
            <a:r>
              <a:rPr lang="en-US" dirty="0">
                <a:latin typeface="Calibri" panose="020F0502020204030204" pitchFamily="34" charset="0"/>
              </a:rPr>
              <a:t>: (Dir. Adam Elliot, 2010) </a:t>
            </a:r>
            <a:r>
              <a:rPr lang="en-US" dirty="0">
                <a:latin typeface="Calibri" panose="020F0502020204030204" pitchFamily="34" charset="0"/>
                <a:hlinkClick r:id="rId11"/>
              </a:rPr>
              <a:t>https://www.amazon.com/Mary-Max-Toni-Collette/dp/B00366E1E6/ref=tmm_dvd_swatch_0?_encoding=UTF8&amp;qid=1571844682&amp;sr=1-2</a:t>
            </a:r>
            <a:br>
              <a:rPr lang="en-US" dirty="0">
                <a:latin typeface="Calibri" panose="020F0502020204030204" pitchFamily="34" charset="0"/>
              </a:rPr>
            </a:br>
            <a:endParaRPr lang="en-US" dirty="0"/>
          </a:p>
        </p:txBody>
      </p:sp>
    </p:spTree>
    <p:extLst>
      <p:ext uri="{BB962C8B-B14F-4D97-AF65-F5344CB8AC3E}">
        <p14:creationId xmlns:p14="http://schemas.microsoft.com/office/powerpoint/2010/main" val="1093403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F1B5B6-031A-C748-9138-7CA1CF8719EB}"/>
              </a:ext>
            </a:extLst>
          </p:cNvPr>
          <p:cNvSpPr/>
          <p:nvPr/>
        </p:nvSpPr>
        <p:spPr>
          <a:xfrm>
            <a:off x="780585" y="-111786"/>
            <a:ext cx="11240430" cy="6186309"/>
          </a:xfrm>
          <a:prstGeom prst="rect">
            <a:avLst/>
          </a:prstGeom>
        </p:spPr>
        <p:txBody>
          <a:bodyPr wrap="square">
            <a:spAutoFit/>
          </a:bodyPr>
          <a:lstStyle/>
          <a:p>
            <a:pPr>
              <a:buFont typeface="Arial" panose="020B0604020202020204" pitchFamily="34" charset="0"/>
              <a:buChar char="•"/>
            </a:pPr>
            <a:r>
              <a:rPr lang="en-US" dirty="0">
                <a:solidFill>
                  <a:srgbClr val="000000"/>
                </a:solidFill>
                <a:latin typeface="Calibri" panose="020F0502020204030204" pitchFamily="34" charset="0"/>
              </a:rPr>
              <a:t> </a:t>
            </a:r>
            <a:endParaRPr lang="en-US" dirty="0">
              <a:solidFill>
                <a:srgbClr val="000000"/>
              </a:solidFill>
              <a:latin typeface="Times New Roman" panose="02020603050405020304" pitchFamily="18" charset="0"/>
            </a:endParaRPr>
          </a:p>
          <a:p>
            <a:pPr>
              <a:buFont typeface="Arial" panose="020B0604020202020204" pitchFamily="34" charset="0"/>
              <a:buChar char="•"/>
            </a:pPr>
            <a:r>
              <a:rPr lang="en-US" dirty="0">
                <a:solidFill>
                  <a:srgbClr val="000000"/>
                </a:solidFill>
                <a:latin typeface="Calibri" panose="020F0502020204030204" pitchFamily="34" charset="0"/>
                <a:hlinkClick r:id="rId2"/>
              </a:rPr>
              <a:t>The Color of Paradise</a:t>
            </a:r>
            <a:r>
              <a:rPr lang="en-US" dirty="0">
                <a:solidFill>
                  <a:srgbClr val="000000"/>
                </a:solidFill>
                <a:latin typeface="Calibri" panose="020F0502020204030204" pitchFamily="34" charset="0"/>
              </a:rPr>
              <a:t>: (Dir. Majid Majidi, 2000) </a:t>
            </a:r>
            <a:r>
              <a:rPr lang="en-US" dirty="0">
                <a:solidFill>
                  <a:srgbClr val="000000"/>
                </a:solidFill>
                <a:latin typeface="Calibri" panose="020F0502020204030204" pitchFamily="34" charset="0"/>
                <a:hlinkClick r:id="rId3"/>
              </a:rPr>
              <a:t>https://www.amazon.com/Color-Paradise-Mohsen-Ramezani/dp/B00004VVO5/ref=sr_1_2?keywords=the+color+of+paradise&amp;qid=1571844753&amp;s=movies-tv&amp;sr=1-2</a:t>
            </a:r>
            <a:br>
              <a:rPr lang="en-US" dirty="0">
                <a:solidFill>
                  <a:srgbClr val="000000"/>
                </a:solidFill>
                <a:latin typeface="Calibri" panose="020F0502020204030204" pitchFamily="34" charset="0"/>
              </a:rPr>
            </a:br>
            <a:endParaRPr lang="en-US" dirty="0">
              <a:solidFill>
                <a:srgbClr val="000000"/>
              </a:solidFill>
              <a:latin typeface="Times New Roman" panose="02020603050405020304" pitchFamily="18" charset="0"/>
            </a:endParaRPr>
          </a:p>
          <a:p>
            <a:pPr>
              <a:buFont typeface="Arial" panose="020B0604020202020204" pitchFamily="34" charset="0"/>
              <a:buChar char="•"/>
            </a:pPr>
            <a:r>
              <a:rPr lang="en-US" dirty="0">
                <a:solidFill>
                  <a:srgbClr val="000000"/>
                </a:solidFill>
                <a:latin typeface="Calibri" panose="020F0502020204030204" pitchFamily="34" charset="0"/>
                <a:hlinkClick r:id="rId4"/>
              </a:rPr>
              <a:t>The House is Black</a:t>
            </a:r>
            <a:r>
              <a:rPr lang="en-US" dirty="0">
                <a:solidFill>
                  <a:srgbClr val="000000"/>
                </a:solidFill>
                <a:latin typeface="Calibri" panose="020F0502020204030204" pitchFamily="34" charset="0"/>
              </a:rPr>
              <a:t> (Dir. </a:t>
            </a:r>
            <a:r>
              <a:rPr lang="en-US" dirty="0" err="1">
                <a:solidFill>
                  <a:srgbClr val="000000"/>
                </a:solidFill>
                <a:latin typeface="Calibri" panose="020F0502020204030204" pitchFamily="34" charset="0"/>
              </a:rPr>
              <a:t>Forugh</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Farrokhzad</a:t>
            </a:r>
            <a:r>
              <a:rPr lang="en-US" dirty="0">
                <a:solidFill>
                  <a:srgbClr val="000000"/>
                </a:solidFill>
                <a:latin typeface="Calibri" panose="020F0502020204030204" pitchFamily="34" charset="0"/>
              </a:rPr>
              <a:t>, 1963)  </a:t>
            </a:r>
            <a:r>
              <a:rPr lang="en-US" dirty="0">
                <a:solidFill>
                  <a:srgbClr val="000000"/>
                </a:solidFill>
                <a:latin typeface="Calibri" panose="020F0502020204030204" pitchFamily="34" charset="0"/>
                <a:hlinkClick r:id="rId5"/>
              </a:rPr>
              <a:t>https://www.amazon.com/House-Black-Forugh-Farrokhzad/dp/B00074CC50</a:t>
            </a:r>
            <a:br>
              <a:rPr lang="en-US" dirty="0">
                <a:solidFill>
                  <a:srgbClr val="000000"/>
                </a:solidFill>
                <a:latin typeface="Calibri" panose="020F0502020204030204" pitchFamily="34" charset="0"/>
              </a:rPr>
            </a:br>
            <a:endParaRPr lang="en-US" dirty="0">
              <a:solidFill>
                <a:srgbClr val="000000"/>
              </a:solidFill>
              <a:latin typeface="Times New Roman" panose="02020603050405020304" pitchFamily="18" charset="0"/>
            </a:endParaRPr>
          </a:p>
          <a:p>
            <a:pPr>
              <a:buFont typeface="Arial" panose="020B0604020202020204" pitchFamily="34" charset="0"/>
              <a:buChar char="•"/>
            </a:pPr>
            <a:r>
              <a:rPr lang="en-US" dirty="0">
                <a:solidFill>
                  <a:srgbClr val="000000"/>
                </a:solidFill>
                <a:latin typeface="Calibri" panose="020F0502020204030204" pitchFamily="34" charset="0"/>
                <a:hlinkClick r:id="rId6"/>
              </a:rPr>
              <a:t>Murderball</a:t>
            </a:r>
            <a:r>
              <a:rPr lang="en-US" dirty="0">
                <a:solidFill>
                  <a:srgbClr val="000000"/>
                </a:solidFill>
                <a:latin typeface="Calibri" panose="020F0502020204030204" pitchFamily="34" charset="0"/>
              </a:rPr>
              <a:t> (Dir. Henry Alex Rubin, 2005): </a:t>
            </a:r>
            <a:r>
              <a:rPr lang="en-US" dirty="0">
                <a:solidFill>
                  <a:srgbClr val="000000"/>
                </a:solidFill>
                <a:latin typeface="Calibri" panose="020F0502020204030204" pitchFamily="34" charset="0"/>
                <a:hlinkClick r:id="rId7"/>
              </a:rPr>
              <a:t>https://www.amazon.com/Murderball-Joe-Soares/dp/B000B5XP24/ref=sr_1_1?keywords=Murderball&amp;qid=1571844930&amp;s=movies-tv&amp;sr=1-1</a:t>
            </a:r>
            <a:br>
              <a:rPr lang="en-US" dirty="0">
                <a:solidFill>
                  <a:srgbClr val="000000"/>
                </a:solidFill>
                <a:latin typeface="Calibri" panose="020F0502020204030204" pitchFamily="34" charset="0"/>
              </a:rPr>
            </a:br>
            <a:endParaRPr lang="en-US" dirty="0">
              <a:solidFill>
                <a:srgbClr val="000000"/>
              </a:solidFill>
              <a:latin typeface="Times New Roman" panose="02020603050405020304" pitchFamily="18" charset="0"/>
            </a:endParaRPr>
          </a:p>
          <a:p>
            <a:pPr>
              <a:buFont typeface="Arial" panose="020B0604020202020204" pitchFamily="34" charset="0"/>
              <a:buChar char="•"/>
            </a:pPr>
            <a:r>
              <a:rPr lang="en-US" dirty="0">
                <a:solidFill>
                  <a:srgbClr val="000000"/>
                </a:solidFill>
                <a:latin typeface="Calibri" panose="020F0502020204030204" pitchFamily="34" charset="0"/>
                <a:hlinkClick r:id="rId8"/>
              </a:rPr>
              <a:t>The Little Girl Who Sold the Sun</a:t>
            </a:r>
            <a:r>
              <a:rPr lang="en-US" dirty="0">
                <a:solidFill>
                  <a:srgbClr val="000000"/>
                </a:solidFill>
                <a:latin typeface="Calibri" panose="020F0502020204030204" pitchFamily="34" charset="0"/>
              </a:rPr>
              <a:t> (Dir.  </a:t>
            </a:r>
            <a:r>
              <a:rPr lang="en-US" dirty="0" err="1">
                <a:solidFill>
                  <a:srgbClr val="000000"/>
                </a:solidFill>
                <a:latin typeface="Calibri" panose="020F0502020204030204" pitchFamily="34" charset="0"/>
              </a:rPr>
              <a:t>Djibril</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Diop</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Mamb</a:t>
            </a:r>
            <a:r>
              <a:rPr lang="en-US" dirty="0">
                <a:solidFill>
                  <a:srgbClr val="000000"/>
                </a:solidFill>
                <a:latin typeface="Calibri" panose="020F0502020204030204" pitchFamily="34" charset="0"/>
              </a:rPr>
              <a:t> ty) </a:t>
            </a:r>
            <a:r>
              <a:rPr lang="en-US" dirty="0">
                <a:solidFill>
                  <a:srgbClr val="000000"/>
                </a:solidFill>
                <a:latin typeface="Calibri" panose="020F0502020204030204" pitchFamily="34" charset="0"/>
                <a:hlinkClick r:id="rId9"/>
              </a:rPr>
              <a:t>https://www.amazon.com/Franc-Little-Petite-vendeuse-soleil/dp/B000V2LOHU/ref=sr_1_1?keywords=the+little+girl+who+sold+the+sun&amp;qid=1571845868&amp;s=movies-tv&amp;sr=1-1</a:t>
            </a:r>
            <a:br>
              <a:rPr lang="en-US" dirty="0">
                <a:solidFill>
                  <a:srgbClr val="000000"/>
                </a:solidFill>
                <a:latin typeface="Calibri" panose="020F0502020204030204" pitchFamily="34" charset="0"/>
              </a:rPr>
            </a:br>
            <a:endParaRPr lang="en-US" dirty="0">
              <a:solidFill>
                <a:srgbClr val="000000"/>
              </a:solidFill>
              <a:latin typeface="Times New Roman" panose="02020603050405020304" pitchFamily="18" charset="0"/>
            </a:endParaRPr>
          </a:p>
          <a:p>
            <a:pPr>
              <a:buFont typeface="Arial" panose="020B0604020202020204" pitchFamily="34" charset="0"/>
              <a:buChar char="•"/>
            </a:pPr>
            <a:r>
              <a:rPr lang="en-US" dirty="0">
                <a:solidFill>
                  <a:srgbClr val="000000"/>
                </a:solidFill>
                <a:latin typeface="Calibri" panose="020F0502020204030204" pitchFamily="34" charset="0"/>
                <a:hlinkClick r:id="rId10"/>
              </a:rPr>
              <a:t>Life, Animated</a:t>
            </a:r>
            <a:r>
              <a:rPr lang="en-US" dirty="0">
                <a:solidFill>
                  <a:srgbClr val="000000"/>
                </a:solidFill>
                <a:latin typeface="Calibri" panose="020F0502020204030204" pitchFamily="34" charset="0"/>
              </a:rPr>
              <a:t> (Dir. Roger Williams, 2016) </a:t>
            </a:r>
            <a:r>
              <a:rPr lang="en-US" dirty="0">
                <a:solidFill>
                  <a:srgbClr val="000000"/>
                </a:solidFill>
                <a:latin typeface="Calibri" panose="020F0502020204030204" pitchFamily="34" charset="0"/>
                <a:hlinkClick r:id="rId11"/>
              </a:rPr>
              <a:t>https://www.amazon.com/Life-Animated-Owen-Suskind/dp/B01KNCHQVA/ref=sr_1_2?keywords=life+animated&amp;qid=1571846032&amp;s=movies-tv&amp;sr=1-2</a:t>
            </a:r>
            <a:br>
              <a:rPr lang="en-US" dirty="0">
                <a:solidFill>
                  <a:srgbClr val="000000"/>
                </a:solidFill>
                <a:latin typeface="Calibri" panose="020F0502020204030204" pitchFamily="34" charset="0"/>
              </a:rPr>
            </a:br>
            <a:r>
              <a:rPr lang="en-US" dirty="0">
                <a:solidFill>
                  <a:srgbClr val="000000"/>
                </a:solidFill>
                <a:latin typeface="Calibri" panose="020F0502020204030204" pitchFamily="34" charset="0"/>
              </a:rPr>
              <a:t> </a:t>
            </a:r>
            <a:endParaRPr lang="en-US" dirty="0">
              <a:solidFill>
                <a:srgbClr val="000000"/>
              </a:solidFill>
              <a:latin typeface="Times New Roman" panose="02020603050405020304" pitchFamily="18" charset="0"/>
            </a:endParaRPr>
          </a:p>
          <a:p>
            <a:pPr>
              <a:buFont typeface="Arial" panose="020B0604020202020204" pitchFamily="34" charset="0"/>
              <a:buChar char="•"/>
            </a:pPr>
            <a:r>
              <a:rPr lang="en-US" dirty="0">
                <a:solidFill>
                  <a:srgbClr val="000000"/>
                </a:solidFill>
                <a:latin typeface="Calibri" panose="020F0502020204030204" pitchFamily="34" charset="0"/>
                <a:hlinkClick r:id="rId10"/>
              </a:rPr>
              <a:t>Children of a Lesser God</a:t>
            </a:r>
            <a:r>
              <a:rPr lang="en-US" dirty="0">
                <a:solidFill>
                  <a:srgbClr val="000000"/>
                </a:solidFill>
                <a:latin typeface="Calibri" panose="020F0502020204030204" pitchFamily="34" charset="0"/>
              </a:rPr>
              <a:t> (Dir. </a:t>
            </a:r>
            <a:r>
              <a:rPr lang="en-US" dirty="0" err="1">
                <a:solidFill>
                  <a:srgbClr val="000000"/>
                </a:solidFill>
                <a:latin typeface="Calibri" panose="020F0502020204030204" pitchFamily="34" charset="0"/>
              </a:rPr>
              <a:t>Randa</a:t>
            </a:r>
            <a:r>
              <a:rPr lang="en-US" dirty="0">
                <a:solidFill>
                  <a:srgbClr val="000000"/>
                </a:solidFill>
                <a:latin typeface="Calibri" panose="020F0502020204030204" pitchFamily="34" charset="0"/>
              </a:rPr>
              <a:t> Haines) </a:t>
            </a:r>
            <a:r>
              <a:rPr lang="en-US" dirty="0">
                <a:solidFill>
                  <a:srgbClr val="000000"/>
                </a:solidFill>
                <a:latin typeface="Calibri" panose="020F0502020204030204" pitchFamily="34" charset="0"/>
                <a:hlinkClick r:id="rId12"/>
              </a:rPr>
              <a:t>https://www.amazon.com/Children-Lesser-God-William-Hurt/dp/B074J5X1JV/ref=sr_1_1?crid=3GVIOWSDFOLD5&amp;keywords=children+of+a+lesser+god+dvd&amp;qid=1571846091&amp;s=movies-tv&amp;sprefix=children+of+a+lesser+god%2Cmovies-tv%2C168&amp;sr=1-1</a:t>
            </a:r>
            <a:br>
              <a:rPr lang="en-US" dirty="0">
                <a:solidFill>
                  <a:srgbClr val="000000"/>
                </a:solidFill>
                <a:latin typeface="Calibri" panose="020F0502020204030204" pitchFamily="34" charset="0"/>
              </a:rPr>
            </a:br>
            <a:br>
              <a:rPr lang="en-US" dirty="0">
                <a:solidFill>
                  <a:srgbClr val="000000"/>
                </a:solidFill>
                <a:latin typeface="Calibri" panose="020F0502020204030204" pitchFamily="34" charset="0"/>
              </a:rPr>
            </a:br>
            <a:r>
              <a:rPr lang="en-US" dirty="0">
                <a:solidFill>
                  <a:srgbClr val="000000"/>
                </a:solidFill>
                <a:latin typeface="Calibri" panose="020F0502020204030204" pitchFamily="34" charset="0"/>
              </a:rPr>
              <a:t> </a:t>
            </a:r>
            <a:endParaRPr 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729874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able, rug&#10;&#10;Description automatically generated">
            <a:extLst>
              <a:ext uri="{FF2B5EF4-FFF2-40B4-BE49-F238E27FC236}">
                <a16:creationId xmlns:a16="http://schemas.microsoft.com/office/drawing/2014/main" id="{A1037DD9-04CF-D34D-825C-AB2B26B08D2B}"/>
              </a:ext>
            </a:extLst>
          </p:cNvPr>
          <p:cNvPicPr>
            <a:picLocks noGrp="1" noChangeAspect="1"/>
          </p:cNvPicPr>
          <p:nvPr>
            <p:ph idx="1"/>
          </p:nvPr>
        </p:nvPicPr>
        <p:blipFill>
          <a:blip r:embed="rId3"/>
          <a:stretch>
            <a:fillRect/>
          </a:stretch>
        </p:blipFill>
        <p:spPr>
          <a:xfrm>
            <a:off x="3886386" y="480515"/>
            <a:ext cx="4419226" cy="5892302"/>
          </a:xfrm>
          <a:prstGeom prst="rect">
            <a:avLst/>
          </a:prstGeom>
        </p:spPr>
      </p:pic>
    </p:spTree>
    <p:extLst>
      <p:ext uri="{BB962C8B-B14F-4D97-AF65-F5344CB8AC3E}">
        <p14:creationId xmlns:p14="http://schemas.microsoft.com/office/powerpoint/2010/main" val="999693394"/>
      </p:ext>
    </p:extLst>
  </p:cSld>
  <p:clrMapOvr>
    <a:masterClrMapping/>
  </p:clrMapOvr>
  <mc:AlternateContent xmlns:mc="http://schemas.openxmlformats.org/markup-compatibility/2006" xmlns:p14="http://schemas.microsoft.com/office/powerpoint/2010/main">
    <mc:Choice Requires="p14">
      <p:transition spd="slow" p14:dur="2000" advTm="22228"/>
    </mc:Choice>
    <mc:Fallback xmlns="">
      <p:transition spd="slow" advTm="2222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1665A6-74DB-4F44-A6EF-F01205E87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0135BA-3E96-9A46-8171-0F36D76FDAFE}"/>
              </a:ext>
            </a:extLst>
          </p:cNvPr>
          <p:cNvSpPr>
            <a:spLocks noGrp="1"/>
          </p:cNvSpPr>
          <p:nvPr>
            <p:ph type="title"/>
          </p:nvPr>
        </p:nvSpPr>
        <p:spPr>
          <a:xfrm>
            <a:off x="271463" y="685800"/>
            <a:ext cx="11277070" cy="1485900"/>
          </a:xfrm>
          <a:noFill/>
        </p:spPr>
        <p:txBody>
          <a:bodyPr>
            <a:normAutofit/>
          </a:bodyPr>
          <a:lstStyle/>
          <a:p>
            <a:pPr algn="ctr"/>
            <a:r>
              <a:rPr lang="en-US" dirty="0"/>
              <a:t>“The Right Rules for the Right Game” Approach</a:t>
            </a:r>
          </a:p>
        </p:txBody>
      </p:sp>
      <p:graphicFrame>
        <p:nvGraphicFramePr>
          <p:cNvPr id="5" name="Content Placeholder 2">
            <a:extLst>
              <a:ext uri="{FF2B5EF4-FFF2-40B4-BE49-F238E27FC236}">
                <a16:creationId xmlns:a16="http://schemas.microsoft.com/office/drawing/2014/main" id="{8A56409E-04A3-4928-9BDC-42023CFFAD5A}"/>
              </a:ext>
            </a:extLst>
          </p:cNvPr>
          <p:cNvGraphicFramePr>
            <a:graphicFrameLocks noGrp="1"/>
          </p:cNvGraphicFramePr>
          <p:nvPr>
            <p:ph idx="1"/>
            <p:extLst>
              <p:ext uri="{D42A27DB-BD31-4B8C-83A1-F6EECF244321}">
                <p14:modId xmlns:p14="http://schemas.microsoft.com/office/powerpoint/2010/main" val="473728471"/>
              </p:ext>
            </p:extLst>
          </p:nvPr>
        </p:nvGraphicFramePr>
        <p:xfrm>
          <a:off x="1122972" y="1700213"/>
          <a:ext cx="9946056" cy="4471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6828291"/>
      </p:ext>
    </p:extLst>
  </p:cSld>
  <p:clrMapOvr>
    <a:masterClrMapping/>
  </p:clrMapOvr>
  <mc:AlternateContent xmlns:mc="http://schemas.openxmlformats.org/markup-compatibility/2006" xmlns:p14="http://schemas.microsoft.com/office/powerpoint/2010/main">
    <mc:Choice Requires="p14">
      <p:transition spd="slow" p14:dur="2000" advTm="9436"/>
    </mc:Choice>
    <mc:Fallback xmlns="">
      <p:transition spd="slow" advTm="943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1665A6-74DB-4F44-A6EF-F01205E87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BF8F06-5FA5-4947-8198-0881E21E2D90}"/>
              </a:ext>
            </a:extLst>
          </p:cNvPr>
          <p:cNvSpPr>
            <a:spLocks noGrp="1"/>
          </p:cNvSpPr>
          <p:nvPr>
            <p:ph type="title"/>
          </p:nvPr>
        </p:nvSpPr>
        <p:spPr>
          <a:xfrm>
            <a:off x="643467" y="685800"/>
            <a:ext cx="10905066" cy="1485900"/>
          </a:xfrm>
          <a:noFill/>
        </p:spPr>
        <p:txBody>
          <a:bodyPr>
            <a:normAutofit/>
          </a:bodyPr>
          <a:lstStyle/>
          <a:p>
            <a:pPr algn="ctr"/>
            <a:r>
              <a:rPr lang="en-US"/>
              <a:t>Multicultural Does Not Mean Multiethnic (Oliver 63)</a:t>
            </a:r>
          </a:p>
        </p:txBody>
      </p:sp>
      <p:graphicFrame>
        <p:nvGraphicFramePr>
          <p:cNvPr id="5" name="Content Placeholder 2">
            <a:extLst>
              <a:ext uri="{FF2B5EF4-FFF2-40B4-BE49-F238E27FC236}">
                <a16:creationId xmlns:a16="http://schemas.microsoft.com/office/drawing/2014/main" id="{BA3DF19C-7419-4D4F-BE32-A73D5C93DEEB}"/>
              </a:ext>
            </a:extLst>
          </p:cNvPr>
          <p:cNvGraphicFramePr>
            <a:graphicFrameLocks noGrp="1"/>
          </p:cNvGraphicFramePr>
          <p:nvPr>
            <p:ph idx="1"/>
            <p:extLst>
              <p:ext uri="{D42A27DB-BD31-4B8C-83A1-F6EECF244321}">
                <p14:modId xmlns:p14="http://schemas.microsoft.com/office/powerpoint/2010/main" val="2535678190"/>
              </p:ext>
            </p:extLst>
          </p:nvPr>
        </p:nvGraphicFramePr>
        <p:xfrm>
          <a:off x="1122972" y="2286000"/>
          <a:ext cx="9946056"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0679541"/>
      </p:ext>
    </p:extLst>
  </p:cSld>
  <p:clrMapOvr>
    <a:masterClrMapping/>
  </p:clrMapOvr>
  <mc:AlternateContent xmlns:mc="http://schemas.openxmlformats.org/markup-compatibility/2006" xmlns:p14="http://schemas.microsoft.com/office/powerpoint/2010/main">
    <mc:Choice Requires="p14">
      <p:transition spd="slow" p14:dur="2000" advTm="43739"/>
    </mc:Choice>
    <mc:Fallback xmlns="">
      <p:transition spd="slow" advTm="4373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sign&#10;&#10;Description automatically generated">
            <a:extLst>
              <a:ext uri="{FF2B5EF4-FFF2-40B4-BE49-F238E27FC236}">
                <a16:creationId xmlns:a16="http://schemas.microsoft.com/office/drawing/2014/main" id="{083D41D0-7141-1C4B-A205-680DAABE7D85}"/>
              </a:ext>
            </a:extLst>
          </p:cNvPr>
          <p:cNvPicPr>
            <a:picLocks noGrp="1" noChangeAspect="1"/>
          </p:cNvPicPr>
          <p:nvPr>
            <p:ph idx="1"/>
          </p:nvPr>
        </p:nvPicPr>
        <p:blipFill>
          <a:blip r:embed="rId3"/>
          <a:stretch>
            <a:fillRect/>
          </a:stretch>
        </p:blipFill>
        <p:spPr>
          <a:xfrm>
            <a:off x="3577040" y="480515"/>
            <a:ext cx="5037918" cy="5892302"/>
          </a:xfrm>
          <a:prstGeom prst="rect">
            <a:avLst/>
          </a:prstGeom>
        </p:spPr>
      </p:pic>
    </p:spTree>
    <p:extLst>
      <p:ext uri="{BB962C8B-B14F-4D97-AF65-F5344CB8AC3E}">
        <p14:creationId xmlns:p14="http://schemas.microsoft.com/office/powerpoint/2010/main" val="3162029077"/>
      </p:ext>
    </p:extLst>
  </p:cSld>
  <p:clrMapOvr>
    <a:masterClrMapping/>
  </p:clrMapOvr>
  <mc:AlternateContent xmlns:mc="http://schemas.openxmlformats.org/markup-compatibility/2006" xmlns:p14="http://schemas.microsoft.com/office/powerpoint/2010/main">
    <mc:Choice Requires="p14">
      <p:transition spd="slow" p14:dur="2000" advTm="17005"/>
    </mc:Choice>
    <mc:Fallback xmlns="">
      <p:transition spd="slow" advTm="1700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1665A6-74DB-4F44-A6EF-F01205E87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F0E7FA-BC56-0746-8F1B-539B42DB6C5C}"/>
              </a:ext>
            </a:extLst>
          </p:cNvPr>
          <p:cNvSpPr>
            <a:spLocks noGrp="1"/>
          </p:cNvSpPr>
          <p:nvPr>
            <p:ph type="title"/>
          </p:nvPr>
        </p:nvSpPr>
        <p:spPr>
          <a:xfrm>
            <a:off x="643467" y="685800"/>
            <a:ext cx="10905066" cy="1485900"/>
          </a:xfrm>
          <a:noFill/>
        </p:spPr>
        <p:txBody>
          <a:bodyPr>
            <a:normAutofit/>
          </a:bodyPr>
          <a:lstStyle/>
          <a:p>
            <a:pPr algn="ctr"/>
            <a:r>
              <a:rPr lang="en-US"/>
              <a:t> A “Canons and Contexts” Approach from Paul </a:t>
            </a:r>
            <a:r>
              <a:rPr lang="en-US" err="1"/>
              <a:t>Lauter</a:t>
            </a:r>
            <a:endParaRPr lang="en-US"/>
          </a:p>
        </p:txBody>
      </p:sp>
      <p:graphicFrame>
        <p:nvGraphicFramePr>
          <p:cNvPr id="5" name="Content Placeholder 2">
            <a:extLst>
              <a:ext uri="{FF2B5EF4-FFF2-40B4-BE49-F238E27FC236}">
                <a16:creationId xmlns:a16="http://schemas.microsoft.com/office/drawing/2014/main" id="{473468B4-6CE8-4837-A00D-3098373183DF}"/>
              </a:ext>
            </a:extLst>
          </p:cNvPr>
          <p:cNvGraphicFramePr>
            <a:graphicFrameLocks noGrp="1"/>
          </p:cNvGraphicFramePr>
          <p:nvPr>
            <p:ph idx="1"/>
            <p:extLst>
              <p:ext uri="{D42A27DB-BD31-4B8C-83A1-F6EECF244321}">
                <p14:modId xmlns:p14="http://schemas.microsoft.com/office/powerpoint/2010/main" val="4011559442"/>
              </p:ext>
            </p:extLst>
          </p:nvPr>
        </p:nvGraphicFramePr>
        <p:xfrm>
          <a:off x="163962" y="2286000"/>
          <a:ext cx="11851826"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7600551"/>
      </p:ext>
    </p:extLst>
  </p:cSld>
  <p:clrMapOvr>
    <a:masterClrMapping/>
  </p:clrMapOvr>
  <mc:AlternateContent xmlns:mc="http://schemas.openxmlformats.org/markup-compatibility/2006" xmlns:p14="http://schemas.microsoft.com/office/powerpoint/2010/main">
    <mc:Choice Requires="p14">
      <p:transition spd="slow" p14:dur="2000" advTm="48520"/>
    </mc:Choice>
    <mc:Fallback xmlns="">
      <p:transition spd="slow" advTm="4852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F36CFF-BF22-8440-BC11-E0AC7FEEF006}"/>
              </a:ext>
            </a:extLst>
          </p:cNvPr>
          <p:cNvSpPr>
            <a:spLocks noGrp="1"/>
          </p:cNvSpPr>
          <p:nvPr>
            <p:ph type="title"/>
          </p:nvPr>
        </p:nvSpPr>
        <p:spPr>
          <a:xfrm>
            <a:off x="967902" y="1194180"/>
            <a:ext cx="3523938" cy="5020353"/>
          </a:xfrm>
        </p:spPr>
        <p:txBody>
          <a:bodyPr>
            <a:normAutofit/>
          </a:bodyPr>
          <a:lstStyle/>
          <a:p>
            <a:r>
              <a:rPr lang="en-US" dirty="0"/>
              <a:t>Canons and Contexts, Continued</a:t>
            </a:r>
          </a:p>
        </p:txBody>
      </p:sp>
      <p:sp>
        <p:nvSpPr>
          <p:cNvPr id="10" name="Rectangle 9">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D132C55-5B6B-FF4B-830A-6A7C3A257194}"/>
              </a:ext>
            </a:extLst>
          </p:cNvPr>
          <p:cNvSpPr>
            <a:spLocks noGrp="1"/>
          </p:cNvSpPr>
          <p:nvPr>
            <p:ph idx="1"/>
          </p:nvPr>
        </p:nvSpPr>
        <p:spPr>
          <a:xfrm>
            <a:off x="5056541" y="1194179"/>
            <a:ext cx="6114847" cy="5020353"/>
          </a:xfrm>
        </p:spPr>
        <p:txBody>
          <a:bodyPr>
            <a:normAutofit/>
          </a:bodyPr>
          <a:lstStyle/>
          <a:p>
            <a:r>
              <a:rPr lang="en-US" dirty="0"/>
              <a:t>“An advantage of a comparative model is that it allows us to discard the notion that </a:t>
            </a:r>
            <a:r>
              <a:rPr lang="en-US" dirty="0" err="1"/>
              <a:t>ll</a:t>
            </a:r>
            <a:r>
              <a:rPr lang="en-US" dirty="0"/>
              <a:t> literatures … must be viewed through the lenses shaped to examine mainstream—that is, largely white and male—culture. We can then begin to see that, for example, subjects and forms invoked by African American writers are influenced not only by the traditions of Anglo-European literature but by indigenous folk and formal cultures of black communities in the United States and elsewhere”</a:t>
            </a:r>
          </a:p>
        </p:txBody>
      </p:sp>
    </p:spTree>
    <p:extLst>
      <p:ext uri="{BB962C8B-B14F-4D97-AF65-F5344CB8AC3E}">
        <p14:creationId xmlns:p14="http://schemas.microsoft.com/office/powerpoint/2010/main" val="3767187916"/>
      </p:ext>
    </p:extLst>
  </p:cSld>
  <p:clrMapOvr>
    <a:masterClrMapping/>
  </p:clrMapOvr>
  <mc:AlternateContent xmlns:mc="http://schemas.openxmlformats.org/markup-compatibility/2006" xmlns:p14="http://schemas.microsoft.com/office/powerpoint/2010/main">
    <mc:Choice Requires="p14">
      <p:transition spd="slow" p14:dur="2000" advTm="71586"/>
    </mc:Choice>
    <mc:Fallback xmlns="">
      <p:transition spd="slow" advTm="7158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0B858C-DCE9-614A-AA7E-040E7BB2B13A}"/>
              </a:ext>
            </a:extLst>
          </p:cNvPr>
          <p:cNvSpPr/>
          <p:nvPr/>
        </p:nvSpPr>
        <p:spPr>
          <a:xfrm>
            <a:off x="959005" y="-79653"/>
            <a:ext cx="11128917" cy="5909310"/>
          </a:xfrm>
          <a:prstGeom prst="rect">
            <a:avLst/>
          </a:prstGeom>
        </p:spPr>
        <p:txBody>
          <a:bodyPr wrap="square">
            <a:spAutoFit/>
          </a:bodyPr>
          <a:lstStyle/>
          <a:p>
            <a:endParaRPr lang="en-US" i="1" dirty="0">
              <a:solidFill>
                <a:srgbClr val="000000"/>
              </a:solidFill>
              <a:latin typeface="Times New Roman" panose="02020603050405020304" pitchFamily="18" charset="0"/>
            </a:endParaRPr>
          </a:p>
          <a:p>
            <a:endParaRPr lang="en-US" i="1" dirty="0">
              <a:solidFill>
                <a:srgbClr val="000000"/>
              </a:solidFill>
              <a:latin typeface="Times New Roman" panose="02020603050405020304" pitchFamily="18" charset="0"/>
            </a:endParaRPr>
          </a:p>
          <a:p>
            <a:pPr algn="ctr"/>
            <a:r>
              <a:rPr lang="en-US" b="1" dirty="0">
                <a:solidFill>
                  <a:srgbClr val="000000"/>
                </a:solidFill>
                <a:latin typeface="Times New Roman" panose="02020603050405020304" pitchFamily="18" charset="0"/>
              </a:rPr>
              <a:t>DVDs Showcasing Diverse Young Adult Film and Video</a:t>
            </a:r>
          </a:p>
          <a:p>
            <a:endParaRPr lang="en-US" i="1" dirty="0">
              <a:solidFill>
                <a:srgbClr val="000000"/>
              </a:solidFill>
              <a:latin typeface="Times New Roman" panose="02020603050405020304" pitchFamily="18" charset="0"/>
            </a:endParaRPr>
          </a:p>
          <a:p>
            <a:endParaRPr lang="en-US" i="1" dirty="0">
              <a:solidFill>
                <a:srgbClr val="000000"/>
              </a:solidFill>
              <a:latin typeface="Times New Roman" panose="02020603050405020304" pitchFamily="18" charset="0"/>
            </a:endParaRPr>
          </a:p>
          <a:p>
            <a:r>
              <a:rPr lang="en-US" i="1" dirty="0">
                <a:solidFill>
                  <a:srgbClr val="000000"/>
                </a:solidFill>
                <a:latin typeface="Times New Roman" panose="02020603050405020304" pitchFamily="18" charset="0"/>
              </a:rPr>
              <a:t>American Honey </a:t>
            </a:r>
            <a:r>
              <a:rPr lang="en-US" dirty="0">
                <a:solidFill>
                  <a:srgbClr val="000000"/>
                </a:solidFill>
                <a:latin typeface="Times New Roman" panose="02020603050405020304" pitchFamily="18" charset="0"/>
              </a:rPr>
              <a:t>(2016): </a:t>
            </a:r>
            <a:r>
              <a:rPr lang="en-US" u="sng" dirty="0">
                <a:solidFill>
                  <a:srgbClr val="0000FF"/>
                </a:solidFill>
                <a:latin typeface="Times New Roman" panose="02020603050405020304" pitchFamily="18" charset="0"/>
                <a:hlinkClick r:id="rId3"/>
              </a:rPr>
              <a:t>https://smile.amazon.com/American-Honey-Blu-ray-Digital-HD/dp/B01LTHWY42/ref=sr_1_2?keywords=American+Honey&amp;qid=1572981587&amp;s=movies-tv&amp;sr=1-2</a:t>
            </a:r>
            <a:endParaRPr lang="en-US" dirty="0">
              <a:solidFill>
                <a:srgbClr val="201F1E"/>
              </a:solidFill>
              <a:latin typeface="Times New Roman" panose="02020603050405020304" pitchFamily="18" charset="0"/>
            </a:endParaRPr>
          </a:p>
          <a:p>
            <a:r>
              <a:rPr lang="en-US" dirty="0">
                <a:solidFill>
                  <a:srgbClr val="000000"/>
                </a:solidFill>
                <a:latin typeface="Calibri" panose="020F0502020204030204" pitchFamily="34" charset="0"/>
              </a:rPr>
              <a:t> </a:t>
            </a:r>
            <a:endParaRPr lang="en-US" dirty="0">
              <a:solidFill>
                <a:srgbClr val="201F1E"/>
              </a:solidFill>
              <a:latin typeface="Times New Roman" panose="02020603050405020304" pitchFamily="18" charset="0"/>
            </a:endParaRPr>
          </a:p>
          <a:p>
            <a:r>
              <a:rPr lang="en-US" i="1" dirty="0">
                <a:solidFill>
                  <a:srgbClr val="000000"/>
                </a:solidFill>
                <a:latin typeface="Calibri" panose="020F0502020204030204" pitchFamily="34" charset="0"/>
              </a:rPr>
              <a:t>The Fits </a:t>
            </a:r>
            <a:r>
              <a:rPr lang="en-US" dirty="0">
                <a:solidFill>
                  <a:srgbClr val="000000"/>
                </a:solidFill>
                <a:latin typeface="Calibri" panose="020F0502020204030204" pitchFamily="34" charset="0"/>
              </a:rPr>
              <a:t>(2016): </a:t>
            </a:r>
            <a:r>
              <a:rPr lang="en-US" dirty="0">
                <a:solidFill>
                  <a:srgbClr val="000000"/>
                </a:solidFill>
                <a:latin typeface="Times New Roman" panose="02020603050405020304" pitchFamily="18" charset="0"/>
                <a:hlinkClick r:id="rId4"/>
              </a:rPr>
              <a:t>https://smile.amazon.com/Fits-Royalty-Hightower/dp/B01G2J0U9I/ref=sr_1_3?crid=2V2ZICNRYUU7M&amp;keywords=the+fits+dvd&amp;qid=1572981691&amp;s=movies-tv&amp;sprefix=the+fits%2Cmovies-tv%2C160&amp;sr=1-3</a:t>
            </a:r>
            <a:endParaRPr lang="en-US" dirty="0">
              <a:solidFill>
                <a:srgbClr val="201F1E"/>
              </a:solidFill>
              <a:latin typeface="Times New Roman" panose="02020603050405020304" pitchFamily="18" charset="0"/>
            </a:endParaRPr>
          </a:p>
          <a:p>
            <a:r>
              <a:rPr lang="en-US" dirty="0">
                <a:solidFill>
                  <a:srgbClr val="000000"/>
                </a:solidFill>
                <a:latin typeface="Calibri" panose="020F0502020204030204" pitchFamily="34" charset="0"/>
              </a:rPr>
              <a:t> </a:t>
            </a:r>
            <a:endParaRPr lang="en-US" dirty="0">
              <a:solidFill>
                <a:srgbClr val="201F1E"/>
              </a:solidFill>
              <a:latin typeface="Times New Roman" panose="02020603050405020304" pitchFamily="18" charset="0"/>
            </a:endParaRPr>
          </a:p>
          <a:p>
            <a:r>
              <a:rPr lang="en-US" i="1" dirty="0" err="1">
                <a:solidFill>
                  <a:srgbClr val="000000"/>
                </a:solidFill>
                <a:latin typeface="Calibri" panose="020F0502020204030204" pitchFamily="34" charset="0"/>
              </a:rPr>
              <a:t>Madeinusa</a:t>
            </a:r>
            <a:r>
              <a:rPr lang="en-US" i="1" dirty="0">
                <a:solidFill>
                  <a:srgbClr val="000000"/>
                </a:solidFill>
                <a:latin typeface="Calibri" panose="020F0502020204030204" pitchFamily="34" charset="0"/>
              </a:rPr>
              <a:t> </a:t>
            </a:r>
            <a:r>
              <a:rPr lang="en-US" dirty="0">
                <a:solidFill>
                  <a:srgbClr val="000000"/>
                </a:solidFill>
                <a:latin typeface="Calibri" panose="020F0502020204030204" pitchFamily="34" charset="0"/>
              </a:rPr>
              <a:t>(2006): </a:t>
            </a:r>
            <a:r>
              <a:rPr lang="en-US" dirty="0">
                <a:solidFill>
                  <a:srgbClr val="000000"/>
                </a:solidFill>
                <a:latin typeface="Times New Roman" panose="02020603050405020304" pitchFamily="18" charset="0"/>
                <a:hlinkClick r:id="rId5"/>
              </a:rPr>
              <a:t>https://smile.amazon.com/Madeinusa-Carlos-Torre/dp/B000MGBLV4/ref=sr_1_1?keywords=Madeinusa+dvd&amp;qid=1572981842&amp;s=movies-tv&amp;sr=1-1</a:t>
            </a:r>
            <a:endParaRPr lang="en-US" dirty="0">
              <a:solidFill>
                <a:srgbClr val="201F1E"/>
              </a:solidFill>
              <a:latin typeface="Times New Roman" panose="02020603050405020304" pitchFamily="18" charset="0"/>
            </a:endParaRPr>
          </a:p>
          <a:p>
            <a:r>
              <a:rPr lang="en-US" dirty="0">
                <a:solidFill>
                  <a:srgbClr val="000000"/>
                </a:solidFill>
                <a:latin typeface="Calibri" panose="020F0502020204030204" pitchFamily="34" charset="0"/>
              </a:rPr>
              <a:t> </a:t>
            </a:r>
            <a:endParaRPr lang="en-US" dirty="0">
              <a:solidFill>
                <a:srgbClr val="201F1E"/>
              </a:solidFill>
              <a:latin typeface="Times New Roman" panose="02020603050405020304" pitchFamily="18" charset="0"/>
            </a:endParaRPr>
          </a:p>
          <a:p>
            <a:r>
              <a:rPr lang="en-US" i="1" dirty="0">
                <a:solidFill>
                  <a:srgbClr val="000000"/>
                </a:solidFill>
                <a:latin typeface="Calibri" panose="020F0502020204030204" pitchFamily="34" charset="0"/>
              </a:rPr>
              <a:t>Salvation Army </a:t>
            </a:r>
            <a:r>
              <a:rPr lang="en-US" dirty="0">
                <a:solidFill>
                  <a:srgbClr val="000000"/>
                </a:solidFill>
                <a:latin typeface="Calibri" panose="020F0502020204030204" pitchFamily="34" charset="0"/>
              </a:rPr>
              <a:t>(2015): </a:t>
            </a:r>
            <a:r>
              <a:rPr lang="en-US" dirty="0">
                <a:solidFill>
                  <a:srgbClr val="000000"/>
                </a:solidFill>
                <a:latin typeface="Times New Roman" panose="02020603050405020304" pitchFamily="18" charset="0"/>
                <a:hlinkClick r:id="rId6"/>
              </a:rPr>
              <a:t>https://smile.amazon.com/Salvation-Army-Said-Mrini/dp/B00Q3CYDL6/ref=sr_1_1?keywords=salvation+army+dvd&amp;qid=1572981902&amp;s=movies-tv&amp;sr=1-1</a:t>
            </a:r>
            <a:endParaRPr lang="en-US" dirty="0">
              <a:solidFill>
                <a:srgbClr val="201F1E"/>
              </a:solidFill>
              <a:latin typeface="Times New Roman" panose="02020603050405020304" pitchFamily="18" charset="0"/>
            </a:endParaRPr>
          </a:p>
          <a:p>
            <a:r>
              <a:rPr lang="en-US" dirty="0">
                <a:solidFill>
                  <a:srgbClr val="000000"/>
                </a:solidFill>
                <a:latin typeface="Calibri" panose="020F0502020204030204" pitchFamily="34" charset="0"/>
              </a:rPr>
              <a:t> </a:t>
            </a:r>
            <a:endParaRPr lang="en-US" dirty="0">
              <a:solidFill>
                <a:srgbClr val="201F1E"/>
              </a:solidFill>
              <a:latin typeface="Times New Roman" panose="02020603050405020304" pitchFamily="18" charset="0"/>
            </a:endParaRPr>
          </a:p>
          <a:p>
            <a:r>
              <a:rPr lang="en-US" i="1" dirty="0">
                <a:solidFill>
                  <a:srgbClr val="000000"/>
                </a:solidFill>
                <a:latin typeface="Calibri" panose="020F0502020204030204" pitchFamily="34" charset="0"/>
              </a:rPr>
              <a:t>Youth </a:t>
            </a:r>
            <a:r>
              <a:rPr lang="en-US" dirty="0">
                <a:solidFill>
                  <a:srgbClr val="000000"/>
                </a:solidFill>
                <a:latin typeface="Calibri" panose="020F0502020204030204" pitchFamily="34" charset="0"/>
              </a:rPr>
              <a:t>(2017): </a:t>
            </a:r>
            <a:r>
              <a:rPr lang="en-US" dirty="0">
                <a:solidFill>
                  <a:srgbClr val="000000"/>
                </a:solidFill>
                <a:latin typeface="Times New Roman" panose="02020603050405020304" pitchFamily="18" charset="0"/>
                <a:hlinkClick r:id="rId7"/>
              </a:rPr>
              <a:t>https://smile.amazon.com/Youth-Chinese-movie-English-Subtitles/dp/6819904037/ref=sr_1_1?keywords=Youth+2017+dvd&amp;qid=1572981967&amp;s=movies-tv&amp;sr=1-1</a:t>
            </a:r>
            <a:endParaRPr lang="en-US" dirty="0">
              <a:solidFill>
                <a:srgbClr val="201F1E"/>
              </a:solidFill>
              <a:latin typeface="Times New Roman" panose="02020603050405020304" pitchFamily="18" charset="0"/>
            </a:endParaRPr>
          </a:p>
          <a:p>
            <a:r>
              <a:rPr lang="en-US" dirty="0">
                <a:solidFill>
                  <a:srgbClr val="000000"/>
                </a:solidFill>
                <a:latin typeface="Calibri" panose="020F0502020204030204" pitchFamily="34" charset="0"/>
              </a:rPr>
              <a:t> </a:t>
            </a:r>
            <a:endParaRPr lang="en-US" dirty="0">
              <a:solidFill>
                <a:srgbClr val="201F1E"/>
              </a:solidFill>
              <a:latin typeface="Times New Roman" panose="02020603050405020304" pitchFamily="18" charset="0"/>
            </a:endParaRPr>
          </a:p>
        </p:txBody>
      </p:sp>
    </p:spTree>
    <p:extLst>
      <p:ext uri="{BB962C8B-B14F-4D97-AF65-F5344CB8AC3E}">
        <p14:creationId xmlns:p14="http://schemas.microsoft.com/office/powerpoint/2010/main" val="3147514439"/>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618</TotalTime>
  <Words>3599</Words>
  <Application>Microsoft Macintosh PowerPoint</Application>
  <PresentationFormat>Widescreen</PresentationFormat>
  <Paragraphs>172</Paragraphs>
  <Slides>25</Slides>
  <Notes>23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Franklin Gothic Book</vt:lpstr>
      <vt:lpstr>Times New Roman</vt:lpstr>
      <vt:lpstr>Crop</vt:lpstr>
      <vt:lpstr>Making Media Inclusive</vt:lpstr>
      <vt:lpstr>Opening Question</vt:lpstr>
      <vt:lpstr>PowerPoint Presentation</vt:lpstr>
      <vt:lpstr>“The Right Rules for the Right Game” Approach</vt:lpstr>
      <vt:lpstr>Multicultural Does Not Mean Multiethnic (Oliver 63)</vt:lpstr>
      <vt:lpstr>PowerPoint Presentation</vt:lpstr>
      <vt:lpstr> A “Canons and Contexts” Approach from Paul Lauter</vt:lpstr>
      <vt:lpstr>Canons and Contexts, Continued</vt:lpstr>
      <vt:lpstr>PowerPoint Presentation</vt:lpstr>
      <vt:lpstr>PowerPoint Presentation</vt:lpstr>
      <vt:lpstr>PowerPoint Presentation</vt:lpstr>
      <vt:lpstr>An Intersectionality Approach</vt:lpstr>
      <vt:lpstr>Intersectionality in Context</vt:lpstr>
      <vt:lpstr>Intersectionality in Context, continued: https://youtu.be/X5H80Nhmn20</vt:lpstr>
      <vt:lpstr>Confronting Ableism: A Less-Emphasized Element of Intersectionality</vt:lpstr>
      <vt:lpstr>Stereotypical portrayals of disability </vt:lpstr>
      <vt:lpstr>PowerPoint Presentation</vt:lpstr>
      <vt:lpstr>PowerPoint Presentation</vt:lpstr>
      <vt:lpstr>PowerPoint Presentation</vt:lpstr>
      <vt:lpstr>Notable Exceptions from Heumann’s Study:</vt:lpstr>
      <vt:lpstr>Exceptions, Continued:</vt:lpstr>
      <vt:lpstr>Drunk History Example</vt:lpstr>
      <vt:lpstr>With These Constraints in Mind…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Media Inclusive</dc:title>
  <dc:creator>Robin L Murray</dc:creator>
  <cp:lastModifiedBy>Robin L Murray</cp:lastModifiedBy>
  <cp:revision>6</cp:revision>
  <dcterms:created xsi:type="dcterms:W3CDTF">2020-03-26T17:55:23Z</dcterms:created>
  <dcterms:modified xsi:type="dcterms:W3CDTF">2020-03-27T17:16:27Z</dcterms:modified>
</cp:coreProperties>
</file>