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88" r:id="rId3"/>
    <p:sldId id="297" r:id="rId4"/>
    <p:sldId id="257" r:id="rId5"/>
    <p:sldId id="293" r:id="rId6"/>
    <p:sldId id="286" r:id="rId7"/>
    <p:sldId id="287" r:id="rId8"/>
    <p:sldId id="289" r:id="rId9"/>
    <p:sldId id="285" r:id="rId10"/>
    <p:sldId id="291" r:id="rId11"/>
    <p:sldId id="256" r:id="rId12"/>
    <p:sldId id="292" r:id="rId13"/>
    <p:sldId id="294" r:id="rId14"/>
    <p:sldId id="295" r:id="rId15"/>
    <p:sldId id="296" r:id="rId16"/>
    <p:sldId id="279" r:id="rId17"/>
    <p:sldId id="280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80987" autoAdjust="0"/>
  </p:normalViewPr>
  <p:slideViewPr>
    <p:cSldViewPr showGuides="1">
      <p:cViewPr>
        <p:scale>
          <a:sx n="67" d="100"/>
          <a:sy n="67" d="100"/>
        </p:scale>
        <p:origin x="292" y="-136"/>
      </p:cViewPr>
      <p:guideLst>
        <p:guide orient="horz" pos="2160"/>
        <p:guide pos="3839"/>
        <p:guide pos="100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My</a:t>
            </a:r>
            <a:r>
              <a:rPr lang="en-US" baseline="0" dirty="0" smtClean="0"/>
              <a:t> (Beth Bergstrom)</a:t>
            </a:r>
            <a:r>
              <a:rPr lang="en-US" dirty="0" smtClean="0"/>
              <a:t> current caseload at EIU:  I have developmental</a:t>
            </a:r>
            <a:r>
              <a:rPr lang="en-US" baseline="0" dirty="0" smtClean="0"/>
              <a:t> trauma x 2, Cleft palate x2, High functioning autism x2, autism, feeding disorders x 2, oral motor dysfunction – clinic setting ages 1-80 </a:t>
            </a:r>
          </a:p>
          <a:p>
            <a:r>
              <a:rPr lang="en-US" baseline="0" dirty="0" smtClean="0"/>
              <a:t>I began in a nursing home in FL, moved to school in Bethany, Hospital (did early intervention, inpatient, outpatient, home health, EIU</a:t>
            </a:r>
          </a:p>
          <a:p>
            <a:r>
              <a:rPr lang="en-US" baseline="0" dirty="0" smtClean="0"/>
              <a:t>What is your current setting and caseload? Val and Kam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8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1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symbols to communicate-</a:t>
            </a:r>
          </a:p>
          <a:p>
            <a:endParaRPr lang="en-US" dirty="0" smtClean="0"/>
          </a:p>
          <a:p>
            <a:r>
              <a:rPr lang="en-US" dirty="0" smtClean="0"/>
              <a:t>I go to school.</a:t>
            </a:r>
          </a:p>
          <a:p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0" dirty="0" smtClean="0"/>
              <a:t> want some more (pizza- food category)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Help me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6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10/17/2020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12" y="5708857"/>
            <a:ext cx="1140051" cy="1079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95" y="6392232"/>
            <a:ext cx="7846232" cy="3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2719921" y="3292035"/>
            <a:ext cx="612554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812" y="405805"/>
            <a:ext cx="384081" cy="6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10/17/2020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39" y="5759792"/>
            <a:ext cx="1019098" cy="961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151095" y="3486120"/>
            <a:ext cx="384081" cy="6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812" y="405805"/>
            <a:ext cx="384081" cy="6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  <a:solidFill>
            <a:schemeClr val="tx1">
              <a:lumMod val="60000"/>
              <a:lumOff val="40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  <a:solidFill>
            <a:schemeClr val="tx1">
              <a:lumMod val="60000"/>
              <a:lumOff val="40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10/17/2020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2" y="399202"/>
            <a:ext cx="384081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812" y="386502"/>
            <a:ext cx="384081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10/17/2020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29" y="76200"/>
            <a:ext cx="487782" cy="4603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13" y="612701"/>
            <a:ext cx="384081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581" y="79743"/>
            <a:ext cx="638484" cy="602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620" y="706622"/>
            <a:ext cx="384081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2" y="106441"/>
            <a:ext cx="581902" cy="549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92" y="762000"/>
            <a:ext cx="384081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1" y="-13081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10/17/2020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45801" y="770622"/>
            <a:ext cx="573081" cy="5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hyperlink" Target="https://www.eiu.edu/commdis/index.php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rkey.com/hearing-loss-simulator/simulator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phasiacorner.com/aphasia-simulations/reading-impairments-simulation-1.html" TargetMode="External"/><Relationship Id="rId2" Type="http://schemas.openxmlformats.org/officeDocument/2006/relationships/hyperlink" Target="http://aphasiacorner.com/aphasia-simulations/listening-impairments-simulation-2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aphasiacorner.com/aphasia-simulations/speaking-impairments-simulation-1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TGeXedoJ764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mfqGdK2B5-0" TargetMode="External"/><Relationship Id="rId7" Type="http://schemas.openxmlformats.org/officeDocument/2006/relationships/image" Target="../media/image17.jpeg"/><Relationship Id="rId2" Type="http://schemas.openxmlformats.org/officeDocument/2006/relationships/video" Target="https://www.youtube.com/embed/UGbJQbiZYLI" TargetMode="External"/><Relationship Id="rId1" Type="http://schemas.openxmlformats.org/officeDocument/2006/relationships/video" Target="https://www.youtube.com/embed/opuUcHctCg0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524093"/>
            <a:ext cx="9220199" cy="1524000"/>
          </a:xfrm>
        </p:spPr>
        <p:txBody>
          <a:bodyPr/>
          <a:lstStyle/>
          <a:p>
            <a:r>
              <a:rPr lang="en-US" dirty="0" smtClean="0"/>
              <a:t>Speech-Language Pathology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1095" y="2048093"/>
            <a:ext cx="7264623" cy="1150203"/>
          </a:xfrm>
        </p:spPr>
        <p:txBody>
          <a:bodyPr/>
          <a:lstStyle/>
          <a:p>
            <a:r>
              <a:rPr lang="en-US" dirty="0" smtClean="0"/>
              <a:t>(speech therapy)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14" y="3013847"/>
            <a:ext cx="5145811" cy="2633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19" y="3013847"/>
            <a:ext cx="3731277" cy="2633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1" y="3013847"/>
            <a:ext cx="3440261" cy="26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0080" y="304800"/>
            <a:ext cx="3168332" cy="486559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b="1" dirty="0" smtClean="0"/>
              <a:t>Want to be an SLP?</a:t>
            </a:r>
            <a:br>
              <a:rPr lang="en-US" sz="3200" b="1" dirty="0" smtClean="0"/>
            </a:br>
            <a:r>
              <a:rPr lang="en-US" sz="3200" b="1" dirty="0" smtClean="0"/>
              <a:t>Join the  Department of Communication Disorders &amp; Sciences at Eastern Illinois University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(SLP requires master’s degree)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21109" y="4625787"/>
            <a:ext cx="5181601" cy="164605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-76200"/>
            <a:ext cx="838041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3" y="-56833"/>
            <a:ext cx="8381999" cy="1239837"/>
          </a:xfrm>
        </p:spPr>
        <p:txBody>
          <a:bodyPr>
            <a:normAutofit/>
          </a:bodyPr>
          <a:lstStyle/>
          <a:p>
            <a:r>
              <a:rPr lang="en-US" dirty="0"/>
              <a:t>WHY STUDY COMMUNICATION DISORDERS &amp; SCIENCE </a:t>
            </a:r>
            <a:r>
              <a:rPr lang="en-US" dirty="0" smtClean="0"/>
              <a:t>AT </a:t>
            </a:r>
            <a:r>
              <a:rPr lang="en-US" dirty="0"/>
              <a:t>EIU?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2" y="1183004"/>
            <a:ext cx="7015576" cy="567499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Friendly department, faculty have open doors and like to know students. Faculty member is your advisor.</a:t>
            </a:r>
          </a:p>
          <a:p>
            <a:r>
              <a:rPr lang="en-US" dirty="0" smtClean="0"/>
              <a:t>ONLY Illinois public university where undergraduate students get to help with a client and then treat their own client.</a:t>
            </a:r>
          </a:p>
          <a:p>
            <a:r>
              <a:rPr lang="en-US" dirty="0" smtClean="0"/>
              <a:t>Classes are functional, taught by faculty who  worked as SLPs for years before coming to EIU.</a:t>
            </a:r>
          </a:p>
          <a:p>
            <a:r>
              <a:rPr lang="en-US" dirty="0" smtClean="0"/>
              <a:t>Great opportunities outside of class- honor’s program, volunteer with Autism Center, study abroad/therapy abroad, bilingual </a:t>
            </a:r>
            <a:r>
              <a:rPr lang="en-US" smtClean="0"/>
              <a:t>group, NSSHLA </a:t>
            </a:r>
            <a:r>
              <a:rPr lang="en-US" dirty="0" smtClean="0"/>
              <a:t>student group activities.  </a:t>
            </a:r>
          </a:p>
          <a:p>
            <a:r>
              <a:rPr lang="en-US" dirty="0" smtClean="0"/>
              <a:t>High acceptance to Grad School. Back up plans.</a:t>
            </a:r>
          </a:p>
          <a:p>
            <a:r>
              <a:rPr lang="en-US" dirty="0" smtClean="0"/>
              <a:t>Graduate School-  Full-time 14-week internships in BOTH medical setting AND school setting.  High scores and passing rate on national certification test.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388" y="4414838"/>
            <a:ext cx="3874824" cy="2443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92" y="15240"/>
            <a:ext cx="274942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08" t="19882" r="12040"/>
          <a:stretch/>
        </p:blipFill>
        <p:spPr>
          <a:xfrm>
            <a:off x="8837611" y="2606040"/>
            <a:ext cx="3383915" cy="17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0179" y="2438400"/>
            <a:ext cx="1235900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/>
              <a:t>CONSIDER CDS AT EIU </a:t>
            </a:r>
            <a:br>
              <a:rPr lang="en-US" sz="3100" b="1" dirty="0"/>
            </a:br>
            <a:r>
              <a:rPr lang="en-US" sz="3100" b="1" dirty="0"/>
              <a:t>for Speech Pathology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Come to the department.  Meet students and visit with faculty.</a:t>
            </a:r>
            <a:br>
              <a:rPr lang="en-US" sz="2200" dirty="0"/>
            </a:br>
            <a:r>
              <a:rPr lang="en-US" sz="2200" dirty="0"/>
              <a:t>Check out: </a:t>
            </a:r>
            <a:r>
              <a:rPr lang="en-US" sz="2200" dirty="0">
                <a:hlinkClick r:id="rId2"/>
              </a:rPr>
              <a:t>https://www.eiu.edu/commdis/index.php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for visit days and more information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work with adults, work with kids, travel abroad, do research, make memories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000"/>
          <a:stretch/>
        </p:blipFill>
        <p:spPr>
          <a:xfrm rot="5400000">
            <a:off x="9278684" y="3086204"/>
            <a:ext cx="2288074" cy="2059266"/>
          </a:xfrm>
          <a:prstGeom prst="rect">
            <a:avLst/>
          </a:prstGeom>
        </p:spPr>
      </p:pic>
      <p:pic>
        <p:nvPicPr>
          <p:cNvPr id="7" name="Picture 4" descr="mage may contain: 17 people, including Karrigan Cowan, Michaela Shelton,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60" y="2994304"/>
            <a:ext cx="2967084" cy="22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r="20954"/>
          <a:stretch/>
        </p:blipFill>
        <p:spPr>
          <a:xfrm>
            <a:off x="7444688" y="2997352"/>
            <a:ext cx="1812665" cy="22658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2314849" y="2971800"/>
            <a:ext cx="1830667" cy="22883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16667" r="18148"/>
          <a:stretch/>
        </p:blipFill>
        <p:spPr>
          <a:xfrm>
            <a:off x="149376" y="2971800"/>
            <a:ext cx="2047740" cy="22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1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9612" y="1905000"/>
            <a:ext cx="8001000" cy="3657493"/>
          </a:xfrm>
        </p:spPr>
        <p:txBody>
          <a:bodyPr/>
          <a:lstStyle/>
          <a:p>
            <a:r>
              <a:rPr lang="en-US" dirty="0" smtClean="0"/>
              <a:t>Speech language pathologists (and audiologists) may work with children or adults with hearing impairment</a:t>
            </a:r>
          </a:p>
          <a:p>
            <a:r>
              <a:rPr lang="en-US" dirty="0" smtClean="0"/>
              <a:t>This hearing loss simulator lets you hear what people with a mild, moderate, or severe hearing loss can hear of a conversation in quiet conditions, in a car, and other conditions like with music playing or in a crowd.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www.starkey.com/hearing-loss-simulator/simulator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Activity – Working with Adults with Aphasia after a Stroke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does it feel like to not be able to understand/process some of what is being said?</a:t>
            </a:r>
          </a:p>
          <a:p>
            <a:r>
              <a:rPr lang="en-US" dirty="0">
                <a:hlinkClick r:id="rId2"/>
              </a:rPr>
              <a:t>http://aphasiacorner.com//</a:t>
            </a:r>
            <a:r>
              <a:rPr lang="en-US" dirty="0" smtClean="0">
                <a:hlinkClick r:id="rId2"/>
              </a:rPr>
              <a:t>aphasia-simulations/listening-impairments-simulation-2.html</a:t>
            </a:r>
            <a:endParaRPr lang="en-US" dirty="0" smtClean="0"/>
          </a:p>
          <a:p>
            <a:r>
              <a:rPr lang="en-US" dirty="0" smtClean="0"/>
              <a:t>Reading difficulties</a:t>
            </a:r>
          </a:p>
          <a:p>
            <a:r>
              <a:rPr lang="en-US" dirty="0">
                <a:hlinkClick r:id="rId3"/>
              </a:rPr>
              <a:t>http://aphasiacorner.com//</a:t>
            </a:r>
            <a:r>
              <a:rPr lang="en-US" dirty="0" smtClean="0">
                <a:hlinkClick r:id="rId3"/>
              </a:rPr>
              <a:t>aphasia-simulations/reading-impairments-simulation-1.html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Word finding and word errors</a:t>
            </a:r>
          </a:p>
          <a:p>
            <a:r>
              <a:rPr lang="en-US" dirty="0">
                <a:hlinkClick r:id="rId4"/>
              </a:rPr>
              <a:t>http://aphasiacorner.com//</a:t>
            </a:r>
            <a:r>
              <a:rPr lang="en-US" dirty="0" smtClean="0">
                <a:hlinkClick r:id="rId4"/>
              </a:rPr>
              <a:t>aphasia-simulations/speaking-impairments-simulation-1.html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6600"/>
          </a:xfrm>
        </p:spPr>
        <p:txBody>
          <a:bodyPr/>
          <a:lstStyle/>
          <a:p>
            <a:r>
              <a:rPr lang="en-US" dirty="0" smtClean="0"/>
              <a:t>Optional Activity - Forms of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436" y="914401"/>
            <a:ext cx="9782801" cy="5257799"/>
          </a:xfrm>
        </p:spPr>
        <p:txBody>
          <a:bodyPr/>
          <a:lstStyle/>
          <a:p>
            <a:r>
              <a:rPr lang="en-US" dirty="0" smtClean="0"/>
              <a:t>Talking and Listening</a:t>
            </a:r>
          </a:p>
          <a:p>
            <a:r>
              <a:rPr lang="en-US" dirty="0" smtClean="0"/>
              <a:t>Writing and Reading</a:t>
            </a:r>
          </a:p>
          <a:p>
            <a:r>
              <a:rPr lang="en-US" dirty="0" smtClean="0"/>
              <a:t>Sign language and visual processing of the signs</a:t>
            </a:r>
          </a:p>
          <a:p>
            <a:r>
              <a:rPr lang="en-US" dirty="0" smtClean="0"/>
              <a:t>Augmentative and alternative communication (AAC) – one type picture communication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31242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oloquo2Go with 7x11 grid on 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-533400"/>
            <a:ext cx="876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1600201"/>
            <a:ext cx="8839199" cy="265406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Please edit, delete, or add any slides </a:t>
            </a:r>
            <a:r>
              <a:rPr lang="en-US" sz="3600" smtClean="0"/>
              <a:t>or information </a:t>
            </a:r>
            <a:r>
              <a:rPr lang="en-US" sz="3600" dirty="0" smtClean="0"/>
              <a:t>in the presentation to make it work for you.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Thank-you for doing the presentation at your school!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68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32067"/>
            <a:ext cx="2089148" cy="135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-76200"/>
            <a:ext cx="6781800" cy="12398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Career as a </a:t>
            </a:r>
            <a:br>
              <a:rPr lang="en-US" dirty="0" smtClean="0"/>
            </a:br>
            <a:r>
              <a:rPr lang="en-US" dirty="0" smtClean="0"/>
              <a:t>Speech-Language Pathologist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2" y="1219201"/>
            <a:ext cx="8077200" cy="609599"/>
          </a:xfrm>
        </p:spPr>
        <p:txBody>
          <a:bodyPr/>
          <a:lstStyle/>
          <a:p>
            <a:pPr algn="ctr"/>
            <a:r>
              <a:rPr lang="en-US" dirty="0" smtClean="0"/>
              <a:t>What DOES An SLP do?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217612" y="1884364"/>
            <a:ext cx="9121774" cy="49736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b="1" dirty="0" smtClean="0"/>
              <a:t>SLPs work </a:t>
            </a:r>
            <a:r>
              <a:rPr lang="en-US" sz="3100" b="1" dirty="0"/>
              <a:t>with individuals with communication </a:t>
            </a:r>
            <a:r>
              <a:rPr lang="en-US" sz="3100" b="1" dirty="0" smtClean="0"/>
              <a:t>disorders &amp; swallowing disorders such as:</a:t>
            </a:r>
            <a:r>
              <a:rPr lang="en-US" sz="3100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Autism</a:t>
            </a:r>
          </a:p>
          <a:p>
            <a:pPr marL="0" indent="0">
              <a:buNone/>
            </a:pPr>
            <a:r>
              <a:rPr lang="en-US" dirty="0" smtClean="0"/>
              <a:t>Speech sound disorders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Spoken language delays</a:t>
            </a:r>
          </a:p>
          <a:p>
            <a:pPr marL="0" indent="0">
              <a:buNone/>
            </a:pPr>
            <a:r>
              <a:rPr lang="en-US" dirty="0" smtClean="0"/>
              <a:t>Augmentative and Alternative Communication (AAC)</a:t>
            </a:r>
          </a:p>
          <a:p>
            <a:pPr marL="0" indent="0">
              <a:buNone/>
            </a:pPr>
            <a:r>
              <a:rPr lang="en-US" dirty="0" smtClean="0"/>
              <a:t>Reading and writing difficulties</a:t>
            </a:r>
          </a:p>
          <a:p>
            <a:pPr marL="0" indent="0">
              <a:buNone/>
            </a:pPr>
            <a:r>
              <a:rPr lang="en-US" dirty="0" smtClean="0"/>
              <a:t>Aphasia (typically following strokes, word finding and other difficulties)</a:t>
            </a:r>
          </a:p>
          <a:p>
            <a:pPr marL="0" indent="0">
              <a:buNone/>
            </a:pPr>
            <a:r>
              <a:rPr lang="en-US" dirty="0" smtClean="0"/>
              <a:t>Feeding &amp; swallowing disorders 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raumatic brain injury</a:t>
            </a:r>
            <a:r>
              <a:rPr lang="en-US" dirty="0"/>
              <a:t> </a:t>
            </a:r>
            <a:r>
              <a:rPr lang="en-US" dirty="0" smtClean="0"/>
              <a:t>and other cognitive communication disorders</a:t>
            </a:r>
          </a:p>
          <a:p>
            <a:pPr marL="0" indent="0">
              <a:buNone/>
            </a:pPr>
            <a:r>
              <a:rPr lang="en-US" dirty="0" smtClean="0"/>
              <a:t>Stuttering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Voice disorders due to head and neck cancer, vocal nodules, and more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Hearing impairments</a:t>
            </a:r>
            <a:r>
              <a:rPr lang="en-US" dirty="0"/>
              <a:t> </a:t>
            </a:r>
            <a:r>
              <a:rPr lang="en-US" dirty="0" smtClean="0"/>
              <a:t>(may work with children needing cochlear implants, hearing aids, who use sign language, total communication, or oral only communication)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972" y="5229046"/>
            <a:ext cx="2017052" cy="1594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1911" y="4233446"/>
            <a:ext cx="3686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1000" dirty="0" smtClean="0">
                <a:solidFill>
                  <a:srgbClr val="0070C0"/>
                </a:solidFill>
              </a:rPr>
              <a:t>       (What Does an SLP Do? Video 1 min 30 sec)</a:t>
            </a:r>
            <a:endParaRPr lang="en-US" sz="10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011" y="-32543"/>
            <a:ext cx="2817813" cy="1915815"/>
          </a:xfrm>
          <a:prstGeom prst="rect">
            <a:avLst/>
          </a:prstGeom>
        </p:spPr>
      </p:pic>
      <p:pic>
        <p:nvPicPr>
          <p:cNvPr id="4" name="TGeXedoJ764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151812" y="2330114"/>
            <a:ext cx="3985575" cy="22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-76200"/>
            <a:ext cx="6781800" cy="12398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Career as a </a:t>
            </a:r>
            <a:br>
              <a:rPr lang="en-US" dirty="0" smtClean="0"/>
            </a:br>
            <a:r>
              <a:rPr lang="en-US" dirty="0" smtClean="0"/>
              <a:t>Speech-Language Pathologist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2" y="1219201"/>
            <a:ext cx="8077200" cy="609599"/>
          </a:xfrm>
        </p:spPr>
        <p:txBody>
          <a:bodyPr/>
          <a:lstStyle/>
          <a:p>
            <a:pPr algn="ctr"/>
            <a:r>
              <a:rPr lang="en-US" dirty="0" smtClean="0"/>
              <a:t>WHAT ARE THE REQUIREMENTS TO BE AN SLP?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370012" y="1884364"/>
            <a:ext cx="7772400" cy="4973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 smtClean="0"/>
              <a:t>Need a bachelor’s degree in Communication Disorders &amp; Sciences or Speech &amp; Hearing Science (or required set of undergraduate courses with a different undergraduate degree) 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Then need a master’s degree from an ASHA CAA accredited speech pathology graduate program</a:t>
            </a:r>
          </a:p>
          <a:p>
            <a:pPr marL="0" indent="0">
              <a:buNone/>
            </a:pPr>
            <a:r>
              <a:rPr lang="en-US" sz="3000" dirty="0" smtClean="0"/>
              <a:t>Pass the National Speech-Language Pathology Praxis exam for licensure and certification.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2100" dirty="0" smtClean="0"/>
              <a:t>(Note: </a:t>
            </a:r>
            <a:r>
              <a:rPr lang="en-US" sz="2100" dirty="0"/>
              <a:t>Universities offer very different experiences in the major.  EIU has undergraduate clinical experience, high acceptance to grad school, back-up plans, full-time 14-week internships in BOTH the school and medial setting in graduate school, very high scores on national exam, and much </a:t>
            </a:r>
            <a:r>
              <a:rPr lang="en-US" sz="2100" dirty="0" smtClean="0"/>
              <a:t>more)</a:t>
            </a:r>
            <a:endParaRPr lang="en-US" sz="21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412" y="0"/>
            <a:ext cx="2152650" cy="70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852" y="1524000"/>
            <a:ext cx="7393560" cy="609600"/>
          </a:xfrm>
        </p:spPr>
        <p:txBody>
          <a:bodyPr/>
          <a:lstStyle/>
          <a:p>
            <a:pPr algn="ctr"/>
            <a:r>
              <a:rPr lang="en-US" dirty="0" smtClean="0"/>
              <a:t>Where do SLPs WORK?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11908"/>
            <a:ext cx="7390972" cy="42412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Approximately 40% work in some type of </a:t>
            </a:r>
            <a:r>
              <a:rPr lang="en-US" b="1" dirty="0"/>
              <a:t>health care setting</a:t>
            </a:r>
          </a:p>
          <a:p>
            <a:pPr lvl="1"/>
            <a:r>
              <a:rPr lang="en-US" sz="2400" dirty="0"/>
              <a:t>Hospitals, residential health care setting, out-patient clinic,  home health care  </a:t>
            </a:r>
          </a:p>
          <a:p>
            <a:r>
              <a:rPr lang="en-US" dirty="0" smtClean="0"/>
              <a:t>Approximately 50% work in the </a:t>
            </a:r>
            <a:r>
              <a:rPr lang="en-US" b="1" dirty="0" smtClean="0"/>
              <a:t>school setting </a:t>
            </a:r>
          </a:p>
          <a:p>
            <a:pPr lvl="1"/>
            <a:r>
              <a:rPr lang="en-US" sz="2400" dirty="0" smtClean="0"/>
              <a:t>preschools, elementary schools, middle schools, high schools</a:t>
            </a:r>
          </a:p>
          <a:p>
            <a:r>
              <a:rPr lang="en-US" dirty="0" smtClean="0"/>
              <a:t>Approximately 10% work in </a:t>
            </a:r>
            <a:r>
              <a:rPr lang="en-US" b="1" dirty="0" smtClean="0"/>
              <a:t>Early Intervention </a:t>
            </a:r>
            <a:r>
              <a:rPr lang="en-US" dirty="0" smtClean="0"/>
              <a:t>(Birth-3 population), </a:t>
            </a:r>
            <a:r>
              <a:rPr lang="en-US" b="1" dirty="0" smtClean="0"/>
              <a:t>universities</a:t>
            </a:r>
            <a:r>
              <a:rPr lang="en-US" dirty="0" smtClean="0"/>
              <a:t>, or other settings.</a:t>
            </a:r>
          </a:p>
          <a:p>
            <a:r>
              <a:rPr lang="en-US" dirty="0" smtClean="0"/>
              <a:t>You can work in any or all of these at one time (part-time/hourly) or make changes over the course of your career (e.g. work in a school when you have kids who are school-age, work in EI or residential healthcare after school or summers)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2" y="105855"/>
            <a:ext cx="8158576" cy="12398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Career as a </a:t>
            </a:r>
            <a:br>
              <a:rPr lang="en-US" dirty="0" smtClean="0"/>
            </a:br>
            <a:r>
              <a:rPr lang="en-US" dirty="0" smtClean="0"/>
              <a:t>Speech-Language Pathologist</a:t>
            </a:r>
            <a:endParaRPr lang="en-US" dirty="0"/>
          </a:p>
        </p:txBody>
      </p:sp>
      <p:pic>
        <p:nvPicPr>
          <p:cNvPr id="2" name="opuUcHctCg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769349" y="105855"/>
            <a:ext cx="3048000" cy="1714500"/>
          </a:xfrm>
          <a:prstGeom prst="rect">
            <a:avLst/>
          </a:prstGeom>
        </p:spPr>
      </p:pic>
      <p:pic>
        <p:nvPicPr>
          <p:cNvPr id="5" name="UGbJQbiZYLI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761412" y="2374066"/>
            <a:ext cx="3048000" cy="171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81557" y="1916301"/>
            <a:ext cx="240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SLP in Hospital Video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08209" y="4153106"/>
            <a:ext cx="227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SLP in School Video</a:t>
            </a:r>
            <a:endParaRPr lang="en-US" dirty="0"/>
          </a:p>
        </p:txBody>
      </p:sp>
      <p:pic>
        <p:nvPicPr>
          <p:cNvPr id="10" name="mfqGdK2B5-0"/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8823944" y="4586978"/>
            <a:ext cx="3048000" cy="1714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01461" y="6301478"/>
            <a:ext cx="2783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SLP in Early Intervention </a:t>
            </a:r>
          </a:p>
          <a:p>
            <a:r>
              <a:rPr lang="en-US" dirty="0" smtClean="0"/>
              <a:t>Private Practice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304800"/>
            <a:ext cx="9829800" cy="938784"/>
          </a:xfrm>
        </p:spPr>
        <p:txBody>
          <a:bodyPr/>
          <a:lstStyle/>
          <a:p>
            <a:pPr algn="ctr"/>
            <a:r>
              <a:rPr lang="en-US" sz="2800" dirty="0" smtClean="0"/>
              <a:t>What’s the Job Outlook?    Will there be jobs?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512" y="1565560"/>
            <a:ext cx="9149176" cy="2930526"/>
          </a:xfrm>
        </p:spPr>
        <p:txBody>
          <a:bodyPr>
            <a:normAutofit/>
          </a:bodyPr>
          <a:lstStyle/>
          <a:p>
            <a:r>
              <a:rPr lang="en-US" dirty="0" smtClean="0"/>
              <a:t>GREAT JOB OUTLOOK!</a:t>
            </a:r>
          </a:p>
          <a:p>
            <a:r>
              <a:rPr lang="en-US" dirty="0" smtClean="0"/>
              <a:t>100</a:t>
            </a:r>
            <a:r>
              <a:rPr lang="en-US" dirty="0"/>
              <a:t>%  </a:t>
            </a:r>
            <a:r>
              <a:rPr lang="en-US" dirty="0" smtClean="0"/>
              <a:t>Employment- you can find a job! Often </a:t>
            </a:r>
            <a:r>
              <a:rPr lang="en-US" dirty="0"/>
              <a:t>multiple job </a:t>
            </a:r>
            <a:r>
              <a:rPr lang="en-US" dirty="0" smtClean="0"/>
              <a:t>offers </a:t>
            </a:r>
          </a:p>
          <a:p>
            <a:r>
              <a:rPr lang="en-US" dirty="0" smtClean="0"/>
              <a:t>Top </a:t>
            </a:r>
            <a:r>
              <a:rPr lang="en-US" dirty="0"/>
              <a:t>Ten Jobs in 2020, US News &amp; World Report</a:t>
            </a:r>
          </a:p>
          <a:p>
            <a:pPr lvl="1"/>
            <a:r>
              <a:rPr lang="en-US" dirty="0"/>
              <a:t>#6 for health care jobs, #8 of ALL jobs</a:t>
            </a:r>
          </a:p>
          <a:p>
            <a:r>
              <a:rPr lang="en-US" dirty="0" smtClean="0"/>
              <a:t>SLP </a:t>
            </a:r>
            <a:r>
              <a:rPr lang="en-US" dirty="0"/>
              <a:t>job opportunities  growing 27% between 2018 and 2028 (Bureau Labor Statistics</a:t>
            </a:r>
            <a:r>
              <a:rPr lang="en-US" dirty="0" smtClean="0"/>
              <a:t>)- much faster than average GROWING profession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281" y="4800731"/>
            <a:ext cx="2630077" cy="2039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2" y="4826421"/>
            <a:ext cx="2857500" cy="2039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378" y="4757169"/>
            <a:ext cx="3407621" cy="20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37261"/>
            <a:ext cx="8283272" cy="1066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Show me the MONEY –</a:t>
            </a:r>
            <a:br>
              <a:rPr lang="en-US" dirty="0" smtClean="0"/>
            </a:br>
            <a:r>
              <a:rPr lang="en-US" sz="2700" dirty="0" smtClean="0"/>
              <a:t>What are salaries like for speech-language pathologists? </a:t>
            </a:r>
            <a:endParaRPr lang="en-US" sz="27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4612" y="3200400"/>
            <a:ext cx="12114213" cy="2796706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Factors Influencing SLP Salaries</a:t>
            </a:r>
          </a:p>
          <a:p>
            <a:endParaRPr lang="en-US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9 or 10 months in schools versus 12 months per year in medical settings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Salary rates with benefits, hourly PRN part-time rates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Rural vs Urban, need/degree of shortages,  and cost of living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Years of experience, clinical service provider vs supervisor/administrator</a:t>
            </a:r>
          </a:p>
          <a:p>
            <a:endParaRPr lang="en-US" dirty="0"/>
          </a:p>
        </p:txBody>
      </p:sp>
      <p:pic>
        <p:nvPicPr>
          <p:cNvPr id="9" name="Picture 8" descr="Help! I Need Money Right Now: 40 Easy Ways For Fast Cash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609600"/>
            <a:ext cx="4242567" cy="2819401"/>
          </a:xfrm>
          <a:prstGeom prst="rect">
            <a:avLst/>
          </a:prstGeom>
        </p:spPr>
      </p:pic>
      <p:pic>
        <p:nvPicPr>
          <p:cNvPr id="10" name="Picture 9" descr="The Tax Man Cometh | IconDoI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762000"/>
            <a:ext cx="883754" cy="8837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906" y="2109787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2019 US Bureau of Labor Statistics Reports 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Median Salary for SLPs was </a:t>
            </a:r>
            <a:r>
              <a:rPr lang="en-US" sz="2400" b="1" dirty="0">
                <a:solidFill>
                  <a:srgbClr val="00B050"/>
                </a:solidFill>
              </a:rPr>
              <a:t>$79,120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12" y="170349"/>
            <a:ext cx="8787025" cy="889000"/>
          </a:xfrm>
        </p:spPr>
        <p:txBody>
          <a:bodyPr>
            <a:normAutofit/>
          </a:bodyPr>
          <a:lstStyle/>
          <a:p>
            <a:r>
              <a:rPr lang="en-US" dirty="0" smtClean="0"/>
              <a:t>Speech-Language Pathology Salary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Working  9-10 </a:t>
            </a:r>
            <a:r>
              <a:rPr lang="en-US" dirty="0"/>
              <a:t>months in School Setting  </a:t>
            </a:r>
            <a:br>
              <a:rPr lang="en-US" dirty="0"/>
            </a:br>
            <a:r>
              <a:rPr lang="en-US" sz="1400" dirty="0"/>
              <a:t>(ASHA 2020 School Survey)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Median salary with 1-5 years experience was $</a:t>
            </a:r>
            <a:r>
              <a:rPr lang="en-US" dirty="0" smtClean="0"/>
              <a:t>56,000</a:t>
            </a:r>
          </a:p>
          <a:p>
            <a:r>
              <a:rPr lang="en-US" dirty="0" smtClean="0"/>
              <a:t>Median salary with </a:t>
            </a:r>
            <a:r>
              <a:rPr lang="en-US" dirty="0"/>
              <a:t>10-20 years </a:t>
            </a:r>
            <a:r>
              <a:rPr lang="en-US" dirty="0" smtClean="0"/>
              <a:t>experience </a:t>
            </a:r>
            <a:r>
              <a:rPr lang="en-US" dirty="0"/>
              <a:t>was $</a:t>
            </a:r>
            <a:r>
              <a:rPr lang="en-US" dirty="0" smtClean="0"/>
              <a:t>70,000   </a:t>
            </a:r>
          </a:p>
          <a:p>
            <a:r>
              <a:rPr lang="en-US" dirty="0" smtClean="0"/>
              <a:t>Higher median salaries </a:t>
            </a:r>
            <a:r>
              <a:rPr lang="en-US" dirty="0"/>
              <a:t>in urban </a:t>
            </a:r>
            <a:r>
              <a:rPr lang="en-US" dirty="0" smtClean="0"/>
              <a:t>compared </a:t>
            </a:r>
            <a:r>
              <a:rPr lang="en-US" dirty="0"/>
              <a:t>to rural </a:t>
            </a:r>
            <a:r>
              <a:rPr lang="en-US" dirty="0" smtClean="0"/>
              <a:t>settings</a:t>
            </a:r>
            <a:r>
              <a:rPr lang="en-US" dirty="0"/>
              <a:t> </a:t>
            </a:r>
            <a:r>
              <a:rPr lang="en-US" dirty="0" smtClean="0"/>
              <a:t>($70,000 vs $60,000)</a:t>
            </a:r>
            <a:endParaRPr lang="en-US" dirty="0"/>
          </a:p>
          <a:p>
            <a:r>
              <a:rPr lang="en-US" dirty="0"/>
              <a:t>Median </a:t>
            </a:r>
            <a:r>
              <a:rPr lang="en-US" dirty="0" smtClean="0"/>
              <a:t>part-time hourly </a:t>
            </a:r>
            <a:r>
              <a:rPr lang="en-US" dirty="0"/>
              <a:t>pay (rather than salary &amp; benefits) </a:t>
            </a:r>
            <a:r>
              <a:rPr lang="en-US" dirty="0" smtClean="0"/>
              <a:t>was </a:t>
            </a:r>
            <a:r>
              <a:rPr lang="en-US" dirty="0"/>
              <a:t>$50-55 per </a:t>
            </a:r>
            <a:r>
              <a:rPr lang="en-US" dirty="0" smtClean="0"/>
              <a:t>hour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780212" y="1499616"/>
            <a:ext cx="4818888" cy="938784"/>
          </a:xfrm>
        </p:spPr>
        <p:txBody>
          <a:bodyPr/>
          <a:lstStyle/>
          <a:p>
            <a:pPr algn="ctr"/>
            <a:r>
              <a:rPr lang="en-US" dirty="0"/>
              <a:t>Working 12 months in Medical </a:t>
            </a:r>
            <a:r>
              <a:rPr lang="en-US" dirty="0" smtClean="0"/>
              <a:t>Setting 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/>
              <a:t>ASHA 2019 Health Care Survey)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760739" y="2516631"/>
            <a:ext cx="4818888" cy="36555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Median salary with 1-3 years experience was $</a:t>
            </a:r>
            <a:r>
              <a:rPr lang="en-US" dirty="0" smtClean="0"/>
              <a:t>66,000</a:t>
            </a:r>
          </a:p>
          <a:p>
            <a:r>
              <a:rPr lang="en-US" dirty="0" smtClean="0"/>
              <a:t>Median salary with </a:t>
            </a:r>
            <a:r>
              <a:rPr lang="en-US" dirty="0"/>
              <a:t>19 + years experience </a:t>
            </a:r>
            <a:r>
              <a:rPr lang="en-US" dirty="0" smtClean="0"/>
              <a:t>was </a:t>
            </a:r>
            <a:r>
              <a:rPr lang="en-US" dirty="0"/>
              <a:t>$83,000-$</a:t>
            </a:r>
            <a:r>
              <a:rPr lang="en-US" dirty="0" smtClean="0"/>
              <a:t>100,000 </a:t>
            </a:r>
          </a:p>
          <a:p>
            <a:r>
              <a:rPr lang="en-US" dirty="0" smtClean="0"/>
              <a:t>Median </a:t>
            </a:r>
            <a:r>
              <a:rPr lang="en-US" dirty="0"/>
              <a:t>salary clinical service provider $74,000, for admin/supervisors $</a:t>
            </a:r>
            <a:r>
              <a:rPr lang="en-US" dirty="0" smtClean="0"/>
              <a:t>100,000  </a:t>
            </a:r>
          </a:p>
          <a:p>
            <a:r>
              <a:rPr lang="en-US" dirty="0" smtClean="0"/>
              <a:t>Median part-time hourly </a:t>
            </a:r>
            <a:r>
              <a:rPr lang="en-US" dirty="0"/>
              <a:t>pay (rather than salary &amp; benefits) was $50 per hour</a:t>
            </a:r>
          </a:p>
          <a:p>
            <a:endParaRPr lang="en-US" dirty="0"/>
          </a:p>
        </p:txBody>
      </p:sp>
      <p:pic>
        <p:nvPicPr>
          <p:cNvPr id="12" name="Picture 11" descr="The Tax Man Cometh | IconDoI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279774"/>
            <a:ext cx="883754" cy="883754"/>
          </a:xfrm>
          <a:prstGeom prst="rect">
            <a:avLst/>
          </a:prstGeom>
        </p:spPr>
      </p:pic>
      <p:pic>
        <p:nvPicPr>
          <p:cNvPr id="13" name="Picture 12" descr="The Tax Man Cometh | IconDoI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87" y="279774"/>
            <a:ext cx="883754" cy="8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265" y="228791"/>
            <a:ext cx="6410278" cy="734568"/>
          </a:xfrm>
        </p:spPr>
        <p:txBody>
          <a:bodyPr/>
          <a:lstStyle/>
          <a:p>
            <a:pPr algn="ctr"/>
            <a:r>
              <a:rPr lang="en-US" dirty="0" smtClean="0"/>
              <a:t>TOP 5 reasons to be an SLP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012" y="1146429"/>
            <a:ext cx="7772400" cy="525780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b="1" dirty="0" smtClean="0"/>
              <a:t>LOVE GOING TO WORK EVERY DAY to HELP </a:t>
            </a:r>
            <a:r>
              <a:rPr lang="en-US" dirty="0" smtClean="0"/>
              <a:t>people and                      make a difference in their lives.  </a:t>
            </a:r>
          </a:p>
          <a:p>
            <a:pPr marL="457200" indent="-457200">
              <a:buAutoNum type="arabicParenR"/>
            </a:pPr>
            <a:r>
              <a:rPr lang="en-US" b="1" dirty="0" smtClean="0"/>
              <a:t>Flexibility</a:t>
            </a:r>
            <a:r>
              <a:rPr lang="en-US" dirty="0" smtClean="0"/>
              <a:t> – choose a job that’s part-time, full-time, 9 months, 12 months.  Choose one main job, add PRN hourly if you want.</a:t>
            </a:r>
          </a:p>
          <a:p>
            <a:pPr marL="457200" indent="-457200">
              <a:buAutoNum type="arabicParenR"/>
            </a:pPr>
            <a:r>
              <a:rPr lang="en-US" b="1" dirty="0" smtClean="0"/>
              <a:t>Never get burned out- </a:t>
            </a:r>
            <a:r>
              <a:rPr lang="en-US" dirty="0" smtClean="0"/>
              <a:t>if you are tired of one setting/population or age group, CHANGE jobs.  Jobs are available and will be in the future with growth anticipated.  Opportunities in administration.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 Often part of a </a:t>
            </a:r>
            <a:r>
              <a:rPr lang="en-US" sz="2400" b="1" dirty="0" smtClean="0"/>
              <a:t>TEAM</a:t>
            </a:r>
            <a:r>
              <a:rPr lang="en-US" sz="2400" dirty="0" smtClean="0"/>
              <a:t> in health care or school setting, but usually have a lot of autonomy and </a:t>
            </a:r>
            <a:r>
              <a:rPr lang="en-US" sz="2400" b="1" dirty="0" smtClean="0"/>
              <a:t>independence</a:t>
            </a:r>
            <a:r>
              <a:rPr lang="en-US" sz="2400" dirty="0" smtClean="0"/>
              <a:t> too.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dirty="0" smtClean="0"/>
              <a:t>5) Good </a:t>
            </a:r>
            <a:r>
              <a:rPr lang="en-US" sz="2400" b="1" dirty="0" smtClean="0"/>
              <a:t>salary</a:t>
            </a:r>
            <a:r>
              <a:rPr lang="en-US" sz="2400" dirty="0" smtClean="0"/>
              <a:t> or </a:t>
            </a:r>
            <a:r>
              <a:rPr lang="en-US" sz="2400" b="1" dirty="0" smtClean="0"/>
              <a:t>hourly rates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5602" y="6334696"/>
            <a:ext cx="7746311" cy="505206"/>
          </a:xfrm>
        </p:spPr>
        <p:txBody>
          <a:bodyPr/>
          <a:lstStyle/>
          <a:p>
            <a:r>
              <a:rPr lang="en-US" dirty="0" smtClean="0"/>
              <a:t>Other great things about Being an SLP……</a:t>
            </a:r>
            <a:endParaRPr lang="en-US" dirty="0"/>
          </a:p>
        </p:txBody>
      </p:sp>
      <p:pic>
        <p:nvPicPr>
          <p:cNvPr id="1026" name="Picture 2" descr="SLP med swallow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977" y="10859"/>
            <a:ext cx="325084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021" y="4724400"/>
            <a:ext cx="3235805" cy="2118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8808"/>
          <a:stretch/>
        </p:blipFill>
        <p:spPr>
          <a:xfrm>
            <a:off x="9276822" y="2049735"/>
            <a:ext cx="2912003" cy="25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0</TotalTime>
  <Words>1279</Words>
  <Application>Microsoft Office PowerPoint</Application>
  <PresentationFormat>Custom</PresentationFormat>
  <Paragraphs>113</Paragraphs>
  <Slides>16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Euphemia</vt:lpstr>
      <vt:lpstr>Math 16x9</vt:lpstr>
      <vt:lpstr>Speech-Language Pathology</vt:lpstr>
      <vt:lpstr>Please edit, delete, or add any slides or information in the presentation to make it work for you.  Thank-you for doing the presentation at your school!</vt:lpstr>
      <vt:lpstr>A Career as a  Speech-Language Pathologist</vt:lpstr>
      <vt:lpstr>A Career as a  Speech-Language Pathologist</vt:lpstr>
      <vt:lpstr>A Career as a  Speech-Language Pathologist</vt:lpstr>
      <vt:lpstr>PowerPoint Presentation</vt:lpstr>
      <vt:lpstr>Show me the MONEY – What are salaries like for speech-language pathologists? </vt:lpstr>
      <vt:lpstr>Speech-Language Pathology Salary</vt:lpstr>
      <vt:lpstr>PowerPoint Presentation</vt:lpstr>
      <vt:lpstr>  Want to be an SLP? Join the  Department of Communication Disorders &amp; Sciences at Eastern Illinois University  (SLP requires master’s degree)</vt:lpstr>
      <vt:lpstr>WHY STUDY COMMUNICATION DISORDERS &amp; SCIENCE AT EIU?</vt:lpstr>
      <vt:lpstr>CONSIDER CDS AT EIU  for Speech Pathology Come to the department.  Meet students and visit with faculty. Check out: https://www.eiu.edu/commdis/index.php  for visit days and more information  work with adults, work with kids, travel abroad, do research, make memories </vt:lpstr>
      <vt:lpstr>OPTIONAL ACTIVITIES</vt:lpstr>
      <vt:lpstr>Optional Activity – Working with Adults with Aphasia after a Stroke</vt:lpstr>
      <vt:lpstr>Optional Activity - Forms of Communication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2015-11-10T15:37:49Z</dcterms:created>
  <dcterms:modified xsi:type="dcterms:W3CDTF">2020-10-17T18:07:50Z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