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77" r:id="rId9"/>
    <p:sldId id="274" r:id="rId10"/>
    <p:sldId id="267" r:id="rId11"/>
    <p:sldId id="271" r:id="rId12"/>
    <p:sldId id="263" r:id="rId13"/>
    <p:sldId id="272" r:id="rId14"/>
    <p:sldId id="276" r:id="rId15"/>
    <p:sldId id="270" r:id="rId16"/>
    <p:sldId id="27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7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FD012-B9CF-4F4E-B101-F837B3BFE855}" v="968" dt="2025-09-18T15:31:39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iu.edu/apps/advising/login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8D680-6749-46C9-A63A-E74387A29A83}" type="doc">
      <dgm:prSet loTypeId="urn:microsoft.com/office/officeart/2005/8/layout/chevron2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74B26B-957C-40F1-83F1-5B5F5C65B7AE}">
      <dgm:prSet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en-US" dirty="0"/>
            <a:t>Look</a:t>
          </a:r>
        </a:p>
      </dgm:t>
    </dgm:pt>
    <dgm:pt modelId="{F733BC84-23D6-4CFD-9240-CBD5F51740CE}" type="parTrans" cxnId="{EA03545D-7D6D-4206-BDD1-06CEC504391A}">
      <dgm:prSet/>
      <dgm:spPr/>
      <dgm:t>
        <a:bodyPr/>
        <a:lstStyle/>
        <a:p>
          <a:endParaRPr lang="en-US"/>
        </a:p>
      </dgm:t>
    </dgm:pt>
    <dgm:pt modelId="{9A75D848-2702-4CE8-AB7F-9AE80291F811}" type="sibTrans" cxnId="{EA03545D-7D6D-4206-BDD1-06CEC504391A}">
      <dgm:prSet/>
      <dgm:spPr/>
      <dgm:t>
        <a:bodyPr/>
        <a:lstStyle/>
        <a:p>
          <a:endParaRPr lang="en-US"/>
        </a:p>
      </dgm:t>
    </dgm:pt>
    <dgm:pt modelId="{249527EC-8CEF-4AA5-829F-B0FB5023D141}">
      <dgm:prSet/>
      <dgm:spPr/>
      <dgm:t>
        <a:bodyPr/>
        <a:lstStyle/>
        <a:p>
          <a:r>
            <a:rPr lang="en-US"/>
            <a:t>Look for an email from Danny Gourley Fisher: “Danny Gourley Fischer shared the folder _____________ with you”</a:t>
          </a:r>
        </a:p>
      </dgm:t>
    </dgm:pt>
    <dgm:pt modelId="{B058AAC7-7A6A-44D3-9B91-CFADA1760544}" type="parTrans" cxnId="{EAC5A07A-158D-4C91-B8E2-1AF2C5285CAC}">
      <dgm:prSet/>
      <dgm:spPr/>
      <dgm:t>
        <a:bodyPr/>
        <a:lstStyle/>
        <a:p>
          <a:endParaRPr lang="en-US"/>
        </a:p>
      </dgm:t>
    </dgm:pt>
    <dgm:pt modelId="{64B1E4E3-D808-4CAB-B415-AAC39FD6D47F}" type="sibTrans" cxnId="{EAC5A07A-158D-4C91-B8E2-1AF2C5285CAC}">
      <dgm:prSet/>
      <dgm:spPr/>
      <dgm:t>
        <a:bodyPr/>
        <a:lstStyle/>
        <a:p>
          <a:endParaRPr lang="en-US"/>
        </a:p>
      </dgm:t>
    </dgm:pt>
    <dgm:pt modelId="{0F7E7C73-BC0C-4E29-BF96-F67C1519E07A}">
      <dgm:prSet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en-US" dirty="0"/>
            <a:t>Click</a:t>
          </a:r>
        </a:p>
      </dgm:t>
    </dgm:pt>
    <dgm:pt modelId="{CA80E95E-B43E-4758-BD49-933CE02202CA}" type="parTrans" cxnId="{E4717DFC-CDA6-453E-8656-AE4C3A3F67E6}">
      <dgm:prSet/>
      <dgm:spPr/>
      <dgm:t>
        <a:bodyPr/>
        <a:lstStyle/>
        <a:p>
          <a:endParaRPr lang="en-US"/>
        </a:p>
      </dgm:t>
    </dgm:pt>
    <dgm:pt modelId="{69293E35-517B-46EA-A915-1580DEF82AD3}" type="sibTrans" cxnId="{E4717DFC-CDA6-453E-8656-AE4C3A3F67E6}">
      <dgm:prSet/>
      <dgm:spPr/>
      <dgm:t>
        <a:bodyPr/>
        <a:lstStyle/>
        <a:p>
          <a:endParaRPr lang="en-US"/>
        </a:p>
      </dgm:t>
    </dgm:pt>
    <dgm:pt modelId="{0D8F958B-6B33-4323-B1D0-5CD05AB1E3D6}">
      <dgm:prSet/>
      <dgm:spPr/>
      <dgm:t>
        <a:bodyPr/>
        <a:lstStyle/>
        <a:p>
          <a:r>
            <a:rPr lang="en-US" dirty="0"/>
            <a:t>Click on the File icon to open the SharePoint location</a:t>
          </a:r>
        </a:p>
      </dgm:t>
    </dgm:pt>
    <dgm:pt modelId="{3D2756FD-1553-460F-B6E8-AD077FA5648B}" type="parTrans" cxnId="{489EB33C-4188-4BF8-9865-0F6FD9338DEB}">
      <dgm:prSet/>
      <dgm:spPr/>
      <dgm:t>
        <a:bodyPr/>
        <a:lstStyle/>
        <a:p>
          <a:endParaRPr lang="en-US"/>
        </a:p>
      </dgm:t>
    </dgm:pt>
    <dgm:pt modelId="{568DBD22-AFCB-4F78-873D-303169A6ADF9}" type="sibTrans" cxnId="{489EB33C-4188-4BF8-9865-0F6FD9338DEB}">
      <dgm:prSet/>
      <dgm:spPr/>
      <dgm:t>
        <a:bodyPr/>
        <a:lstStyle/>
        <a:p>
          <a:endParaRPr lang="en-US"/>
        </a:p>
      </dgm:t>
    </dgm:pt>
    <dgm:pt modelId="{E6158D18-02A3-4356-ABF4-61EB91FDA5A2}">
      <dgm:prSet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en-US" dirty="0"/>
            <a:t>Click</a:t>
          </a:r>
        </a:p>
      </dgm:t>
    </dgm:pt>
    <dgm:pt modelId="{30F9A7F2-1970-42D3-A0CA-D6604049DDEC}" type="parTrans" cxnId="{CDE15ADC-2A07-4E23-84B1-5DF050FF7EAA}">
      <dgm:prSet/>
      <dgm:spPr/>
      <dgm:t>
        <a:bodyPr/>
        <a:lstStyle/>
        <a:p>
          <a:endParaRPr lang="en-US"/>
        </a:p>
      </dgm:t>
    </dgm:pt>
    <dgm:pt modelId="{22A398C8-56E5-4C6C-87A1-0335423F3C11}" type="sibTrans" cxnId="{CDE15ADC-2A07-4E23-84B1-5DF050FF7EAA}">
      <dgm:prSet/>
      <dgm:spPr/>
      <dgm:t>
        <a:bodyPr/>
        <a:lstStyle/>
        <a:p>
          <a:endParaRPr lang="en-US"/>
        </a:p>
      </dgm:t>
    </dgm:pt>
    <dgm:pt modelId="{8694E9D0-A3CC-4443-875A-04558A81BC6C}">
      <dgm:prSet/>
      <dgm:spPr/>
      <dgm:t>
        <a:bodyPr/>
        <a:lstStyle/>
        <a:p>
          <a:r>
            <a:rPr lang="en-US"/>
            <a:t>Click “Add shortcut to OneDrive”</a:t>
          </a:r>
        </a:p>
      </dgm:t>
    </dgm:pt>
    <dgm:pt modelId="{D5078DA7-93C1-4694-A702-5ABD1A05142A}" type="parTrans" cxnId="{F137DDA1-8CD7-4AC1-9CDB-8F388F0DE5DC}">
      <dgm:prSet/>
      <dgm:spPr/>
      <dgm:t>
        <a:bodyPr/>
        <a:lstStyle/>
        <a:p>
          <a:endParaRPr lang="en-US"/>
        </a:p>
      </dgm:t>
    </dgm:pt>
    <dgm:pt modelId="{71C7A748-5134-445C-AAB6-3D2577CBF959}" type="sibTrans" cxnId="{F137DDA1-8CD7-4AC1-9CDB-8F388F0DE5DC}">
      <dgm:prSet/>
      <dgm:spPr/>
      <dgm:t>
        <a:bodyPr/>
        <a:lstStyle/>
        <a:p>
          <a:endParaRPr lang="en-US"/>
        </a:p>
      </dgm:t>
    </dgm:pt>
    <dgm:pt modelId="{6E03E742-6DCA-4CDA-940F-374500C6F225}" type="pres">
      <dgm:prSet presAssocID="{1B68D680-6749-46C9-A63A-E74387A29A83}" presName="linearFlow" presStyleCnt="0">
        <dgm:presLayoutVars>
          <dgm:dir/>
          <dgm:animLvl val="lvl"/>
          <dgm:resizeHandles val="exact"/>
        </dgm:presLayoutVars>
      </dgm:prSet>
      <dgm:spPr/>
    </dgm:pt>
    <dgm:pt modelId="{6092EFD2-DD5F-4A9A-AD61-817D0DA7272C}" type="pres">
      <dgm:prSet presAssocID="{7F74B26B-957C-40F1-83F1-5B5F5C65B7AE}" presName="composite" presStyleCnt="0"/>
      <dgm:spPr/>
    </dgm:pt>
    <dgm:pt modelId="{5DA74296-9FAA-404A-9B27-EF156D7458C2}" type="pres">
      <dgm:prSet presAssocID="{7F74B26B-957C-40F1-83F1-5B5F5C65B7A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F670106-2E9D-4782-B54B-D8EA01658465}" type="pres">
      <dgm:prSet presAssocID="{7F74B26B-957C-40F1-83F1-5B5F5C65B7AE}" presName="descendantText" presStyleLbl="alignAcc1" presStyleIdx="0" presStyleCnt="3">
        <dgm:presLayoutVars>
          <dgm:bulletEnabled val="1"/>
        </dgm:presLayoutVars>
      </dgm:prSet>
      <dgm:spPr/>
    </dgm:pt>
    <dgm:pt modelId="{01D1967E-657B-4A42-AAD1-B82F722AE332}" type="pres">
      <dgm:prSet presAssocID="{9A75D848-2702-4CE8-AB7F-9AE80291F811}" presName="sp" presStyleCnt="0"/>
      <dgm:spPr/>
    </dgm:pt>
    <dgm:pt modelId="{09542F1D-B278-428A-AB89-E53E963DC0B1}" type="pres">
      <dgm:prSet presAssocID="{0F7E7C73-BC0C-4E29-BF96-F67C1519E07A}" presName="composite" presStyleCnt="0"/>
      <dgm:spPr/>
    </dgm:pt>
    <dgm:pt modelId="{97B657A8-667C-435D-9865-219BC91F5E15}" type="pres">
      <dgm:prSet presAssocID="{0F7E7C73-BC0C-4E29-BF96-F67C1519E07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51B3885-55CC-40DB-9560-117D6AF86615}" type="pres">
      <dgm:prSet presAssocID="{0F7E7C73-BC0C-4E29-BF96-F67C1519E07A}" presName="descendantText" presStyleLbl="alignAcc1" presStyleIdx="1" presStyleCnt="3">
        <dgm:presLayoutVars>
          <dgm:bulletEnabled val="1"/>
        </dgm:presLayoutVars>
      </dgm:prSet>
      <dgm:spPr/>
    </dgm:pt>
    <dgm:pt modelId="{3C9CA7F2-45FC-45DD-8C52-1F65178CE317}" type="pres">
      <dgm:prSet presAssocID="{69293E35-517B-46EA-A915-1580DEF82AD3}" presName="sp" presStyleCnt="0"/>
      <dgm:spPr/>
    </dgm:pt>
    <dgm:pt modelId="{850DB089-F6B0-48B7-BB99-5A434F7908FA}" type="pres">
      <dgm:prSet presAssocID="{E6158D18-02A3-4356-ABF4-61EB91FDA5A2}" presName="composite" presStyleCnt="0"/>
      <dgm:spPr/>
    </dgm:pt>
    <dgm:pt modelId="{031A32E1-95D8-4D76-935F-5F4B3B60B58B}" type="pres">
      <dgm:prSet presAssocID="{E6158D18-02A3-4356-ABF4-61EB91FDA5A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5F8D73E-D0D6-4066-8AD8-26695B149347}" type="pres">
      <dgm:prSet presAssocID="{E6158D18-02A3-4356-ABF4-61EB91FDA5A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B81231A-CC8A-42F0-91D9-958599D827C1}" type="presOf" srcId="{E6158D18-02A3-4356-ABF4-61EB91FDA5A2}" destId="{031A32E1-95D8-4D76-935F-5F4B3B60B58B}" srcOrd="0" destOrd="0" presId="urn:microsoft.com/office/officeart/2005/8/layout/chevron2"/>
    <dgm:cxn modelId="{3151A82E-371A-44B1-B6B8-7D8A05635435}" type="presOf" srcId="{249527EC-8CEF-4AA5-829F-B0FB5023D141}" destId="{0F670106-2E9D-4782-B54B-D8EA01658465}" srcOrd="0" destOrd="0" presId="urn:microsoft.com/office/officeart/2005/8/layout/chevron2"/>
    <dgm:cxn modelId="{489EB33C-4188-4BF8-9865-0F6FD9338DEB}" srcId="{0F7E7C73-BC0C-4E29-BF96-F67C1519E07A}" destId="{0D8F958B-6B33-4323-B1D0-5CD05AB1E3D6}" srcOrd="0" destOrd="0" parTransId="{3D2756FD-1553-460F-B6E8-AD077FA5648B}" sibTransId="{568DBD22-AFCB-4F78-873D-303169A6ADF9}"/>
    <dgm:cxn modelId="{EA03545D-7D6D-4206-BDD1-06CEC504391A}" srcId="{1B68D680-6749-46C9-A63A-E74387A29A83}" destId="{7F74B26B-957C-40F1-83F1-5B5F5C65B7AE}" srcOrd="0" destOrd="0" parTransId="{F733BC84-23D6-4CFD-9240-CBD5F51740CE}" sibTransId="{9A75D848-2702-4CE8-AB7F-9AE80291F811}"/>
    <dgm:cxn modelId="{32C4C564-93C0-49E9-BC7D-79A91B1B7FD9}" type="presOf" srcId="{0F7E7C73-BC0C-4E29-BF96-F67C1519E07A}" destId="{97B657A8-667C-435D-9865-219BC91F5E15}" srcOrd="0" destOrd="0" presId="urn:microsoft.com/office/officeart/2005/8/layout/chevron2"/>
    <dgm:cxn modelId="{260DC944-4D44-4810-9955-D01068B2CC8F}" type="presOf" srcId="{1B68D680-6749-46C9-A63A-E74387A29A83}" destId="{6E03E742-6DCA-4CDA-940F-374500C6F225}" srcOrd="0" destOrd="0" presId="urn:microsoft.com/office/officeart/2005/8/layout/chevron2"/>
    <dgm:cxn modelId="{EAC5A07A-158D-4C91-B8E2-1AF2C5285CAC}" srcId="{7F74B26B-957C-40F1-83F1-5B5F5C65B7AE}" destId="{249527EC-8CEF-4AA5-829F-B0FB5023D141}" srcOrd="0" destOrd="0" parTransId="{B058AAC7-7A6A-44D3-9B91-CFADA1760544}" sibTransId="{64B1E4E3-D808-4CAB-B415-AAC39FD6D47F}"/>
    <dgm:cxn modelId="{F137DDA1-8CD7-4AC1-9CDB-8F388F0DE5DC}" srcId="{E6158D18-02A3-4356-ABF4-61EB91FDA5A2}" destId="{8694E9D0-A3CC-4443-875A-04558A81BC6C}" srcOrd="0" destOrd="0" parTransId="{D5078DA7-93C1-4694-A702-5ABD1A05142A}" sibTransId="{71C7A748-5134-445C-AAB6-3D2577CBF959}"/>
    <dgm:cxn modelId="{055C70C0-3A7B-4021-B004-FE1DB86CB5B0}" type="presOf" srcId="{8694E9D0-A3CC-4443-875A-04558A81BC6C}" destId="{C5F8D73E-D0D6-4066-8AD8-26695B149347}" srcOrd="0" destOrd="0" presId="urn:microsoft.com/office/officeart/2005/8/layout/chevron2"/>
    <dgm:cxn modelId="{CDE15ADC-2A07-4E23-84B1-5DF050FF7EAA}" srcId="{1B68D680-6749-46C9-A63A-E74387A29A83}" destId="{E6158D18-02A3-4356-ABF4-61EB91FDA5A2}" srcOrd="2" destOrd="0" parTransId="{30F9A7F2-1970-42D3-A0CA-D6604049DDEC}" sibTransId="{22A398C8-56E5-4C6C-87A1-0335423F3C11}"/>
    <dgm:cxn modelId="{43AF5DE1-2521-48A5-A53E-C37987AE5883}" type="presOf" srcId="{7F74B26B-957C-40F1-83F1-5B5F5C65B7AE}" destId="{5DA74296-9FAA-404A-9B27-EF156D7458C2}" srcOrd="0" destOrd="0" presId="urn:microsoft.com/office/officeart/2005/8/layout/chevron2"/>
    <dgm:cxn modelId="{E6DBD6E2-E2FB-4F6B-A3AB-002C130A4296}" type="presOf" srcId="{0D8F958B-6B33-4323-B1D0-5CD05AB1E3D6}" destId="{551B3885-55CC-40DB-9560-117D6AF86615}" srcOrd="0" destOrd="0" presId="urn:microsoft.com/office/officeart/2005/8/layout/chevron2"/>
    <dgm:cxn modelId="{E4717DFC-CDA6-453E-8656-AE4C3A3F67E6}" srcId="{1B68D680-6749-46C9-A63A-E74387A29A83}" destId="{0F7E7C73-BC0C-4E29-BF96-F67C1519E07A}" srcOrd="1" destOrd="0" parTransId="{CA80E95E-B43E-4758-BD49-933CE02202CA}" sibTransId="{69293E35-517B-46EA-A915-1580DEF82AD3}"/>
    <dgm:cxn modelId="{E5FCBD90-044D-4C21-BB81-2E9529A4E9CA}" type="presParOf" srcId="{6E03E742-6DCA-4CDA-940F-374500C6F225}" destId="{6092EFD2-DD5F-4A9A-AD61-817D0DA7272C}" srcOrd="0" destOrd="0" presId="urn:microsoft.com/office/officeart/2005/8/layout/chevron2"/>
    <dgm:cxn modelId="{DC367A4A-956E-417E-A93E-5D255BB7F8A8}" type="presParOf" srcId="{6092EFD2-DD5F-4A9A-AD61-817D0DA7272C}" destId="{5DA74296-9FAA-404A-9B27-EF156D7458C2}" srcOrd="0" destOrd="0" presId="urn:microsoft.com/office/officeart/2005/8/layout/chevron2"/>
    <dgm:cxn modelId="{AABEF02F-646A-4D90-9FFB-1171FF261CC1}" type="presParOf" srcId="{6092EFD2-DD5F-4A9A-AD61-817D0DA7272C}" destId="{0F670106-2E9D-4782-B54B-D8EA01658465}" srcOrd="1" destOrd="0" presId="urn:microsoft.com/office/officeart/2005/8/layout/chevron2"/>
    <dgm:cxn modelId="{D6FBE8C9-055A-4978-BD71-F65F0B105893}" type="presParOf" srcId="{6E03E742-6DCA-4CDA-940F-374500C6F225}" destId="{01D1967E-657B-4A42-AAD1-B82F722AE332}" srcOrd="1" destOrd="0" presId="urn:microsoft.com/office/officeart/2005/8/layout/chevron2"/>
    <dgm:cxn modelId="{C6E8FB07-D5F1-4DEC-ACAF-E56FAF165A65}" type="presParOf" srcId="{6E03E742-6DCA-4CDA-940F-374500C6F225}" destId="{09542F1D-B278-428A-AB89-E53E963DC0B1}" srcOrd="2" destOrd="0" presId="urn:microsoft.com/office/officeart/2005/8/layout/chevron2"/>
    <dgm:cxn modelId="{09BA14C0-BB6D-48A8-83D5-354FA4E8758B}" type="presParOf" srcId="{09542F1D-B278-428A-AB89-E53E963DC0B1}" destId="{97B657A8-667C-435D-9865-219BC91F5E15}" srcOrd="0" destOrd="0" presId="urn:microsoft.com/office/officeart/2005/8/layout/chevron2"/>
    <dgm:cxn modelId="{D699716B-6BA5-48B6-8F29-B78418A23661}" type="presParOf" srcId="{09542F1D-B278-428A-AB89-E53E963DC0B1}" destId="{551B3885-55CC-40DB-9560-117D6AF86615}" srcOrd="1" destOrd="0" presId="urn:microsoft.com/office/officeart/2005/8/layout/chevron2"/>
    <dgm:cxn modelId="{4D8DB27A-8E44-4C86-AB74-DF2DB4EC2015}" type="presParOf" srcId="{6E03E742-6DCA-4CDA-940F-374500C6F225}" destId="{3C9CA7F2-45FC-45DD-8C52-1F65178CE317}" srcOrd="3" destOrd="0" presId="urn:microsoft.com/office/officeart/2005/8/layout/chevron2"/>
    <dgm:cxn modelId="{18888668-5526-4E0A-A6F0-554AC1D3FB79}" type="presParOf" srcId="{6E03E742-6DCA-4CDA-940F-374500C6F225}" destId="{850DB089-F6B0-48B7-BB99-5A434F7908FA}" srcOrd="4" destOrd="0" presId="urn:microsoft.com/office/officeart/2005/8/layout/chevron2"/>
    <dgm:cxn modelId="{0E6F4AAB-6B24-43A7-B5C9-3DF347713B17}" type="presParOf" srcId="{850DB089-F6B0-48B7-BB99-5A434F7908FA}" destId="{031A32E1-95D8-4D76-935F-5F4B3B60B58B}" srcOrd="0" destOrd="0" presId="urn:microsoft.com/office/officeart/2005/8/layout/chevron2"/>
    <dgm:cxn modelId="{43C2EAAF-BBEC-4A84-AAA6-261FBB33CDBC}" type="presParOf" srcId="{850DB089-F6B0-48B7-BB99-5A434F7908FA}" destId="{C5F8D73E-D0D6-4066-8AD8-26695B1493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BEC7E-6067-4AB6-9EEC-66CF9C5ACF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6A36C-3613-4436-B747-00324B95DEEB}">
      <dgm:prSet/>
      <dgm:spPr/>
      <dgm:t>
        <a:bodyPr/>
        <a:lstStyle/>
        <a:p>
          <a:r>
            <a:rPr lang="en-US" dirty="0"/>
            <a:t>Advising Worksheets – </a:t>
          </a:r>
          <a:r>
            <a:rPr lang="en-US" b="1" dirty="0"/>
            <a:t>PLEASE!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311C20B7-D73F-445A-868A-8C537CAC0708}" type="parTrans" cxnId="{FBFCF6E9-6AE7-4B9A-B1F7-E5292F2EC790}">
      <dgm:prSet/>
      <dgm:spPr/>
      <dgm:t>
        <a:bodyPr/>
        <a:lstStyle/>
        <a:p>
          <a:endParaRPr lang="en-US"/>
        </a:p>
      </dgm:t>
    </dgm:pt>
    <dgm:pt modelId="{AECA92D9-3576-49C6-976F-A68C3C745E94}" type="sibTrans" cxnId="{FBFCF6E9-6AE7-4B9A-B1F7-E5292F2EC790}">
      <dgm:prSet/>
      <dgm:spPr/>
      <dgm:t>
        <a:bodyPr/>
        <a:lstStyle/>
        <a:p>
          <a:endParaRPr lang="en-US"/>
        </a:p>
      </dgm:t>
    </dgm:pt>
    <dgm:pt modelId="{8E6B81CB-688E-4735-9358-609DCA7AC45E}">
      <dgm:prSet/>
      <dgm:spPr/>
      <dgm:t>
        <a:bodyPr/>
        <a:lstStyle/>
        <a:p>
          <a:r>
            <a:rPr lang="en-US" dirty="0"/>
            <a:t>ANYTHING you want to keep to document information related to that student</a:t>
          </a:r>
        </a:p>
      </dgm:t>
    </dgm:pt>
    <dgm:pt modelId="{EDD168F3-3B8B-4090-89CB-208201591998}" type="parTrans" cxnId="{4EECCEB2-6A6E-4684-BDC2-1217757841B9}">
      <dgm:prSet/>
      <dgm:spPr/>
      <dgm:t>
        <a:bodyPr/>
        <a:lstStyle/>
        <a:p>
          <a:endParaRPr lang="en-US"/>
        </a:p>
      </dgm:t>
    </dgm:pt>
    <dgm:pt modelId="{78CD8733-9A54-4EC8-8B4D-A245C4820ADC}" type="sibTrans" cxnId="{4EECCEB2-6A6E-4684-BDC2-1217757841B9}">
      <dgm:prSet/>
      <dgm:spPr/>
      <dgm:t>
        <a:bodyPr/>
        <a:lstStyle/>
        <a:p>
          <a:endParaRPr lang="en-US"/>
        </a:p>
      </dgm:t>
    </dgm:pt>
    <dgm:pt modelId="{FA54AEBF-9782-43B3-9895-4FA95354513B}">
      <dgm:prSet/>
      <dgm:spPr/>
      <dgm:t>
        <a:bodyPr/>
        <a:lstStyle/>
        <a:p>
          <a:r>
            <a:rPr lang="en-US" dirty="0"/>
            <a:t>Grade sheets/reports</a:t>
          </a:r>
        </a:p>
      </dgm:t>
    </dgm:pt>
    <dgm:pt modelId="{161B6562-A76F-4A38-8F9A-94C0492209AF}" type="parTrans" cxnId="{565E5027-696B-48B4-90FE-2B79AF09DE3E}">
      <dgm:prSet/>
      <dgm:spPr/>
      <dgm:t>
        <a:bodyPr/>
        <a:lstStyle/>
        <a:p>
          <a:endParaRPr lang="en-US"/>
        </a:p>
      </dgm:t>
    </dgm:pt>
    <dgm:pt modelId="{986BF5FD-5D14-4132-9941-3C22D3037564}" type="sibTrans" cxnId="{565E5027-696B-48B4-90FE-2B79AF09DE3E}">
      <dgm:prSet/>
      <dgm:spPr/>
      <dgm:t>
        <a:bodyPr/>
        <a:lstStyle/>
        <a:p>
          <a:endParaRPr lang="en-US"/>
        </a:p>
      </dgm:t>
    </dgm:pt>
    <dgm:pt modelId="{0C3A710A-8AE1-4E04-BFF7-078874FCA09B}">
      <dgm:prSet/>
      <dgm:spPr/>
      <dgm:t>
        <a:bodyPr/>
        <a:lstStyle/>
        <a:p>
          <a:r>
            <a:rPr lang="en-US" dirty="0"/>
            <a:t>SAP appeals</a:t>
          </a:r>
        </a:p>
      </dgm:t>
    </dgm:pt>
    <dgm:pt modelId="{F5F8E991-C093-491F-A843-DEC114663E81}" type="parTrans" cxnId="{939BCFF9-978F-434A-A04B-C4E7D5101A11}">
      <dgm:prSet/>
      <dgm:spPr/>
      <dgm:t>
        <a:bodyPr/>
        <a:lstStyle/>
        <a:p>
          <a:endParaRPr lang="en-US"/>
        </a:p>
      </dgm:t>
    </dgm:pt>
    <dgm:pt modelId="{8429B48F-F9CB-4064-8F26-A3569D9774DB}" type="sibTrans" cxnId="{939BCFF9-978F-434A-A04B-C4E7D5101A11}">
      <dgm:prSet/>
      <dgm:spPr/>
      <dgm:t>
        <a:bodyPr/>
        <a:lstStyle/>
        <a:p>
          <a:endParaRPr lang="en-US"/>
        </a:p>
      </dgm:t>
    </dgm:pt>
    <dgm:pt modelId="{249CE8BC-AC22-449A-AC1D-B2EDF0AD670E}">
      <dgm:prSet/>
      <dgm:spPr/>
      <dgm:t>
        <a:bodyPr/>
        <a:lstStyle/>
        <a:p>
          <a:r>
            <a:rPr lang="en-US" dirty="0"/>
            <a:t>Major/Minor Checklist</a:t>
          </a:r>
        </a:p>
      </dgm:t>
    </dgm:pt>
    <dgm:pt modelId="{E7E86A89-D1FB-4995-A993-A7470D6B8E42}" type="parTrans" cxnId="{C51BF601-5723-4823-80FF-D65F05EF4C7B}">
      <dgm:prSet/>
      <dgm:spPr/>
      <dgm:t>
        <a:bodyPr/>
        <a:lstStyle/>
        <a:p>
          <a:endParaRPr lang="en-US"/>
        </a:p>
      </dgm:t>
    </dgm:pt>
    <dgm:pt modelId="{E25D3750-E669-42DF-9EF5-0EEDB7E6C89D}" type="sibTrans" cxnId="{C51BF601-5723-4823-80FF-D65F05EF4C7B}">
      <dgm:prSet/>
      <dgm:spPr/>
      <dgm:t>
        <a:bodyPr/>
        <a:lstStyle/>
        <a:p>
          <a:endParaRPr lang="en-US"/>
        </a:p>
      </dgm:t>
    </dgm:pt>
    <dgm:pt modelId="{79B67CB1-AFE8-4065-85C0-F5667C400661}">
      <dgm:prSet/>
      <dgm:spPr/>
      <dgm:t>
        <a:bodyPr/>
        <a:lstStyle/>
        <a:p>
          <a:r>
            <a:rPr lang="en-US" dirty="0"/>
            <a:t>Updated Test Scores</a:t>
          </a:r>
        </a:p>
      </dgm:t>
    </dgm:pt>
    <dgm:pt modelId="{B8D7C65D-4F5E-4C15-93B7-329B0D482428}" type="parTrans" cxnId="{F19459FA-46A3-4AD9-A75F-C6395FD6B444}">
      <dgm:prSet/>
      <dgm:spPr/>
      <dgm:t>
        <a:bodyPr/>
        <a:lstStyle/>
        <a:p>
          <a:endParaRPr lang="en-US"/>
        </a:p>
      </dgm:t>
    </dgm:pt>
    <dgm:pt modelId="{7CAEB52B-255C-40CC-9D11-5F78700F3A69}" type="sibTrans" cxnId="{F19459FA-46A3-4AD9-A75F-C6395FD6B444}">
      <dgm:prSet/>
      <dgm:spPr/>
      <dgm:t>
        <a:bodyPr/>
        <a:lstStyle/>
        <a:p>
          <a:endParaRPr lang="en-US"/>
        </a:p>
      </dgm:t>
    </dgm:pt>
    <dgm:pt modelId="{EB179272-56BE-4F6D-9F78-80597324F6F3}">
      <dgm:prSet/>
      <dgm:spPr/>
      <dgm:t>
        <a:bodyPr/>
        <a:lstStyle/>
        <a:p>
          <a:r>
            <a:rPr lang="en-US" dirty="0"/>
            <a:t>Updated Transcripts</a:t>
          </a:r>
        </a:p>
      </dgm:t>
    </dgm:pt>
    <dgm:pt modelId="{F8498579-AE01-4E81-B2BD-8F7664B0858A}" type="parTrans" cxnId="{0D547839-0AD9-4E26-8FB1-DF7AF1C33E68}">
      <dgm:prSet/>
      <dgm:spPr/>
      <dgm:t>
        <a:bodyPr/>
        <a:lstStyle/>
        <a:p>
          <a:endParaRPr lang="en-US"/>
        </a:p>
      </dgm:t>
    </dgm:pt>
    <dgm:pt modelId="{2768FE2D-B327-4714-AC1C-173EB78E5AB9}" type="sibTrans" cxnId="{0D547839-0AD9-4E26-8FB1-DF7AF1C33E68}">
      <dgm:prSet/>
      <dgm:spPr/>
      <dgm:t>
        <a:bodyPr/>
        <a:lstStyle/>
        <a:p>
          <a:endParaRPr lang="en-US"/>
        </a:p>
      </dgm:t>
    </dgm:pt>
    <dgm:pt modelId="{CE8FA4E8-A844-4720-B865-35B7A1B623FF}">
      <dgm:prSet/>
      <dgm:spPr/>
      <dgm:t>
        <a:bodyPr/>
        <a:lstStyle/>
        <a:p>
          <a:r>
            <a:rPr lang="en-US" dirty="0"/>
            <a:t>Emails</a:t>
          </a:r>
        </a:p>
      </dgm:t>
    </dgm:pt>
    <dgm:pt modelId="{524B3661-EB1D-4327-A8DA-7C7A3DC2C2C9}" type="parTrans" cxnId="{108D662B-A624-499F-842E-86D35F1C4EEE}">
      <dgm:prSet/>
      <dgm:spPr/>
      <dgm:t>
        <a:bodyPr/>
        <a:lstStyle/>
        <a:p>
          <a:endParaRPr lang="en-US"/>
        </a:p>
      </dgm:t>
    </dgm:pt>
    <dgm:pt modelId="{7171A046-A49A-45A4-B3C8-64BFF57A834E}" type="sibTrans" cxnId="{108D662B-A624-499F-842E-86D35F1C4EEE}">
      <dgm:prSet/>
      <dgm:spPr/>
      <dgm:t>
        <a:bodyPr/>
        <a:lstStyle/>
        <a:p>
          <a:endParaRPr lang="en-US"/>
        </a:p>
      </dgm:t>
    </dgm:pt>
    <dgm:pt modelId="{ADA65B9B-B5F2-48B4-9F1A-75DD562C1796}">
      <dgm:prSet/>
      <dgm:spPr/>
      <dgm:t>
        <a:bodyPr/>
        <a:lstStyle/>
        <a:p>
          <a:r>
            <a:rPr lang="en-US" dirty="0"/>
            <a:t>Just like Paper Files</a:t>
          </a:r>
        </a:p>
      </dgm:t>
    </dgm:pt>
    <dgm:pt modelId="{1555806D-EB77-4386-8B20-2F6F73D48A17}" type="parTrans" cxnId="{E0682421-850D-4672-A7D0-83A0E0B02066}">
      <dgm:prSet/>
      <dgm:spPr/>
      <dgm:t>
        <a:bodyPr/>
        <a:lstStyle/>
        <a:p>
          <a:endParaRPr lang="en-US"/>
        </a:p>
      </dgm:t>
    </dgm:pt>
    <dgm:pt modelId="{4CC073D6-59CC-4E7A-85DD-88E7DD3AC51A}" type="sibTrans" cxnId="{E0682421-850D-4672-A7D0-83A0E0B02066}">
      <dgm:prSet/>
      <dgm:spPr/>
      <dgm:t>
        <a:bodyPr/>
        <a:lstStyle/>
        <a:p>
          <a:endParaRPr lang="en-US"/>
        </a:p>
      </dgm:t>
    </dgm:pt>
    <dgm:pt modelId="{24B4C2A6-83DC-4FA7-AD36-12BAB946B287}">
      <dgm:prSet/>
      <dgm:spPr/>
      <dgm:t>
        <a:bodyPr/>
        <a:lstStyle/>
        <a:p>
          <a:r>
            <a:rPr lang="en-US" dirty="0"/>
            <a:t>Waivers</a:t>
          </a:r>
        </a:p>
      </dgm:t>
    </dgm:pt>
    <dgm:pt modelId="{25C4452B-1C05-48D5-9B08-B8DE7D032D42}" type="parTrans" cxnId="{1E409B25-DC80-4F29-AD43-F5BC68A46F95}">
      <dgm:prSet/>
      <dgm:spPr/>
      <dgm:t>
        <a:bodyPr/>
        <a:lstStyle/>
        <a:p>
          <a:endParaRPr lang="en-US"/>
        </a:p>
      </dgm:t>
    </dgm:pt>
    <dgm:pt modelId="{49718D17-0FCA-46D6-80EB-6224CDCB835F}" type="sibTrans" cxnId="{1E409B25-DC80-4F29-AD43-F5BC68A46F95}">
      <dgm:prSet/>
      <dgm:spPr/>
      <dgm:t>
        <a:bodyPr/>
        <a:lstStyle/>
        <a:p>
          <a:endParaRPr lang="en-US"/>
        </a:p>
      </dgm:t>
    </dgm:pt>
    <dgm:pt modelId="{E8AF6BA6-F732-4570-8194-C1CB5C193DC1}" type="pres">
      <dgm:prSet presAssocID="{BD2BEC7E-6067-4AB6-9EEC-66CF9C5ACF34}" presName="linear" presStyleCnt="0">
        <dgm:presLayoutVars>
          <dgm:animLvl val="lvl"/>
          <dgm:resizeHandles val="exact"/>
        </dgm:presLayoutVars>
      </dgm:prSet>
      <dgm:spPr/>
    </dgm:pt>
    <dgm:pt modelId="{262C6F82-0519-46AE-B704-FE2775EFD702}" type="pres">
      <dgm:prSet presAssocID="{B326A36C-3613-4436-B747-00324B95DEEB}" presName="parentText" presStyleLbl="node1" presStyleIdx="0" presStyleCnt="3" custScaleY="57800" custLinFactY="-28071" custLinFactNeighborY="-100000">
        <dgm:presLayoutVars>
          <dgm:chMax val="0"/>
          <dgm:bulletEnabled val="1"/>
        </dgm:presLayoutVars>
      </dgm:prSet>
      <dgm:spPr/>
    </dgm:pt>
    <dgm:pt modelId="{6B817F01-B2C7-4AA9-A194-1A8052D3E8BA}" type="pres">
      <dgm:prSet presAssocID="{AECA92D9-3576-49C6-976F-A68C3C745E94}" presName="spacer" presStyleCnt="0"/>
      <dgm:spPr/>
    </dgm:pt>
    <dgm:pt modelId="{D9DA20AC-0D90-4F35-9F72-0BF2CA181130}" type="pres">
      <dgm:prSet presAssocID="{8E6B81CB-688E-4735-9358-609DCA7AC45E}" presName="parentText" presStyleLbl="node1" presStyleIdx="1" presStyleCnt="3" custScaleY="57800" custLinFactNeighborY="42856">
        <dgm:presLayoutVars>
          <dgm:chMax val="0"/>
          <dgm:bulletEnabled val="1"/>
        </dgm:presLayoutVars>
      </dgm:prSet>
      <dgm:spPr/>
    </dgm:pt>
    <dgm:pt modelId="{C6F7FF8D-91D8-4DD9-96B8-E4DE74FE6A54}" type="pres">
      <dgm:prSet presAssocID="{8E6B81CB-688E-4735-9358-609DCA7AC45E}" presName="childText" presStyleLbl="revTx" presStyleIdx="0" presStyleCnt="1" custLinFactNeighborY="79338">
        <dgm:presLayoutVars>
          <dgm:bulletEnabled val="1"/>
        </dgm:presLayoutVars>
      </dgm:prSet>
      <dgm:spPr/>
    </dgm:pt>
    <dgm:pt modelId="{C9CA40C7-F462-4056-A873-10D437161807}" type="pres">
      <dgm:prSet presAssocID="{ADA65B9B-B5F2-48B4-9F1A-75DD562C1796}" presName="parentText" presStyleLbl="node1" presStyleIdx="2" presStyleCnt="3" custScaleY="57800" custLinFactNeighborX="-485" custLinFactNeighborY="23142">
        <dgm:presLayoutVars>
          <dgm:chMax val="0"/>
          <dgm:bulletEnabled val="1"/>
        </dgm:presLayoutVars>
      </dgm:prSet>
      <dgm:spPr/>
    </dgm:pt>
  </dgm:ptLst>
  <dgm:cxnLst>
    <dgm:cxn modelId="{C51BF601-5723-4823-80FF-D65F05EF4C7B}" srcId="{8E6B81CB-688E-4735-9358-609DCA7AC45E}" destId="{249CE8BC-AC22-449A-AC1D-B2EDF0AD670E}" srcOrd="2" destOrd="0" parTransId="{E7E86A89-D1FB-4995-A993-A7470D6B8E42}" sibTransId="{E25D3750-E669-42DF-9EF5-0EEDB7E6C89D}"/>
    <dgm:cxn modelId="{AB77A508-0378-4610-A524-099D74268676}" type="presOf" srcId="{FA54AEBF-9782-43B3-9895-4FA95354513B}" destId="{C6F7FF8D-91D8-4DD9-96B8-E4DE74FE6A54}" srcOrd="0" destOrd="0" presId="urn:microsoft.com/office/officeart/2005/8/layout/vList2"/>
    <dgm:cxn modelId="{E0682421-850D-4672-A7D0-83A0E0B02066}" srcId="{BD2BEC7E-6067-4AB6-9EEC-66CF9C5ACF34}" destId="{ADA65B9B-B5F2-48B4-9F1A-75DD562C1796}" srcOrd="2" destOrd="0" parTransId="{1555806D-EB77-4386-8B20-2F6F73D48A17}" sibTransId="{4CC073D6-59CC-4E7A-85DD-88E7DD3AC51A}"/>
    <dgm:cxn modelId="{1E409B25-DC80-4F29-AD43-F5BC68A46F95}" srcId="{8E6B81CB-688E-4735-9358-609DCA7AC45E}" destId="{24B4C2A6-83DC-4FA7-AD36-12BAB946B287}" srcOrd="3" destOrd="0" parTransId="{25C4452B-1C05-48D5-9B08-B8DE7D032D42}" sibTransId="{49718D17-0FCA-46D6-80EB-6224CDCB835F}"/>
    <dgm:cxn modelId="{565E5027-696B-48B4-90FE-2B79AF09DE3E}" srcId="{8E6B81CB-688E-4735-9358-609DCA7AC45E}" destId="{FA54AEBF-9782-43B3-9895-4FA95354513B}" srcOrd="0" destOrd="0" parTransId="{161B6562-A76F-4A38-8F9A-94C0492209AF}" sibTransId="{986BF5FD-5D14-4132-9941-3C22D3037564}"/>
    <dgm:cxn modelId="{108D662B-A624-499F-842E-86D35F1C4EEE}" srcId="{8E6B81CB-688E-4735-9358-609DCA7AC45E}" destId="{CE8FA4E8-A844-4720-B865-35B7A1B623FF}" srcOrd="6" destOrd="0" parTransId="{524B3661-EB1D-4327-A8DA-7C7A3DC2C2C9}" sibTransId="{7171A046-A49A-45A4-B3C8-64BFF57A834E}"/>
    <dgm:cxn modelId="{880B5037-7FC3-4893-935F-D87315EDC282}" type="presOf" srcId="{B326A36C-3613-4436-B747-00324B95DEEB}" destId="{262C6F82-0519-46AE-B704-FE2775EFD702}" srcOrd="0" destOrd="0" presId="urn:microsoft.com/office/officeart/2005/8/layout/vList2"/>
    <dgm:cxn modelId="{0D547839-0AD9-4E26-8FB1-DF7AF1C33E68}" srcId="{8E6B81CB-688E-4735-9358-609DCA7AC45E}" destId="{EB179272-56BE-4F6D-9F78-80597324F6F3}" srcOrd="5" destOrd="0" parTransId="{F8498579-AE01-4E81-B2BD-8F7664B0858A}" sibTransId="{2768FE2D-B327-4714-AC1C-173EB78E5AB9}"/>
    <dgm:cxn modelId="{8764024C-84AD-4A34-946F-BCFAE41612D4}" type="presOf" srcId="{249CE8BC-AC22-449A-AC1D-B2EDF0AD670E}" destId="{C6F7FF8D-91D8-4DD9-96B8-E4DE74FE6A54}" srcOrd="0" destOrd="2" presId="urn:microsoft.com/office/officeart/2005/8/layout/vList2"/>
    <dgm:cxn modelId="{055E2454-C1AC-4BD1-85E4-33811D8C0CAD}" type="presOf" srcId="{ADA65B9B-B5F2-48B4-9F1A-75DD562C1796}" destId="{C9CA40C7-F462-4056-A873-10D437161807}" srcOrd="0" destOrd="0" presId="urn:microsoft.com/office/officeart/2005/8/layout/vList2"/>
    <dgm:cxn modelId="{5A94C454-21E7-467E-923B-A93414F329CC}" type="presOf" srcId="{BD2BEC7E-6067-4AB6-9EEC-66CF9C5ACF34}" destId="{E8AF6BA6-F732-4570-8194-C1CB5C193DC1}" srcOrd="0" destOrd="0" presId="urn:microsoft.com/office/officeart/2005/8/layout/vList2"/>
    <dgm:cxn modelId="{01E7F878-D067-40AD-A26E-B91541787DBB}" type="presOf" srcId="{CE8FA4E8-A844-4720-B865-35B7A1B623FF}" destId="{C6F7FF8D-91D8-4DD9-96B8-E4DE74FE6A54}" srcOrd="0" destOrd="6" presId="urn:microsoft.com/office/officeart/2005/8/layout/vList2"/>
    <dgm:cxn modelId="{B7F40A88-A6B5-42A9-923D-0FF08B380556}" type="presOf" srcId="{24B4C2A6-83DC-4FA7-AD36-12BAB946B287}" destId="{C6F7FF8D-91D8-4DD9-96B8-E4DE74FE6A54}" srcOrd="0" destOrd="3" presId="urn:microsoft.com/office/officeart/2005/8/layout/vList2"/>
    <dgm:cxn modelId="{40706CAC-DEA0-4A83-93FA-9A8D83F3C0E2}" type="presOf" srcId="{79B67CB1-AFE8-4065-85C0-F5667C400661}" destId="{C6F7FF8D-91D8-4DD9-96B8-E4DE74FE6A54}" srcOrd="0" destOrd="4" presId="urn:microsoft.com/office/officeart/2005/8/layout/vList2"/>
    <dgm:cxn modelId="{4EECCEB2-6A6E-4684-BDC2-1217757841B9}" srcId="{BD2BEC7E-6067-4AB6-9EEC-66CF9C5ACF34}" destId="{8E6B81CB-688E-4735-9358-609DCA7AC45E}" srcOrd="1" destOrd="0" parTransId="{EDD168F3-3B8B-4090-89CB-208201591998}" sibTransId="{78CD8733-9A54-4EC8-8B4D-A245C4820ADC}"/>
    <dgm:cxn modelId="{8505BBB4-076A-48F9-92CF-60AC9A27C112}" type="presOf" srcId="{0C3A710A-8AE1-4E04-BFF7-078874FCA09B}" destId="{C6F7FF8D-91D8-4DD9-96B8-E4DE74FE6A54}" srcOrd="0" destOrd="1" presId="urn:microsoft.com/office/officeart/2005/8/layout/vList2"/>
    <dgm:cxn modelId="{C44FCCC1-BEC8-49D4-862A-77E42C4693A1}" type="presOf" srcId="{EB179272-56BE-4F6D-9F78-80597324F6F3}" destId="{C6F7FF8D-91D8-4DD9-96B8-E4DE74FE6A54}" srcOrd="0" destOrd="5" presId="urn:microsoft.com/office/officeart/2005/8/layout/vList2"/>
    <dgm:cxn modelId="{FBFCF6E9-6AE7-4B9A-B1F7-E5292F2EC790}" srcId="{BD2BEC7E-6067-4AB6-9EEC-66CF9C5ACF34}" destId="{B326A36C-3613-4436-B747-00324B95DEEB}" srcOrd="0" destOrd="0" parTransId="{311C20B7-D73F-445A-868A-8C537CAC0708}" sibTransId="{AECA92D9-3576-49C6-976F-A68C3C745E94}"/>
    <dgm:cxn modelId="{939BCFF9-978F-434A-A04B-C4E7D5101A11}" srcId="{8E6B81CB-688E-4735-9358-609DCA7AC45E}" destId="{0C3A710A-8AE1-4E04-BFF7-078874FCA09B}" srcOrd="1" destOrd="0" parTransId="{F5F8E991-C093-491F-A843-DEC114663E81}" sibTransId="{8429B48F-F9CB-4064-8F26-A3569D9774DB}"/>
    <dgm:cxn modelId="{F19459FA-46A3-4AD9-A75F-C6395FD6B444}" srcId="{8E6B81CB-688E-4735-9358-609DCA7AC45E}" destId="{79B67CB1-AFE8-4065-85C0-F5667C400661}" srcOrd="4" destOrd="0" parTransId="{B8D7C65D-4F5E-4C15-93B7-329B0D482428}" sibTransId="{7CAEB52B-255C-40CC-9D11-5F78700F3A69}"/>
    <dgm:cxn modelId="{D77AECFF-DC7E-47FA-BD89-BA6F82750434}" type="presOf" srcId="{8E6B81CB-688E-4735-9358-609DCA7AC45E}" destId="{D9DA20AC-0D90-4F35-9F72-0BF2CA181130}" srcOrd="0" destOrd="0" presId="urn:microsoft.com/office/officeart/2005/8/layout/vList2"/>
    <dgm:cxn modelId="{CB51FEAF-38BA-4C3A-8F82-B920FB4B5839}" type="presParOf" srcId="{E8AF6BA6-F732-4570-8194-C1CB5C193DC1}" destId="{262C6F82-0519-46AE-B704-FE2775EFD702}" srcOrd="0" destOrd="0" presId="urn:microsoft.com/office/officeart/2005/8/layout/vList2"/>
    <dgm:cxn modelId="{4CA740D2-10CE-4B97-AD7F-832C94357952}" type="presParOf" srcId="{E8AF6BA6-F732-4570-8194-C1CB5C193DC1}" destId="{6B817F01-B2C7-4AA9-A194-1A8052D3E8BA}" srcOrd="1" destOrd="0" presId="urn:microsoft.com/office/officeart/2005/8/layout/vList2"/>
    <dgm:cxn modelId="{8E883495-7270-47BC-B954-A2E2186037F8}" type="presParOf" srcId="{E8AF6BA6-F732-4570-8194-C1CB5C193DC1}" destId="{D9DA20AC-0D90-4F35-9F72-0BF2CA181130}" srcOrd="2" destOrd="0" presId="urn:microsoft.com/office/officeart/2005/8/layout/vList2"/>
    <dgm:cxn modelId="{3B88D0BF-EA78-4D33-9776-F428951C4175}" type="presParOf" srcId="{E8AF6BA6-F732-4570-8194-C1CB5C193DC1}" destId="{C6F7FF8D-91D8-4DD9-96B8-E4DE74FE6A54}" srcOrd="3" destOrd="0" presId="urn:microsoft.com/office/officeart/2005/8/layout/vList2"/>
    <dgm:cxn modelId="{1E61DB53-477F-4573-B831-91291163BE7D}" type="presParOf" srcId="{E8AF6BA6-F732-4570-8194-C1CB5C193DC1}" destId="{C9CA40C7-F462-4056-A873-10D4371618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74296-9FAA-404A-9B27-EF156D7458C2}">
      <dsp:nvSpPr>
        <dsp:cNvPr id="0" name=""/>
        <dsp:cNvSpPr/>
      </dsp:nvSpPr>
      <dsp:spPr>
        <a:xfrm rot="5400000">
          <a:off x="-224128" y="226491"/>
          <a:ext cx="1494186" cy="1045930"/>
        </a:xfrm>
        <a:prstGeom prst="chevron">
          <a:avLst/>
        </a:prstGeom>
        <a:solidFill>
          <a:srgbClr val="004C97"/>
        </a:solidFill>
        <a:ln w="635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Look</a:t>
          </a:r>
        </a:p>
      </dsp:txBody>
      <dsp:txXfrm rot="-5400000">
        <a:off x="0" y="525328"/>
        <a:ext cx="1045930" cy="448256"/>
      </dsp:txXfrm>
    </dsp:sp>
    <dsp:sp modelId="{0F670106-2E9D-4782-B54B-D8EA01658465}">
      <dsp:nvSpPr>
        <dsp:cNvPr id="0" name=""/>
        <dsp:cNvSpPr/>
      </dsp:nvSpPr>
      <dsp:spPr>
        <a:xfrm rot="5400000">
          <a:off x="2656143" y="-1607849"/>
          <a:ext cx="971221" cy="4191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Look for an email from Danny Gourley Fisher: “Danny Gourley Fischer shared the folder _____________ with you”</a:t>
          </a:r>
        </a:p>
      </dsp:txBody>
      <dsp:txXfrm rot="-5400000">
        <a:off x="1045931" y="49774"/>
        <a:ext cx="4144235" cy="876399"/>
      </dsp:txXfrm>
    </dsp:sp>
    <dsp:sp modelId="{97B657A8-667C-435D-9865-219BC91F5E15}">
      <dsp:nvSpPr>
        <dsp:cNvPr id="0" name=""/>
        <dsp:cNvSpPr/>
      </dsp:nvSpPr>
      <dsp:spPr>
        <a:xfrm rot="5400000">
          <a:off x="-224128" y="1525290"/>
          <a:ext cx="1494186" cy="1045930"/>
        </a:xfrm>
        <a:prstGeom prst="chevron">
          <a:avLst/>
        </a:prstGeom>
        <a:solidFill>
          <a:srgbClr val="004C97"/>
        </a:solidFill>
        <a:ln w="635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Click</a:t>
          </a:r>
        </a:p>
      </dsp:txBody>
      <dsp:txXfrm rot="-5400000">
        <a:off x="0" y="1824127"/>
        <a:ext cx="1045930" cy="448256"/>
      </dsp:txXfrm>
    </dsp:sp>
    <dsp:sp modelId="{551B3885-55CC-40DB-9560-117D6AF86615}">
      <dsp:nvSpPr>
        <dsp:cNvPr id="0" name=""/>
        <dsp:cNvSpPr/>
      </dsp:nvSpPr>
      <dsp:spPr>
        <a:xfrm rot="5400000">
          <a:off x="2656143" y="-309049"/>
          <a:ext cx="971221" cy="4191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Click on the File icon to open the SharePoint location</a:t>
          </a:r>
        </a:p>
      </dsp:txBody>
      <dsp:txXfrm rot="-5400000">
        <a:off x="1045931" y="1348574"/>
        <a:ext cx="4144235" cy="876399"/>
      </dsp:txXfrm>
    </dsp:sp>
    <dsp:sp modelId="{031A32E1-95D8-4D76-935F-5F4B3B60B58B}">
      <dsp:nvSpPr>
        <dsp:cNvPr id="0" name=""/>
        <dsp:cNvSpPr/>
      </dsp:nvSpPr>
      <dsp:spPr>
        <a:xfrm rot="5400000">
          <a:off x="-224128" y="2824090"/>
          <a:ext cx="1494186" cy="1045930"/>
        </a:xfrm>
        <a:prstGeom prst="chevron">
          <a:avLst/>
        </a:prstGeom>
        <a:solidFill>
          <a:srgbClr val="004C97"/>
        </a:solidFill>
        <a:ln w="635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Click</a:t>
          </a:r>
        </a:p>
      </dsp:txBody>
      <dsp:txXfrm rot="-5400000">
        <a:off x="0" y="3122927"/>
        <a:ext cx="1045930" cy="448256"/>
      </dsp:txXfrm>
    </dsp:sp>
    <dsp:sp modelId="{C5F8D73E-D0D6-4066-8AD8-26695B149347}">
      <dsp:nvSpPr>
        <dsp:cNvPr id="0" name=""/>
        <dsp:cNvSpPr/>
      </dsp:nvSpPr>
      <dsp:spPr>
        <a:xfrm rot="5400000">
          <a:off x="2656143" y="989749"/>
          <a:ext cx="971221" cy="4191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Click “Add shortcut to OneDrive”</a:t>
          </a:r>
        </a:p>
      </dsp:txBody>
      <dsp:txXfrm rot="-5400000">
        <a:off x="1045931" y="2647373"/>
        <a:ext cx="4144235" cy="876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C6F82-0519-46AE-B704-FE2775EFD702}">
      <dsp:nvSpPr>
        <dsp:cNvPr id="0" name=""/>
        <dsp:cNvSpPr/>
      </dsp:nvSpPr>
      <dsp:spPr>
        <a:xfrm>
          <a:off x="0" y="0"/>
          <a:ext cx="4361693" cy="73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Advising Worksheets – </a:t>
          </a:r>
          <a:r>
            <a:rPr lang="en-US" sz="1600" b="1" kern="1200" dirty="0"/>
            <a:t>PLEASE!</a:t>
          </a:r>
        </a:p>
      </dsp:txBody>
      <dsp:txXfrm>
        <a:off x="35710" y="35710"/>
        <a:ext cx="4290273" cy="660103"/>
      </dsp:txXfrm>
    </dsp:sp>
    <dsp:sp modelId="{D9DA20AC-0D90-4F35-9F72-0BF2CA181130}">
      <dsp:nvSpPr>
        <dsp:cNvPr id="0" name=""/>
        <dsp:cNvSpPr/>
      </dsp:nvSpPr>
      <dsp:spPr>
        <a:xfrm>
          <a:off x="0" y="1999403"/>
          <a:ext cx="4361693" cy="73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ANYTHING you want to keep to document information related to that student</a:t>
          </a:r>
        </a:p>
      </dsp:txBody>
      <dsp:txXfrm>
        <a:off x="35710" y="2035113"/>
        <a:ext cx="4290273" cy="660103"/>
      </dsp:txXfrm>
    </dsp:sp>
    <dsp:sp modelId="{C6F7FF8D-91D8-4DD9-96B8-E4DE74FE6A54}">
      <dsp:nvSpPr>
        <dsp:cNvPr id="0" name=""/>
        <dsp:cNvSpPr/>
      </dsp:nvSpPr>
      <dsp:spPr>
        <a:xfrm>
          <a:off x="0" y="2786946"/>
          <a:ext cx="4361693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8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Grade sheets/reports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SAP appeals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Major/Minor Checklist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Waivers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Updated Test Scores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Updated Transcripts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Emails</a:t>
          </a:r>
        </a:p>
      </dsp:txBody>
      <dsp:txXfrm>
        <a:off x="0" y="2786946"/>
        <a:ext cx="4361693" cy="2190060"/>
      </dsp:txXfrm>
    </dsp:sp>
    <dsp:sp modelId="{C9CA40C7-F462-4056-A873-10D437161807}">
      <dsp:nvSpPr>
        <dsp:cNvPr id="0" name=""/>
        <dsp:cNvSpPr/>
      </dsp:nvSpPr>
      <dsp:spPr>
        <a:xfrm>
          <a:off x="0" y="4245482"/>
          <a:ext cx="4361693" cy="731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Just like Paper Files</a:t>
          </a:r>
        </a:p>
      </dsp:txBody>
      <dsp:txXfrm>
        <a:off x="35710" y="4281192"/>
        <a:ext cx="4290273" cy="66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3:42:44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0,'2041'0'0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8T13:43:45.3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1 203,'0'5,"9"5,12 11,11 10,10 0,1 0,-1-7,-9-19,-9-39,-4-44,-2-45,-3-2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8T13:43:51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8T13:43:52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55FE5-A8A4-4072-821B-56D816D8E0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B9E5F-187E-47C4-97FF-D09F1597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Just like paper files used to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B9E5F-187E-47C4-97FF-D09F1597DC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232EB-2FCB-37AF-5FF1-DDC36DED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5CACE-50B3-4274-AED4-6FAD749E2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50BF7-B5BB-DA54-B9B1-BD71A01BD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Just like paper files used to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F1BD-7993-8FC9-7E3B-D30B1165C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B9E5F-187E-47C4-97FF-D09F1597DC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5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goodfreephotos.com/other-photos/rooms/stack-of-magazines-and-books.jpg.php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png"/><Relationship Id="rId4" Type="http://schemas.openxmlformats.org/officeDocument/2006/relationships/diagramData" Target="../diagrams/data2.xml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iu.edu/apps/advising/login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ging-files-filing-cabinet-1920437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character.com/character/ulf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u.edu/caneiu/resources.php" TargetMode="External"/><Relationship Id="rId4" Type="http://schemas.openxmlformats.org/officeDocument/2006/relationships/hyperlink" Target="https://www.eiu.edu/advis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u.ed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maileiu.sharepoint.com/:b:/r/sites/AACSharepoint/Student%20Files/CLAS%20Electronic%20Files/Bookmarking%20a%20SharePoint%20Guide.pdf?csf=1&amp;web=1&amp;e=V0ixL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maileiu.sharepoint.com/:b:/s/AACSharepoint/EdzfIkEEb-hGsPGydleMsXkBZV7JXlV3xT4Jhk7S0HM3Kw?email=mclaingen%40eiu.edu&amp;e=HH9Biy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azurecurve.co.uk/2022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Topview of mint green workspace with laptop, coffee, notebook, pen, glasses, and mouse">
            <a:extLst>
              <a:ext uri="{FF2B5EF4-FFF2-40B4-BE49-F238E27FC236}">
                <a16:creationId xmlns:a16="http://schemas.microsoft.com/office/drawing/2014/main" id="{BF043145-2578-3089-AC81-A07B98EA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15DF8A-891A-1965-E372-1BA1F3B9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79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3000"/>
                </a:schemeClr>
              </a:gs>
              <a:gs pos="26000">
                <a:schemeClr val="bg1">
                  <a:alpha val="2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DE3C3-83DE-B6AC-DB14-AC868DF4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219" y="898373"/>
            <a:ext cx="447054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800" dirty="0"/>
              <a:t>Electronic Student 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889A3-B4E5-400C-8AA8-7F5F3AC94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2646" y="4495013"/>
            <a:ext cx="4116410" cy="1386840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200" dirty="0"/>
              <a:t>Mary “Sam” Laingen</a:t>
            </a:r>
          </a:p>
          <a:p>
            <a:pPr algn="l"/>
            <a:r>
              <a:rPr lang="en-US" sz="2200" dirty="0"/>
              <a:t>University Pre-Health Professions Advisor</a:t>
            </a:r>
          </a:p>
        </p:txBody>
      </p:sp>
    </p:spTree>
    <p:extLst>
      <p:ext uri="{BB962C8B-B14F-4D97-AF65-F5344CB8AC3E}">
        <p14:creationId xmlns:p14="http://schemas.microsoft.com/office/powerpoint/2010/main" val="3343975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2D88D-3628-77E2-760B-821114E5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EE39398-60E3-A624-5FCD-81AD00795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500BE-C74F-0B84-9652-A135A643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24"/>
            <a:ext cx="8844071" cy="10510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Finding a Student File</a:t>
            </a:r>
          </a:p>
        </p:txBody>
      </p:sp>
      <p:pic>
        <p:nvPicPr>
          <p:cNvPr id="7" name="Picture 6" descr="Colored organizers on shelves">
            <a:extLst>
              <a:ext uri="{FF2B5EF4-FFF2-40B4-BE49-F238E27FC236}">
                <a16:creationId xmlns:a16="http://schemas.microsoft.com/office/drawing/2014/main" id="{E736AB8B-6334-9A3D-9037-62821E12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0" b="1802"/>
          <a:stretch>
            <a:fillRect/>
          </a:stretch>
        </p:blipFill>
        <p:spPr>
          <a:xfrm>
            <a:off x="442000" y="1322464"/>
            <a:ext cx="11193700" cy="5284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61964-88A5-4DA8-70DC-D11392B6F52A}"/>
              </a:ext>
            </a:extLst>
          </p:cNvPr>
          <p:cNvSpPr txBox="1"/>
          <p:nvPr/>
        </p:nvSpPr>
        <p:spPr>
          <a:xfrm>
            <a:off x="442000" y="5653034"/>
            <a:ext cx="11193700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Search Bar – It’s the easiest way to find the file </a:t>
            </a:r>
          </a:p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(and you do not have to sing the ABC’s to help)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F78A3B-5A23-3EFD-E45B-0AFA860F6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6" y="1347252"/>
            <a:ext cx="7799288" cy="4297680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ED54692-0437-7703-7FF5-A561D0494E6D}"/>
              </a:ext>
            </a:extLst>
          </p:cNvPr>
          <p:cNvSpPr/>
          <p:nvPr/>
        </p:nvSpPr>
        <p:spPr>
          <a:xfrm>
            <a:off x="7482594" y="1415607"/>
            <a:ext cx="2468880" cy="5486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files">
            <a:extLst>
              <a:ext uri="{FF2B5EF4-FFF2-40B4-BE49-F238E27FC236}">
                <a16:creationId xmlns:a16="http://schemas.microsoft.com/office/drawing/2014/main" id="{8B614309-C200-32D5-4314-9BEC2ED526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-9526"/>
            <a:ext cx="1219198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3C5E8E-1B0D-A129-9086-6CF2DED9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What’s in the Student File?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D9B94-9E0D-96E8-3C33-A3D16A10E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15532"/>
            <a:ext cx="5483352" cy="45938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 Transcripts</a:t>
            </a:r>
          </a:p>
          <a:p>
            <a:pPr lvl="1"/>
            <a:r>
              <a:rPr lang="en-US" dirty="0"/>
              <a:t>As of the date the file was created </a:t>
            </a:r>
          </a:p>
          <a:p>
            <a:pPr lvl="2"/>
            <a:r>
              <a:rPr lang="en-US" dirty="0"/>
              <a:t>vs searching on Banner: SAAADMS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Word document where advisors can write notes</a:t>
            </a:r>
          </a:p>
          <a:p>
            <a:r>
              <a:rPr lang="en-US" dirty="0" err="1"/>
              <a:t>Facesheet</a:t>
            </a:r>
            <a:endParaRPr lang="en-US" dirty="0"/>
          </a:p>
          <a:p>
            <a:pPr lvl="1"/>
            <a:r>
              <a:rPr lang="en-US" dirty="0"/>
              <a:t>Created for advisors</a:t>
            </a:r>
          </a:p>
          <a:p>
            <a:pPr lvl="1"/>
            <a:r>
              <a:rPr lang="en-US" dirty="0"/>
              <a:t>Basic Student Information</a:t>
            </a:r>
          </a:p>
          <a:p>
            <a:pPr lvl="1"/>
            <a:r>
              <a:rPr lang="en-US" dirty="0"/>
              <a:t>High School Information (Including GPA)</a:t>
            </a:r>
          </a:p>
          <a:p>
            <a:pPr lvl="1"/>
            <a:r>
              <a:rPr lang="en-US" dirty="0"/>
              <a:t>College Information (Including GPA)</a:t>
            </a:r>
          </a:p>
          <a:p>
            <a:pPr lvl="1"/>
            <a:r>
              <a:rPr lang="en-US" dirty="0"/>
              <a:t>Test Scores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D5050-C362-5537-57C6-427F9752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63" y="1680898"/>
            <a:ext cx="5645473" cy="1434132"/>
          </a:xfrm>
          <a:prstGeom prst="rect">
            <a:avLst/>
          </a:prstGeom>
        </p:spPr>
      </p:pic>
      <p:pic>
        <p:nvPicPr>
          <p:cNvPr id="6" name="Picture 5" descr="A close-up of a document">
            <a:extLst>
              <a:ext uri="{FF2B5EF4-FFF2-40B4-BE49-F238E27FC236}">
                <a16:creationId xmlns:a16="http://schemas.microsoft.com/office/drawing/2014/main" id="{026E602F-E1BB-8C94-6A91-A2574FFE6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8" y="3300589"/>
            <a:ext cx="2598164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4EBC93-9E50-7107-6228-12B0B4CF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6" y="176973"/>
            <a:ext cx="4361693" cy="15270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What should advisors put in the file?</a:t>
            </a:r>
            <a:endParaRPr lang="en-US" sz="33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lose-up of several binders with paper clips&#10;&#10;AI-generated content may be incorrect.">
            <a:extLst>
              <a:ext uri="{FF2B5EF4-FFF2-40B4-BE49-F238E27FC236}">
                <a16:creationId xmlns:a16="http://schemas.microsoft.com/office/drawing/2014/main" id="{BE0FEDEE-89B1-9BE2-98CF-713C1D933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345" r="8380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graphicFrame>
        <p:nvGraphicFramePr>
          <p:cNvPr id="26" name="Content Placeholder 8">
            <a:extLst>
              <a:ext uri="{FF2B5EF4-FFF2-40B4-BE49-F238E27FC236}">
                <a16:creationId xmlns:a16="http://schemas.microsoft.com/office/drawing/2014/main" id="{CBA6CC6E-52CE-95F7-6164-35245B843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03422"/>
              </p:ext>
            </p:extLst>
          </p:nvPr>
        </p:nvGraphicFramePr>
        <p:xfrm>
          <a:off x="7123007" y="1704021"/>
          <a:ext cx="4361693" cy="497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1BE81A-3E8C-E68E-FE1F-1C11E53E50DD}"/>
              </a:ext>
            </a:extLst>
          </p:cNvPr>
          <p:cNvSpPr txBox="1"/>
          <p:nvPr/>
        </p:nvSpPr>
        <p:spPr>
          <a:xfrm>
            <a:off x="7123007" y="2447925"/>
            <a:ext cx="4361693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eue Haas Grotesk Text Pro"/>
              </a:rPr>
              <a:t>Shows suggested courses and suggested alternates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eue Haas Grotesk Text Pro"/>
              </a:rPr>
              <a:t>Allows for notes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eue Haas Grotesk Text Pro"/>
              </a:rPr>
              <a:t>Documents several degree requirements</a:t>
            </a:r>
          </a:p>
          <a:p>
            <a:pPr marL="571500" lvl="2" indent="-11430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eue Haas Grotesk Text Pro"/>
              </a:rPr>
              <a:t>Credits completed/in-progress, EWP submission, World Language Req, Cultural Diversity Req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eue Haas Grotesk Text Pro"/>
              </a:rPr>
              <a:t>Can be accessed by other advisors</a:t>
            </a:r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31A4E89C-7181-E490-629F-D7EAEE5D8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8" y="0"/>
            <a:ext cx="4851643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6CF898F-5505-C7DB-BBB1-7436AAF374EF}"/>
              </a:ext>
            </a:extLst>
          </p:cNvPr>
          <p:cNvSpPr/>
          <p:nvPr/>
        </p:nvSpPr>
        <p:spPr>
          <a:xfrm>
            <a:off x="3619500" y="2447925"/>
            <a:ext cx="1495425" cy="13144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7C46A6E-2DC3-4CA7-0F5E-2EDD7A5BC6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403" y="1256997"/>
            <a:ext cx="5496692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8232C646-EEF5-4764-5EDA-451D8B51A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D99C7-B5E7-EF20-AD7C-E1885BE8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933" y="395622"/>
            <a:ext cx="4500041" cy="1353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>
                <a:solidFill>
                  <a:srgbClr val="004C97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Advising Worksheets</a:t>
            </a:r>
            <a:r>
              <a:rPr lang="en-US" sz="3300" b="1" kern="1200" dirty="0">
                <a:solidFill>
                  <a:srgbClr val="004C9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Quick Tutorial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4AE76F-AB88-932A-2E54-FA06F0CF2E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3486"/>
          <a:stretch>
            <a:fillRect/>
          </a:stretch>
        </p:blipFill>
        <p:spPr>
          <a:xfrm>
            <a:off x="47005" y="1069848"/>
            <a:ext cx="6317225" cy="4754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D9E3-AFE7-6325-2534-2F4C1A40D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7933" y="2144556"/>
            <a:ext cx="5139267" cy="3924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dirty="0"/>
              <a:t>Access through CAN Website: Resources for Advisors: Advising Worksheet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Click on “History” to access previous semesters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Can copy previous notes to paste into current semester sheet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Select Advisee by name or search by E#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Enter courses and alternate courses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Add notes regarding EWP reminders, scheduling issues, possible waivers, degree planning, resources and links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Select “Email Student” and “Registration PIN” to send to student automatically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Click Save – Automatically generates a PDF to print and save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8ED8AC-8A72-AEFE-B199-D1C2A15976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169" r="4" b="1221"/>
          <a:stretch>
            <a:fillRect/>
          </a:stretch>
        </p:blipFill>
        <p:spPr>
          <a:xfrm>
            <a:off x="-17115" y="1033272"/>
            <a:ext cx="6512482" cy="4846320"/>
          </a:xfrm>
          <a:prstGeom prst="rect">
            <a:avLst/>
          </a:prstGeom>
        </p:spPr>
      </p:pic>
      <p:pic>
        <p:nvPicPr>
          <p:cNvPr id="20" name="Picture 19" descr="A computer screen shot of a computer screen&#10;&#10;AI-generated content may be incorrect.">
            <a:extLst>
              <a:ext uri="{FF2B5EF4-FFF2-40B4-BE49-F238E27FC236}">
                <a16:creationId xmlns:a16="http://schemas.microsoft.com/office/drawing/2014/main" id="{62372E7B-6DE7-2F2A-5B91-7C6A73514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5" y="-3667"/>
            <a:ext cx="6381345" cy="6861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DBC86-DAEC-0E94-CD33-2D1D622BB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40" y="-3667"/>
            <a:ext cx="4605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9C5B62-B058-6C87-F655-27115C7D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6" y="3771088"/>
            <a:ext cx="1467055" cy="457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0EDC46-3BD3-DE90-4AEA-932E8B1E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73596"/>
            <a:ext cx="10741152" cy="1132258"/>
          </a:xfrm>
        </p:spPr>
        <p:txBody>
          <a:bodyPr/>
          <a:lstStyle/>
          <a:p>
            <a:r>
              <a:rPr lang="en-US" dirty="0"/>
              <a:t>How to save advising worksheets to electronic Student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36D6-06B9-D942-5EB8-E750B4C8C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405854"/>
            <a:ext cx="5483352" cy="5178550"/>
          </a:xfrm>
        </p:spPr>
        <p:txBody>
          <a:bodyPr>
            <a:noAutofit/>
          </a:bodyPr>
          <a:lstStyle/>
          <a:p>
            <a:r>
              <a:rPr lang="en-US" sz="1600" dirty="0"/>
              <a:t>Fill in the advising worksheet during the student appointment</a:t>
            </a:r>
          </a:p>
          <a:p>
            <a:r>
              <a:rPr lang="en-US" sz="1600" dirty="0"/>
              <a:t>Check the box to email student and/or show PIN</a:t>
            </a:r>
          </a:p>
          <a:p>
            <a:r>
              <a:rPr lang="en-US" sz="1600" dirty="0"/>
              <a:t>Click “Save”</a:t>
            </a:r>
          </a:p>
          <a:p>
            <a:r>
              <a:rPr lang="en-US" sz="1600" dirty="0"/>
              <a:t>Save the PDF that appears when you hit “Save” button at bottom left corner in the students file (just like printing a copy and adding to paper file)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400" dirty="0"/>
              <a:t>Click the download icon in the upper right corner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400" dirty="0"/>
              <a:t>Save in student’s official file as “Last Name, First Name, Semester, Advisor Name (if applicable), UPDATE # (if necessary)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Advising Management only saves the most recent copy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If someone else edits or deletes your previous notes, no record of previous notes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Click on “History” to access previous semesters</a:t>
            </a:r>
          </a:p>
        </p:txBody>
      </p:sp>
      <p:pic>
        <p:nvPicPr>
          <p:cNvPr id="27" name="Content Placeholder 26" descr="A close-up of a application form&#10;&#10;AI-generated content may be incorrect.">
            <a:extLst>
              <a:ext uri="{FF2B5EF4-FFF2-40B4-BE49-F238E27FC236}">
                <a16:creationId xmlns:a16="http://schemas.microsoft.com/office/drawing/2014/main" id="{2FC55978-4834-FDBE-9492-7BCEB10A9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42" y="839725"/>
            <a:ext cx="4108431" cy="6017165"/>
          </a:xfrm>
        </p:spPr>
      </p:pic>
      <p:pic>
        <p:nvPicPr>
          <p:cNvPr id="6" name="Picture 5" descr="A close-up of a document&#10;&#10;AI-generated content may be incorrect.">
            <a:extLst>
              <a:ext uri="{FF2B5EF4-FFF2-40B4-BE49-F238E27FC236}">
                <a16:creationId xmlns:a16="http://schemas.microsoft.com/office/drawing/2014/main" id="{9DE56B85-3B0F-D5F3-BD5C-CC91F40DF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47" y="839725"/>
            <a:ext cx="4256799" cy="60171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A2169F-ACFD-CEC8-10EF-0460F9096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7793" y="912428"/>
            <a:ext cx="6031254" cy="2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64BB0-2A24-DAA0-A312-E646B7C70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97C94-8FF2-B6F8-7650-D8F091CD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42900"/>
            <a:ext cx="4361686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Duplicate Student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7C09-209C-01D5-74BD-41EFAA23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69948"/>
            <a:ext cx="4361687" cy="483932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/>
              <a:t>Double Major</a:t>
            </a:r>
          </a:p>
          <a:p>
            <a:pPr>
              <a:lnSpc>
                <a:spcPct val="110000"/>
              </a:lnSpc>
            </a:pPr>
            <a:r>
              <a:rPr lang="en-US" sz="1200"/>
              <a:t>File name ends in DBL MAJOR (just like paper files)</a:t>
            </a:r>
          </a:p>
          <a:p>
            <a:pPr>
              <a:lnSpc>
                <a:spcPct val="110000"/>
              </a:lnSpc>
            </a:pPr>
            <a:r>
              <a:rPr lang="en-US" sz="1200"/>
              <a:t>If a student is a double major in English and History:</a:t>
            </a:r>
          </a:p>
          <a:p>
            <a:pPr lvl="1">
              <a:lnSpc>
                <a:spcPct val="110000"/>
              </a:lnSpc>
            </a:pPr>
            <a:r>
              <a:rPr lang="en-US" sz="1200"/>
              <a:t>DBL MAJOR ENG in the English Department File</a:t>
            </a:r>
          </a:p>
          <a:p>
            <a:pPr lvl="1">
              <a:lnSpc>
                <a:spcPct val="110000"/>
              </a:lnSpc>
            </a:pPr>
            <a:r>
              <a:rPr lang="en-US" sz="1200"/>
              <a:t>DBL MAJOR HIS in the History Department File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>
              <a:highlight>
                <a:srgbClr val="FFFF00"/>
              </a:highlight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/>
              <a:t>If you have a reason for creating your own files:</a:t>
            </a:r>
          </a:p>
          <a:p>
            <a:pPr>
              <a:lnSpc>
                <a:spcPct val="110000"/>
              </a:lnSpc>
            </a:pPr>
            <a:r>
              <a:rPr lang="en-US" sz="1200"/>
              <a:t>Create a sub folder or temporary file</a:t>
            </a:r>
          </a:p>
          <a:p>
            <a:pPr>
              <a:lnSpc>
                <a:spcPct val="110000"/>
              </a:lnSpc>
            </a:pPr>
            <a:r>
              <a:rPr lang="en-US" sz="1200"/>
              <a:t>If you create files in the main folder</a:t>
            </a:r>
          </a:p>
          <a:p>
            <a:pPr lvl="1">
              <a:lnSpc>
                <a:spcPct val="110000"/>
              </a:lnSpc>
            </a:pPr>
            <a:r>
              <a:rPr lang="en-US" sz="1200"/>
              <a:t>Ensure the file name is different from the Official File, i.e. no E#, include advisors name</a:t>
            </a:r>
          </a:p>
          <a:p>
            <a:pPr lvl="1">
              <a:lnSpc>
                <a:spcPct val="110000"/>
              </a:lnSpc>
            </a:pPr>
            <a:r>
              <a:rPr lang="en-US" sz="1200"/>
              <a:t>If a student changes majors, the Degree Certification Officer needs to move the official file to the new major’s department folder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highlight>
                  <a:srgbClr val="FFFF00"/>
                </a:highlight>
              </a:rPr>
              <a:t>All new files created by AAC will be placed in the department’s folder (just like paper files without  moving stacks of files across campus)</a:t>
            </a:r>
            <a:endParaRPr lang="en-US" sz="1200" b="1" dirty="0">
              <a:highlight>
                <a:srgbClr val="FFFF00"/>
              </a:highlight>
            </a:endParaRPr>
          </a:p>
        </p:txBody>
      </p:sp>
      <p:pic>
        <p:nvPicPr>
          <p:cNvPr id="6" name="Picture 5" descr="Close-up of a file folder&#10;&#10;AI-generated content may be incorrect.">
            <a:extLst>
              <a:ext uri="{FF2B5EF4-FFF2-40B4-BE49-F238E27FC236}">
                <a16:creationId xmlns:a16="http://schemas.microsoft.com/office/drawing/2014/main" id="{77C2CFE3-BC51-F6E2-E399-5E7DCF5A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19" r="39894" b="-1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52ADB-749A-0BD8-6573-064714F20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302" y="2710170"/>
            <a:ext cx="7425296" cy="2536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103E1-F16B-C1FB-7C26-732970D4B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159" y="682426"/>
            <a:ext cx="7406640" cy="1993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D7B77D-4A88-6E23-3549-4E39F76C3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159" y="3449"/>
            <a:ext cx="7406640" cy="2989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13A399-1487-D4A3-109C-B16B92E87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017" y="3069455"/>
            <a:ext cx="7223760" cy="29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6D726-1713-42EF-BF50-CA1DBCF4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What about graduated (or inactive) students?</a:t>
            </a:r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DA0777A3-972D-1936-216F-6C7CA2A4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648" y="1102440"/>
            <a:ext cx="4681506" cy="46815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1CA7-6866-BA44-C2DE-BB592F33F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885148" cy="4096512"/>
          </a:xfrm>
        </p:spPr>
        <p:txBody>
          <a:bodyPr>
            <a:normAutofit/>
          </a:bodyPr>
          <a:lstStyle/>
          <a:p>
            <a:r>
              <a:rPr lang="en-US" sz="1700" dirty="0"/>
              <a:t>Advisors should NOT delete files from SharePoint</a:t>
            </a:r>
          </a:p>
          <a:p>
            <a:r>
              <a:rPr lang="en-US" sz="1700" dirty="0"/>
              <a:t>Move student files to “Inactive” file once student graduates</a:t>
            </a:r>
          </a:p>
          <a:p>
            <a:pPr lvl="1"/>
            <a:r>
              <a:rPr lang="en-US" sz="1700" dirty="0"/>
              <a:t>Even if the student is inactive, leave in the main file</a:t>
            </a:r>
          </a:p>
          <a:p>
            <a:pPr lvl="2"/>
            <a:r>
              <a:rPr lang="en-US" sz="1700" dirty="0"/>
              <a:t>If student returns, can still be found (just like paper files)</a:t>
            </a:r>
          </a:p>
          <a:p>
            <a:r>
              <a:rPr lang="en-US" sz="1700" dirty="0"/>
              <a:t>Academic Advising Center is charged with deleting files once the required time has passed (or we run virtual storage out of space)</a:t>
            </a:r>
          </a:p>
          <a:p>
            <a:r>
              <a:rPr lang="en-US" sz="1700" dirty="0"/>
              <a:t>JUST LIKE PAPER FILES</a:t>
            </a:r>
          </a:p>
        </p:txBody>
      </p:sp>
      <p:pic>
        <p:nvPicPr>
          <p:cNvPr id="11" name="Graphic 10" descr="Filing Box Archive with solid fill">
            <a:extLst>
              <a:ext uri="{FF2B5EF4-FFF2-40B4-BE49-F238E27FC236}">
                <a16:creationId xmlns:a16="http://schemas.microsoft.com/office/drawing/2014/main" id="{C1769506-74AB-B857-C290-9384C7F33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1978" y="5604064"/>
            <a:ext cx="914400" cy="914400"/>
          </a:xfrm>
          <a:prstGeom prst="rect">
            <a:avLst/>
          </a:prstGeom>
        </p:spPr>
      </p:pic>
      <p:pic>
        <p:nvPicPr>
          <p:cNvPr id="13" name="Graphic 12" descr="Syncing cloud with solid fill">
            <a:extLst>
              <a:ext uri="{FF2B5EF4-FFF2-40B4-BE49-F238E27FC236}">
                <a16:creationId xmlns:a16="http://schemas.microsoft.com/office/drawing/2014/main" id="{53A846E9-4856-4CF3-30DE-F9AF27515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1989" y="5604064"/>
            <a:ext cx="914400" cy="91440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2816EE9B-BA19-397F-D301-72434836A93D}"/>
              </a:ext>
            </a:extLst>
          </p:cNvPr>
          <p:cNvSpPr/>
          <p:nvPr/>
        </p:nvSpPr>
        <p:spPr>
          <a:xfrm>
            <a:off x="9886378" y="5911498"/>
            <a:ext cx="612648" cy="29953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9AD8C-8919-3426-2760-60210AA0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I have a dream…</a:t>
            </a:r>
          </a:p>
        </p:txBody>
      </p:sp>
      <p:pic>
        <p:nvPicPr>
          <p:cNvPr id="8" name="Picture 7" descr="A person in a garment&#10;&#10;AI-generated content may be incorrect.">
            <a:extLst>
              <a:ext uri="{FF2B5EF4-FFF2-40B4-BE49-F238E27FC236}">
                <a16:creationId xmlns:a16="http://schemas.microsoft.com/office/drawing/2014/main" id="{1654E84D-61B2-A9F1-1320-0FCEAA79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3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F853EE-4B3E-6094-8CBE-BEC17798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All advisors on campus will have access to electronic folders in their department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Contact Danny Gourley Fischer if do not have access to your department files/</a:t>
            </a:r>
            <a:r>
              <a:rPr lang="en-US" sz="1700" dirty="0" err="1"/>
              <a:t>Sharepoint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All Advisors on campus will visit the </a:t>
            </a:r>
            <a:r>
              <a:rPr lang="en-US" sz="1700" dirty="0">
                <a:solidFill>
                  <a:srgbClr val="004C9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Advising</a:t>
            </a:r>
            <a:r>
              <a:rPr lang="en-US" sz="1700" dirty="0">
                <a:solidFill>
                  <a:srgbClr val="004C97"/>
                </a:solidFill>
              </a:rPr>
              <a:t> </a:t>
            </a:r>
            <a:r>
              <a:rPr lang="en-US" sz="1700" dirty="0"/>
              <a:t>Website and access the Campus Advising Network Website to review the recourses available in the </a:t>
            </a:r>
            <a:r>
              <a:rPr lang="en-US" sz="1700" dirty="0">
                <a:solidFill>
                  <a:srgbClr val="004C9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for Advisors</a:t>
            </a:r>
            <a:r>
              <a:rPr lang="en-US" sz="1700" dirty="0">
                <a:solidFill>
                  <a:srgbClr val="004C97"/>
                </a:solidFill>
              </a:rPr>
              <a:t> </a:t>
            </a:r>
            <a:r>
              <a:rPr lang="en-US" sz="1700" dirty="0"/>
              <a:t>tab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All advisors on campus will utilize Advising Worksheets and save a PDF in the electronic file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When EAB Navigate is fully implemented, saving PDF of advising worksheets may not be necessary</a:t>
            </a:r>
          </a:p>
        </p:txBody>
      </p:sp>
    </p:spTree>
    <p:extLst>
      <p:ext uri="{BB962C8B-B14F-4D97-AF65-F5344CB8AC3E}">
        <p14:creationId xmlns:p14="http://schemas.microsoft.com/office/powerpoint/2010/main" val="19216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A0D1F-C838-C558-E73B-28AC0CD6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n-US" dirty="0"/>
              <a:t>Student Files</a:t>
            </a:r>
          </a:p>
        </p:txBody>
      </p:sp>
      <p:pic>
        <p:nvPicPr>
          <p:cNvPr id="5" name="Picture 4" descr="Stack of files">
            <a:extLst>
              <a:ext uri="{FF2B5EF4-FFF2-40B4-BE49-F238E27FC236}">
                <a16:creationId xmlns:a16="http://schemas.microsoft.com/office/drawing/2014/main" id="{2101C22C-EA9A-1551-B476-071F93D0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18" r="17448" b="-1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FA3D-766F-A836-9C21-E334373A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n-US" sz="1800" dirty="0"/>
              <a:t>Why electronic files?</a:t>
            </a:r>
          </a:p>
          <a:p>
            <a:r>
              <a:rPr lang="en-US" sz="1800" dirty="0"/>
              <a:t>Creating Files</a:t>
            </a:r>
          </a:p>
          <a:p>
            <a:r>
              <a:rPr lang="en-US" sz="1800" dirty="0"/>
              <a:t>Accessing SharePoint</a:t>
            </a:r>
          </a:p>
          <a:p>
            <a:r>
              <a:rPr lang="en-US" sz="1800" dirty="0"/>
              <a:t>Accessing OneDrive</a:t>
            </a:r>
          </a:p>
          <a:p>
            <a:r>
              <a:rPr lang="en-US" sz="1800" dirty="0"/>
              <a:t>Utilizing Student Files</a:t>
            </a:r>
          </a:p>
          <a:p>
            <a:pPr lvl="1"/>
            <a:r>
              <a:rPr lang="en-US" sz="1600" dirty="0"/>
              <a:t>Finding Files</a:t>
            </a:r>
          </a:p>
          <a:p>
            <a:pPr lvl="1"/>
            <a:r>
              <a:rPr lang="en-US" sz="1600" dirty="0"/>
              <a:t>Creating Sub Folders</a:t>
            </a:r>
          </a:p>
          <a:p>
            <a:r>
              <a:rPr lang="en-US" sz="1800" dirty="0"/>
              <a:t>What and How to put items in the file</a:t>
            </a:r>
          </a:p>
          <a:p>
            <a:r>
              <a:rPr lang="en-US" sz="18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6752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D5CAB-3140-4948-7566-7B31DA39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n-US" sz="3300" dirty="0"/>
              <a:t>Why are electronic files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C2E7A-08C4-C9A7-C6D4-6D486CD1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n-US" sz="1800" dirty="0"/>
              <a:t>Save Time</a:t>
            </a:r>
          </a:p>
          <a:p>
            <a:pPr lvl="1"/>
            <a:r>
              <a:rPr lang="en-US" sz="1600" dirty="0"/>
              <a:t>Students, Faculty, &amp; Staff</a:t>
            </a:r>
          </a:p>
          <a:p>
            <a:r>
              <a:rPr lang="en-US" sz="1800" dirty="0"/>
              <a:t>Save Space</a:t>
            </a:r>
          </a:p>
          <a:p>
            <a:r>
              <a:rPr lang="en-US" sz="1800" dirty="0"/>
              <a:t>Facilitate Communication</a:t>
            </a:r>
          </a:p>
          <a:p>
            <a:r>
              <a:rPr lang="en-US" sz="1800" dirty="0"/>
              <a:t>Provide Consistency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C54040F7-477E-CD26-DE87-58CD1E93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28" r="17462" b="-1"/>
          <a:stretch>
            <a:fillRect/>
          </a:stretch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A14613-C96C-F5FD-0593-24D7C0DA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9B3CD-43D0-D8D6-77F5-87A97ED5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8" y="603504"/>
            <a:ext cx="5237577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Guidelines for Required Student Files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62C29-F52D-2334-3565-9BEFDC2E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4662" y="602382"/>
            <a:ext cx="5237577" cy="1527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These files are the official university student file and must be maintained per the state set guidelines (just like paper files)</a:t>
            </a:r>
          </a:p>
          <a:p>
            <a:r>
              <a:rPr lang="en-US" dirty="0"/>
              <a:t>They should NOT be deleted by advisors</a:t>
            </a:r>
          </a:p>
        </p:txBody>
      </p:sp>
      <p:pic>
        <p:nvPicPr>
          <p:cNvPr id="6" name="Content Placeholder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53CD739-0E4F-B230-362F-E00620402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7" y="2686854"/>
            <a:ext cx="5856447" cy="3638550"/>
          </a:xfrm>
          <a:prstGeom prst="rect">
            <a:avLst/>
          </a:prstGeom>
        </p:spPr>
      </p:pic>
      <p:pic>
        <p:nvPicPr>
          <p:cNvPr id="12" name="Picture 11" descr="Pen placed on top of a signature line">
            <a:extLst>
              <a:ext uri="{FF2B5EF4-FFF2-40B4-BE49-F238E27FC236}">
                <a16:creationId xmlns:a16="http://schemas.microsoft.com/office/drawing/2014/main" id="{435A36E4-C110-4084-5971-CABF6F9495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27" r="-1" b="-1"/>
          <a:stretch>
            <a:fillRect/>
          </a:stretch>
        </p:blipFill>
        <p:spPr>
          <a:xfrm>
            <a:off x="7322499" y="3046074"/>
            <a:ext cx="3261905" cy="28964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04E6ED-5ED2-0CFB-C6BA-1517C8F88DDA}"/>
                  </a:ext>
                </a:extLst>
              </p14:cNvPr>
              <p14:cNvContentPartPr/>
              <p14:nvPr/>
            </p14:nvContentPartPr>
            <p14:xfrm>
              <a:off x="4019175" y="4962285"/>
              <a:ext cx="735120" cy="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04E6ED-5ED2-0CFB-C6BA-1517C8F88D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5175" y="4746285"/>
                <a:ext cx="84276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97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E1B99-7648-C076-FF2A-776E33BA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n-US"/>
              <a:t>Creating Files</a:t>
            </a:r>
            <a:endParaRPr lang="en-US" dirty="0"/>
          </a:p>
        </p:txBody>
      </p:sp>
      <p:pic>
        <p:nvPicPr>
          <p:cNvPr id="14" name="Picture 13" descr="Different colored organizers">
            <a:extLst>
              <a:ext uri="{FF2B5EF4-FFF2-40B4-BE49-F238E27FC236}">
                <a16:creationId xmlns:a16="http://schemas.microsoft.com/office/drawing/2014/main" id="{D5600750-190B-8715-BEBB-51E5C74A92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99" r="21477" b="1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3504A-6AA9-4535-E3F4-694BD0D1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Official Files are created in the Academic Advising Center (just like paper files)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If you create your own files, move content to the official file once you gain access</a:t>
            </a:r>
          </a:p>
          <a:p>
            <a:r>
              <a:rPr lang="en-US" sz="1800" dirty="0"/>
              <a:t>Official Files are Labeled:</a:t>
            </a:r>
          </a:p>
          <a:p>
            <a:pPr lvl="1"/>
            <a:r>
              <a:rPr lang="en-US" sz="1600" dirty="0"/>
              <a:t>Last Name, First Name, E#</a:t>
            </a:r>
          </a:p>
          <a:p>
            <a:pPr lvl="1"/>
            <a:r>
              <a:rPr lang="en-US" sz="1600" dirty="0"/>
              <a:t>followed by admission code</a:t>
            </a:r>
          </a:p>
          <a:p>
            <a:pPr lvl="2"/>
            <a:r>
              <a:rPr lang="en-US" sz="1400" dirty="0"/>
              <a:t>ST (Standard Admit)</a:t>
            </a:r>
          </a:p>
          <a:p>
            <a:pPr lvl="2"/>
            <a:r>
              <a:rPr lang="en-US" sz="1400" dirty="0"/>
              <a:t>GW (Gateway Admit)</a:t>
            </a:r>
          </a:p>
          <a:p>
            <a:pPr lvl="2"/>
            <a:r>
              <a:rPr lang="en-US" sz="1400" dirty="0"/>
              <a:t>TR (Transfer Admit)</a:t>
            </a:r>
          </a:p>
          <a:p>
            <a:pPr lvl="2"/>
            <a:r>
              <a:rPr lang="en-US" sz="1400" dirty="0"/>
              <a:t>INT for International Admit</a:t>
            </a:r>
          </a:p>
          <a:p>
            <a:pPr lvl="2"/>
            <a:r>
              <a:rPr lang="en-US" sz="1400" dirty="0"/>
              <a:t>NUR (Nursing Admit)</a:t>
            </a:r>
            <a:endParaRPr lang="en-US" sz="1800" dirty="0"/>
          </a:p>
          <a:p>
            <a:r>
              <a:rPr lang="en-US" sz="1800" dirty="0"/>
              <a:t>Doe, Edith E12345678 ST</a:t>
            </a:r>
          </a:p>
          <a:p>
            <a:r>
              <a:rPr lang="en-US" sz="1800" dirty="0"/>
              <a:t>Doe, Kenneth E12345679 TR</a:t>
            </a:r>
          </a:p>
          <a:p>
            <a:pPr lvl="1"/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3098B7-75CE-C31D-83EA-E371DB8A860D}"/>
                  </a:ext>
                </a:extLst>
              </p14:cNvPr>
              <p14:cNvContentPartPr/>
              <p14:nvPr/>
            </p14:nvContentPartPr>
            <p14:xfrm>
              <a:off x="-1124145" y="1365165"/>
              <a:ext cx="108000" cy="12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3098B7-75CE-C31D-83EA-E371DB8A86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77785" y="1257525"/>
                <a:ext cx="2156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785048-4FA2-A2D8-3EF9-3E6EEFB121F0}"/>
                  </a:ext>
                </a:extLst>
              </p14:cNvPr>
              <p14:cNvContentPartPr/>
              <p14:nvPr/>
            </p14:nvContentPartPr>
            <p14:xfrm>
              <a:off x="-828945" y="405760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785048-4FA2-A2D8-3EF9-3E6EEFB121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82585" y="39496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9F0639-CC59-F9FB-AA51-75633D5E671F}"/>
                  </a:ext>
                </a:extLst>
              </p14:cNvPr>
              <p14:cNvContentPartPr/>
              <p14:nvPr/>
            </p14:nvContentPartPr>
            <p14:xfrm>
              <a:off x="-828945" y="405760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9F0639-CC59-F9FB-AA51-75633D5E67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82585" y="394960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361F-92C9-29E8-FF81-4A868D6C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Student Files through SharePoint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2F9F45-B390-5046-8C4D-9D6DAFA48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588243"/>
            <a:ext cx="6280150" cy="54179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66373-0165-A770-F44A-ED5DC1607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 to the </a:t>
            </a:r>
            <a:r>
              <a:rPr lang="en-US" dirty="0">
                <a:solidFill>
                  <a:srgbClr val="004C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EIU Homepage</a:t>
            </a:r>
            <a:endParaRPr lang="en-US" dirty="0">
              <a:solidFill>
                <a:srgbClr val="004C97"/>
              </a:solidFill>
            </a:endParaRPr>
          </a:p>
          <a:p>
            <a:r>
              <a:rPr lang="en-US" dirty="0"/>
              <a:t>Click on </a:t>
            </a:r>
            <a:r>
              <a:rPr lang="en-US" dirty="0" err="1"/>
              <a:t>Panthermail</a:t>
            </a:r>
            <a:r>
              <a:rPr lang="en-US" dirty="0"/>
              <a:t> to open Microsoft 365</a:t>
            </a:r>
          </a:p>
          <a:p>
            <a:r>
              <a:rPr lang="en-US" dirty="0"/>
              <a:t>Click on 9-dots arranged in a box in upper left  corner – Select SharePoint or More Apps (Search for SharePoint)</a:t>
            </a:r>
          </a:p>
          <a:p>
            <a:r>
              <a:rPr lang="en-US" dirty="0"/>
              <a:t>All files are housed on SharePoint and can be accessed through OneDrive </a:t>
            </a:r>
          </a:p>
          <a:p>
            <a:r>
              <a:rPr lang="en-US" dirty="0"/>
              <a:t>(Like a giant file room just like paper files)</a:t>
            </a:r>
          </a:p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84AE3E4-3781-78EA-70B2-861594E89397}"/>
              </a:ext>
            </a:extLst>
          </p:cNvPr>
          <p:cNvSpPr/>
          <p:nvPr/>
        </p:nvSpPr>
        <p:spPr>
          <a:xfrm rot="16200000">
            <a:off x="4714875" y="523875"/>
            <a:ext cx="45720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7D83B3-C02B-7454-364A-A6929E64BC94}"/>
              </a:ext>
            </a:extLst>
          </p:cNvPr>
          <p:cNvSpPr/>
          <p:nvPr/>
        </p:nvSpPr>
        <p:spPr>
          <a:xfrm>
            <a:off x="7086600" y="2428875"/>
            <a:ext cx="752475" cy="7810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925E195-02C2-1921-4E96-A8BA41493E5A}"/>
              </a:ext>
            </a:extLst>
          </p:cNvPr>
          <p:cNvSpPr/>
          <p:nvPr/>
        </p:nvSpPr>
        <p:spPr>
          <a:xfrm flipV="1">
            <a:off x="6000749" y="1514475"/>
            <a:ext cx="457200" cy="5486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2F9C20C-66B6-F33C-4A61-16EEF558AB33}"/>
              </a:ext>
            </a:extLst>
          </p:cNvPr>
          <p:cNvSpPr/>
          <p:nvPr/>
        </p:nvSpPr>
        <p:spPr>
          <a:xfrm rot="16200000" flipV="1">
            <a:off x="9448799" y="3201988"/>
            <a:ext cx="457200" cy="5486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B3D8-63C2-DB2B-1402-6AB97A33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 Tips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03323-4806-B607-0D57-A0382AAB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04710"/>
            <a:ext cx="5157787" cy="5598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C9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Bookmarking a SharePoint</a:t>
            </a:r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9AAA47-57B5-645D-5640-3E2358A3C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85736"/>
            <a:ext cx="5157787" cy="44662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Navigate to the SharePoint link you received in your email and </a:t>
            </a:r>
            <a:r>
              <a:rPr lang="en-US" b="1" dirty="0"/>
              <a:t>click Sign in with your EIU credentials</a:t>
            </a:r>
            <a:r>
              <a:rPr lang="en-US" dirty="0"/>
              <a:t> if needed</a:t>
            </a:r>
          </a:p>
          <a:p>
            <a:r>
              <a:rPr lang="en-US" dirty="0"/>
              <a:t>Click on the name of the SharePoint folder</a:t>
            </a:r>
          </a:p>
          <a:p>
            <a:r>
              <a:rPr lang="en-US" dirty="0"/>
              <a:t>Be sure to </a:t>
            </a:r>
            <a:r>
              <a:rPr lang="en-US" b="1" dirty="0"/>
              <a:t>click the star icon</a:t>
            </a:r>
            <a:r>
              <a:rPr lang="en-US" dirty="0"/>
              <a:t> in the top right to follow the SharePoint</a:t>
            </a:r>
          </a:p>
          <a:p>
            <a:r>
              <a:rPr lang="en-US" dirty="0"/>
              <a:t>Once you do, you will always be able to return to the SharePoint from anywhere in your Microsoft account by clicking the menu icon (9-dots arranged in a box), then SharePoint icon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1E110AA-EF9E-8F00-578B-DBCA0CD7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296" y="0"/>
            <a:ext cx="2954092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BF34BC-F8B4-9952-9A50-BA52811C7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985" y="1555724"/>
            <a:ext cx="5897525" cy="4754880"/>
          </a:xfrm>
          <a:prstGeom prst="rect">
            <a:avLst/>
          </a:prstGeom>
        </p:spPr>
      </p:pic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949EC7D5-7AB6-89A5-E18A-46586CABFBDA}"/>
              </a:ext>
            </a:extLst>
          </p:cNvPr>
          <p:cNvSpPr/>
          <p:nvPr/>
        </p:nvSpPr>
        <p:spPr>
          <a:xfrm>
            <a:off x="8810744" y="4461831"/>
            <a:ext cx="365760" cy="365760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5A14613-C96C-F5FD-0593-24D7C0DA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F49C0-D245-0C27-19D7-F712D7D1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603504"/>
            <a:ext cx="5237576" cy="1527048"/>
          </a:xfrm>
        </p:spPr>
        <p:txBody>
          <a:bodyPr anchor="b">
            <a:normAutofit/>
          </a:bodyPr>
          <a:lstStyle/>
          <a:p>
            <a:r>
              <a:rPr lang="en-US" sz="3300" dirty="0"/>
              <a:t>Accessing Student Files through SharePoint then OneDrive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295E0B-6CF1-1A27-B340-FDDE8ACE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429000"/>
            <a:ext cx="6095999" cy="3276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ADD40-6080-BE74-A2BC-4B586F34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8260"/>
          <a:stretch>
            <a:fillRect/>
          </a:stretch>
        </p:blipFill>
        <p:spPr>
          <a:xfrm>
            <a:off x="6986190" y="266298"/>
            <a:ext cx="4047838" cy="2896404"/>
          </a:xfrm>
          <a:prstGeom prst="rect">
            <a:avLst/>
          </a:prstGeom>
        </p:spPr>
      </p:pic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8E74B5AE-F83A-8632-D439-CB39AE792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176946"/>
              </p:ext>
            </p:extLst>
          </p:nvPr>
        </p:nvGraphicFramePr>
        <p:xfrm>
          <a:off x="619758" y="2212848"/>
          <a:ext cx="5237577" cy="409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A1A818-7ED9-774E-A2AC-C084F41045F8}"/>
              </a:ext>
            </a:extLst>
          </p:cNvPr>
          <p:cNvSpPr/>
          <p:nvPr/>
        </p:nvSpPr>
        <p:spPr>
          <a:xfrm>
            <a:off x="8553450" y="2438400"/>
            <a:ext cx="885825" cy="2762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7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D1F35-350E-5322-8C6C-C31A0B0D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DC555F-96E9-6121-810F-77516F4A1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8874" y="1739417"/>
            <a:ext cx="5183189" cy="4466248"/>
          </a:xfrm>
        </p:spPr>
        <p:txBody>
          <a:bodyPr>
            <a:normAutofit fontScale="92500"/>
          </a:bodyPr>
          <a:lstStyle/>
          <a:p>
            <a:r>
              <a:rPr lang="en-US" dirty="0"/>
              <a:t>Look for the cloud icon in the System Tray at the bottom right of your screen.</a:t>
            </a:r>
          </a:p>
          <a:p>
            <a:endParaRPr lang="en-US" dirty="0"/>
          </a:p>
          <a:p>
            <a:r>
              <a:rPr lang="en-US" dirty="0"/>
              <a:t>If it is not there, go to the Windows menu, search for OneDrive, click on it to run it</a:t>
            </a:r>
          </a:p>
          <a:p>
            <a:pPr lvl="1"/>
            <a:r>
              <a:rPr lang="en-US" dirty="0"/>
              <a:t>Wait about 60 seconds</a:t>
            </a:r>
          </a:p>
          <a:p>
            <a:r>
              <a:rPr lang="en-US" dirty="0"/>
              <a:t>Right-click the cloud icon, click the gear icon, click Settings</a:t>
            </a:r>
          </a:p>
          <a:p>
            <a:r>
              <a:rPr lang="en-US" dirty="0"/>
              <a:t>Click Sync and backup and be sure the “Start OneDrive when I sign in to Windows” is in the ON position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36F58-DCF2-E084-9207-B3CC91A9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OneDrive Tips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363EB-ADFB-79B3-229B-C4CCF1C85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114420"/>
            <a:ext cx="5183188" cy="5598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C9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Synching Files with OneDrive</a:t>
            </a:r>
            <a:endParaRPr lang="en-US" dirty="0">
              <a:solidFill>
                <a:srgbClr val="004C9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BFEB1E-7686-50F0-128F-53F28F42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92" y="2466955"/>
            <a:ext cx="3572374" cy="457264"/>
          </a:xfrm>
          <a:prstGeom prst="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BAFAE37-A25A-9814-75BD-0036B63BAABC}"/>
              </a:ext>
            </a:extLst>
          </p:cNvPr>
          <p:cNvSpPr/>
          <p:nvPr/>
        </p:nvSpPr>
        <p:spPr>
          <a:xfrm>
            <a:off x="7439025" y="2500324"/>
            <a:ext cx="390525" cy="390525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D77412-2E2A-8C7E-5B02-46C0CB674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0675" y="1394337"/>
            <a:ext cx="5740717" cy="4931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4A6E4B-FDD5-DDEF-D463-5601A2B08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78" y="2581697"/>
            <a:ext cx="5725324" cy="278168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235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1178</Words>
  <Application>Microsoft Office PowerPoint</Application>
  <PresentationFormat>Widescreen</PresentationFormat>
  <Paragraphs>142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VanillaVTI</vt:lpstr>
      <vt:lpstr>Electronic Student Files</vt:lpstr>
      <vt:lpstr>Student Files</vt:lpstr>
      <vt:lpstr>Why are electronic files needed?</vt:lpstr>
      <vt:lpstr>State Guidelines for Required Student Files</vt:lpstr>
      <vt:lpstr>Creating Files</vt:lpstr>
      <vt:lpstr>Accessing Student Files through SharePoint</vt:lpstr>
      <vt:lpstr>SharePoint Tips</vt:lpstr>
      <vt:lpstr>Accessing Student Files through SharePoint then OneDrive</vt:lpstr>
      <vt:lpstr>OneDrive Tips</vt:lpstr>
      <vt:lpstr>Finding a Student File</vt:lpstr>
      <vt:lpstr>What’s in the Student File?</vt:lpstr>
      <vt:lpstr>What should advisors put in the file?</vt:lpstr>
      <vt:lpstr>Advising Worksheets Quick Tutorial</vt:lpstr>
      <vt:lpstr>How to save advising worksheets to electronic Student Files</vt:lpstr>
      <vt:lpstr>Duplicate Student Files</vt:lpstr>
      <vt:lpstr>What about graduated (or inactive) students?</vt:lpstr>
      <vt:lpstr>I have a dream…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Sam Laingen</dc:creator>
  <cp:lastModifiedBy>Mary Sam Laingen</cp:lastModifiedBy>
  <cp:revision>2</cp:revision>
  <dcterms:created xsi:type="dcterms:W3CDTF">2025-09-04T19:38:02Z</dcterms:created>
  <dcterms:modified xsi:type="dcterms:W3CDTF">2025-09-22T13:21:49Z</dcterms:modified>
</cp:coreProperties>
</file>