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7" r:id="rId2"/>
    <p:sldId id="321" r:id="rId3"/>
    <p:sldId id="329" r:id="rId4"/>
    <p:sldId id="324" r:id="rId5"/>
    <p:sldId id="322" r:id="rId6"/>
    <p:sldId id="325" r:id="rId7"/>
    <p:sldId id="331" r:id="rId8"/>
    <p:sldId id="318" r:id="rId9"/>
    <p:sldId id="326" r:id="rId10"/>
    <p:sldId id="323" r:id="rId11"/>
    <p:sldId id="3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E Gossett" initials="CEG" lastIdx="1" clrIdx="0">
    <p:extLst>
      <p:ext uri="{19B8F6BF-5375-455C-9EA6-DF929625EA0E}">
        <p15:presenceInfo xmlns:p15="http://schemas.microsoft.com/office/powerpoint/2012/main" userId="S-1-5-21-631255184-850810955-1538882281-35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alpha val="72000"/>
                  </a:schemeClr>
                </a:solidFill>
                <a:latin typeface="+mn-lt"/>
                <a:ea typeface="+mn-ea"/>
                <a:cs typeface="+mn-cs"/>
              </a:defRPr>
            </a:pPr>
            <a:r>
              <a:rPr lang="en-US"/>
              <a:t>EIU - FA24 ALEKS Math Placement Assessments</a:t>
            </a:r>
          </a:p>
        </c:rich>
      </c:tx>
      <c:overlay val="0"/>
      <c:spPr>
        <a:noFill/>
        <a:ln>
          <a:solidFill>
            <a:schemeClr val="accent1"/>
          </a:solidFill>
        </a:ln>
        <a:effectLst/>
      </c:spPr>
      <c:txPr>
        <a:bodyPr rot="0" spcFirstLastPara="1" vertOverflow="ellipsis" vert="horz" wrap="square" anchor="ctr" anchorCtr="1"/>
        <a:lstStyle/>
        <a:p>
          <a:pPr>
            <a:defRPr sz="1800" b="1" i="0" u="none" strike="noStrike" kern="1200" baseline="0">
              <a:solidFill>
                <a:schemeClr val="dk1">
                  <a:alpha val="72000"/>
                </a:schemeClr>
              </a:solidFill>
              <a:latin typeface="+mn-lt"/>
              <a:ea typeface="+mn-ea"/>
              <a:cs typeface="+mn-cs"/>
            </a:defRPr>
          </a:pPr>
          <a:endParaRPr lang="en-US"/>
        </a:p>
      </c:txPr>
    </c:title>
    <c:autoTitleDeleted val="0"/>
    <c:plotArea>
      <c:layout/>
      <c:barChart>
        <c:barDir val="bar"/>
        <c:grouping val="clustered"/>
        <c:varyColors val="0"/>
        <c:ser>
          <c:idx val="0"/>
          <c:order val="0"/>
          <c:tx>
            <c:strRef>
              <c:f>'Workable Data'!$G$306</c:f>
              <c:strCache>
                <c:ptCount val="1"/>
                <c:pt idx="0">
                  <c:v># Students 1st Attempt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'Workable Data'!$F$307:$F$311</c:f>
              <c:strCache>
                <c:ptCount val="5"/>
                <c:pt idx="0">
                  <c:v>ALEKS1 - 1 to 29</c:v>
                </c:pt>
                <c:pt idx="1">
                  <c:v>ALEKS2 - 30 to 45</c:v>
                </c:pt>
                <c:pt idx="2">
                  <c:v>ALEKS3 - 46 to 60</c:v>
                </c:pt>
                <c:pt idx="3">
                  <c:v>ALEKS4 - 61 to 75</c:v>
                </c:pt>
                <c:pt idx="4">
                  <c:v>ALEKS5 - 76 to 100</c:v>
                </c:pt>
              </c:strCache>
            </c:strRef>
          </c:cat>
          <c:val>
            <c:numRef>
              <c:f>'Workable Data'!$G$307:$G$311</c:f>
              <c:numCache>
                <c:formatCode>General</c:formatCode>
                <c:ptCount val="5"/>
                <c:pt idx="0">
                  <c:v>216</c:v>
                </c:pt>
                <c:pt idx="1">
                  <c:v>43</c:v>
                </c:pt>
                <c:pt idx="2">
                  <c:v>18</c:v>
                </c:pt>
                <c:pt idx="3">
                  <c:v>10</c:v>
                </c:pt>
                <c:pt idx="4">
                  <c:v>10</c:v>
                </c:pt>
              </c:numCache>
            </c:numRef>
          </c:val>
          <c:extLst>
            <c:ext xmlns:c16="http://schemas.microsoft.com/office/drawing/2014/chart" uri="{C3380CC4-5D6E-409C-BE32-E72D297353CC}">
              <c16:uniqueId val="{00000000-69DE-4B7A-BE67-D6B6BE953651}"/>
            </c:ext>
          </c:extLst>
        </c:ser>
        <c:ser>
          <c:idx val="1"/>
          <c:order val="1"/>
          <c:tx>
            <c:strRef>
              <c:f>'Workable Data'!$H$306</c:f>
              <c:strCache>
                <c:ptCount val="1"/>
                <c:pt idx="0">
                  <c:v># Students 2nd Attempt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'Workable Data'!$F$307:$F$311</c:f>
              <c:strCache>
                <c:ptCount val="5"/>
                <c:pt idx="0">
                  <c:v>ALEKS1 - 1 to 29</c:v>
                </c:pt>
                <c:pt idx="1">
                  <c:v>ALEKS2 - 30 to 45</c:v>
                </c:pt>
                <c:pt idx="2">
                  <c:v>ALEKS3 - 46 to 60</c:v>
                </c:pt>
                <c:pt idx="3">
                  <c:v>ALEKS4 - 61 to 75</c:v>
                </c:pt>
                <c:pt idx="4">
                  <c:v>ALEKS5 - 76 to 100</c:v>
                </c:pt>
              </c:strCache>
            </c:strRef>
          </c:cat>
          <c:val>
            <c:numRef>
              <c:f>'Workable Data'!$H$307:$H$311</c:f>
              <c:numCache>
                <c:formatCode>General</c:formatCode>
                <c:ptCount val="5"/>
                <c:pt idx="0">
                  <c:v>2</c:v>
                </c:pt>
                <c:pt idx="1">
                  <c:v>7</c:v>
                </c:pt>
                <c:pt idx="2">
                  <c:v>10</c:v>
                </c:pt>
                <c:pt idx="3">
                  <c:v>1</c:v>
                </c:pt>
                <c:pt idx="4">
                  <c:v>3</c:v>
                </c:pt>
              </c:numCache>
            </c:numRef>
          </c:val>
          <c:extLst>
            <c:ext xmlns:c16="http://schemas.microsoft.com/office/drawing/2014/chart" uri="{C3380CC4-5D6E-409C-BE32-E72D297353CC}">
              <c16:uniqueId val="{00000001-69DE-4B7A-BE67-D6B6BE953651}"/>
            </c:ext>
          </c:extLst>
        </c:ser>
        <c:ser>
          <c:idx val="2"/>
          <c:order val="2"/>
          <c:tx>
            <c:strRef>
              <c:f>'Workable Data'!$I$306</c:f>
              <c:strCache>
                <c:ptCount val="1"/>
                <c:pt idx="0">
                  <c:v># Students 3rd Attempt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'Workable Data'!$F$307:$F$311</c:f>
              <c:strCache>
                <c:ptCount val="5"/>
                <c:pt idx="0">
                  <c:v>ALEKS1 - 1 to 29</c:v>
                </c:pt>
                <c:pt idx="1">
                  <c:v>ALEKS2 - 30 to 45</c:v>
                </c:pt>
                <c:pt idx="2">
                  <c:v>ALEKS3 - 46 to 60</c:v>
                </c:pt>
                <c:pt idx="3">
                  <c:v>ALEKS4 - 61 to 75</c:v>
                </c:pt>
                <c:pt idx="4">
                  <c:v>ALEKS5 - 76 to 100</c:v>
                </c:pt>
              </c:strCache>
            </c:strRef>
          </c:cat>
          <c:val>
            <c:numRef>
              <c:f>'Workable Data'!$I$307:$I$311</c:f>
              <c:numCache>
                <c:formatCode>General</c:formatCode>
                <c:ptCount val="5"/>
                <c:pt idx="0">
                  <c:v>0</c:v>
                </c:pt>
                <c:pt idx="1">
                  <c:v>0</c:v>
                </c:pt>
                <c:pt idx="2">
                  <c:v>1</c:v>
                </c:pt>
                <c:pt idx="3">
                  <c:v>2</c:v>
                </c:pt>
                <c:pt idx="4">
                  <c:v>1</c:v>
                </c:pt>
              </c:numCache>
            </c:numRef>
          </c:val>
          <c:extLst>
            <c:ext xmlns:c16="http://schemas.microsoft.com/office/drawing/2014/chart" uri="{C3380CC4-5D6E-409C-BE32-E72D297353CC}">
              <c16:uniqueId val="{00000002-69DE-4B7A-BE67-D6B6BE953651}"/>
            </c:ext>
          </c:extLst>
        </c:ser>
        <c:dLbls>
          <c:dLblPos val="inEnd"/>
          <c:showLegendKey val="0"/>
          <c:showVal val="1"/>
          <c:showCatName val="0"/>
          <c:showSerName val="0"/>
          <c:showPercent val="0"/>
          <c:showBubbleSize val="0"/>
        </c:dLbls>
        <c:gapWidth val="65"/>
        <c:axId val="678565167"/>
        <c:axId val="926090111"/>
      </c:barChart>
      <c:catAx>
        <c:axId val="678565167"/>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r>
                  <a:rPr lang="en-US"/>
                  <a:t>Assessment Level</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alpha val="72000"/>
                  </a:schemeClr>
                </a:solidFill>
                <a:latin typeface="+mn-lt"/>
                <a:ea typeface="+mn-ea"/>
                <a:cs typeface="+mn-cs"/>
              </a:defRPr>
            </a:pPr>
            <a:endParaRPr lang="en-US"/>
          </a:p>
        </c:txPr>
        <c:crossAx val="926090111"/>
        <c:crosses val="autoZero"/>
        <c:auto val="1"/>
        <c:lblAlgn val="ctr"/>
        <c:lblOffset val="100"/>
        <c:noMultiLvlLbl val="0"/>
      </c:catAx>
      <c:valAx>
        <c:axId val="92609011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r>
                  <a:rPr lang="en-US"/>
                  <a:t># Assessment Attempts = 324</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alpha val="72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alpha val="72000"/>
                  </a:schemeClr>
                </a:solidFill>
                <a:latin typeface="+mn-lt"/>
                <a:ea typeface="+mn-ea"/>
                <a:cs typeface="+mn-cs"/>
              </a:defRPr>
            </a:pPr>
            <a:endParaRPr lang="en-US"/>
          </a:p>
        </c:txPr>
        <c:crossAx val="678565167"/>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alpha val="72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8000">
          <a:schemeClr val="accent1">
            <a:lumMod val="0"/>
            <a:lumOff val="100000"/>
            <a:alpha val="36000"/>
          </a:schemeClr>
        </a:gs>
        <a:gs pos="50000">
          <a:schemeClr val="accent1">
            <a:lumMod val="45000"/>
            <a:lumOff val="55000"/>
          </a:schemeClr>
        </a:gs>
        <a:gs pos="79000">
          <a:schemeClr val="accent1">
            <a:lumMod val="45000"/>
            <a:lumOff val="55000"/>
          </a:schemeClr>
        </a:gs>
        <a:gs pos="61000">
          <a:srgbClr val="B9CBE9"/>
        </a:gs>
      </a:gsLst>
      <a:lin ang="2700000" scaled="1"/>
      <a:tileRect/>
    </a:gradFill>
    <a:ln w="25400" cap="flat" cmpd="sng" algn="ctr">
      <a:solidFill>
        <a:schemeClr val="accent1"/>
      </a:solidFill>
      <a:round/>
    </a:ln>
    <a:effectLst/>
  </c:spPr>
  <c:txPr>
    <a:bodyPr/>
    <a:lstStyle/>
    <a:p>
      <a:pPr>
        <a:defRPr>
          <a:solidFill>
            <a:schemeClr val="dk1">
              <a:alpha val="72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r>
              <a:rPr lang="en-US">
                <a:ln>
                  <a:noFill/>
                </a:ln>
              </a:rPr>
              <a:t>EIU - FA24 ALEKS Math Placement Assessment Additional Attempts</a:t>
            </a:r>
          </a:p>
        </c:rich>
      </c:tx>
      <c:overlay val="0"/>
      <c:spPr>
        <a:gradFill flip="none" rotWithShape="1">
          <a:gsLst>
            <a:gs pos="15000">
              <a:schemeClr val="accent1">
                <a:alpha val="27000"/>
                <a:lumMod val="0"/>
                <a:lumOff val="100000"/>
              </a:schemeClr>
            </a:gs>
            <a:gs pos="88000">
              <a:schemeClr val="accent1">
                <a:lumMod val="45000"/>
                <a:lumOff val="55000"/>
              </a:schemeClr>
            </a:gs>
            <a:gs pos="43000">
              <a:schemeClr val="accent1">
                <a:lumMod val="45000"/>
                <a:lumOff val="55000"/>
              </a:schemeClr>
            </a:gs>
            <a:gs pos="97000">
              <a:srgbClr val="C0D0EB"/>
            </a:gs>
            <a:gs pos="94000">
              <a:srgbClr val="B9CBE9"/>
            </a:gs>
            <a:gs pos="100000">
              <a:schemeClr val="accent1">
                <a:lumMod val="30000"/>
                <a:lumOff val="70000"/>
              </a:schemeClr>
            </a:gs>
          </a:gsLst>
          <a:path path="rect">
            <a:fillToRect l="100000" t="100000"/>
          </a:path>
          <a:tileRect r="-100000" b="-100000"/>
        </a:gradFill>
        <a:ln>
          <a:noFill/>
        </a:ln>
        <a:effectLst>
          <a:outerShdw blurRad="50800" dist="50800" dir="5400000" algn="ctr" rotWithShape="0">
            <a:srgbClr val="000000">
              <a:alpha val="74000"/>
            </a:srgbClr>
          </a:outerShdw>
          <a:softEdge rad="406400"/>
        </a:effectLst>
      </c:spPr>
      <c:txPr>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[Book1]Sheet1!$C$28</c:f>
              <c:strCache>
                <c:ptCount val="1"/>
                <c:pt idx="0">
                  <c:v>1st Attempt Score</c:v>
                </c:pt>
              </c:strCache>
            </c:strRef>
          </c:tx>
          <c:spPr>
            <a:solidFill>
              <a:schemeClr val="accent1"/>
            </a:solidFill>
            <a:ln>
              <a:noFill/>
            </a:ln>
            <a:effectLst/>
          </c:spPr>
          <c:invertIfNegative val="0"/>
          <c:cat>
            <c:numRef>
              <c:f>[1]Sheet1!$B$29:$B$51</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[1]Sheet1!$C$29:$C$51</c:f>
              <c:numCache>
                <c:formatCode>General</c:formatCode>
                <c:ptCount val="23"/>
                <c:pt idx="0">
                  <c:v>0.05</c:v>
                </c:pt>
                <c:pt idx="1">
                  <c:v>0.08</c:v>
                </c:pt>
                <c:pt idx="2">
                  <c:v>0.08</c:v>
                </c:pt>
                <c:pt idx="3">
                  <c:v>0.09</c:v>
                </c:pt>
                <c:pt idx="4">
                  <c:v>0.12</c:v>
                </c:pt>
                <c:pt idx="5">
                  <c:v>0.14000000000000001</c:v>
                </c:pt>
                <c:pt idx="6">
                  <c:v>0.14000000000000001</c:v>
                </c:pt>
                <c:pt idx="7">
                  <c:v>0.21</c:v>
                </c:pt>
                <c:pt idx="8">
                  <c:v>0.23</c:v>
                </c:pt>
                <c:pt idx="9">
                  <c:v>0.24</c:v>
                </c:pt>
                <c:pt idx="10">
                  <c:v>0.25</c:v>
                </c:pt>
                <c:pt idx="11">
                  <c:v>0.25</c:v>
                </c:pt>
                <c:pt idx="12">
                  <c:v>0.27</c:v>
                </c:pt>
                <c:pt idx="13">
                  <c:v>0.27</c:v>
                </c:pt>
                <c:pt idx="14">
                  <c:v>0.28000000000000003</c:v>
                </c:pt>
                <c:pt idx="15">
                  <c:v>0.28000000000000003</c:v>
                </c:pt>
                <c:pt idx="16">
                  <c:v>0.28000000000000003</c:v>
                </c:pt>
                <c:pt idx="17">
                  <c:v>0.28999999999999998</c:v>
                </c:pt>
                <c:pt idx="18">
                  <c:v>0.32</c:v>
                </c:pt>
                <c:pt idx="19">
                  <c:v>0.36</c:v>
                </c:pt>
                <c:pt idx="20">
                  <c:v>0.44</c:v>
                </c:pt>
                <c:pt idx="21">
                  <c:v>0.46</c:v>
                </c:pt>
                <c:pt idx="22">
                  <c:v>0.59</c:v>
                </c:pt>
              </c:numCache>
            </c:numRef>
          </c:val>
          <c:extLst>
            <c:ext xmlns:c16="http://schemas.microsoft.com/office/drawing/2014/chart" uri="{C3380CC4-5D6E-409C-BE32-E72D297353CC}">
              <c16:uniqueId val="{00000000-FAD3-441C-9913-1ABB44C9E63F}"/>
            </c:ext>
          </c:extLst>
        </c:ser>
        <c:ser>
          <c:idx val="1"/>
          <c:order val="1"/>
          <c:tx>
            <c:strRef>
              <c:f>[Book1]Sheet1!$D$28</c:f>
              <c:strCache>
                <c:ptCount val="1"/>
                <c:pt idx="0">
                  <c:v>2nd Attempt Score</c:v>
                </c:pt>
              </c:strCache>
            </c:strRef>
          </c:tx>
          <c:spPr>
            <a:solidFill>
              <a:schemeClr val="accent2"/>
            </a:solidFill>
            <a:ln>
              <a:noFill/>
            </a:ln>
            <a:effectLst/>
          </c:spPr>
          <c:invertIfNegative val="0"/>
          <c:cat>
            <c:numRef>
              <c:f>[1]Sheet1!$B$29:$B$51</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[1]Sheet1!$D$29:$D$51</c:f>
              <c:numCache>
                <c:formatCode>General</c:formatCode>
                <c:ptCount val="23"/>
                <c:pt idx="0">
                  <c:v>0.12</c:v>
                </c:pt>
                <c:pt idx="1">
                  <c:v>0.42</c:v>
                </c:pt>
                <c:pt idx="2">
                  <c:v>0.47</c:v>
                </c:pt>
                <c:pt idx="3">
                  <c:v>0.45</c:v>
                </c:pt>
                <c:pt idx="4">
                  <c:v>0.47</c:v>
                </c:pt>
                <c:pt idx="5">
                  <c:v>0.24</c:v>
                </c:pt>
                <c:pt idx="6">
                  <c:v>0.49</c:v>
                </c:pt>
                <c:pt idx="7">
                  <c:v>0.34</c:v>
                </c:pt>
                <c:pt idx="8">
                  <c:v>0.48</c:v>
                </c:pt>
                <c:pt idx="9">
                  <c:v>0.56999999999999995</c:v>
                </c:pt>
                <c:pt idx="10">
                  <c:v>0.52</c:v>
                </c:pt>
                <c:pt idx="11">
                  <c:v>0.56000000000000005</c:v>
                </c:pt>
                <c:pt idx="12">
                  <c:v>0.41</c:v>
                </c:pt>
                <c:pt idx="13">
                  <c:v>0.45</c:v>
                </c:pt>
                <c:pt idx="14">
                  <c:v>0.45</c:v>
                </c:pt>
                <c:pt idx="15">
                  <c:v>0.47</c:v>
                </c:pt>
                <c:pt idx="16">
                  <c:v>0.79</c:v>
                </c:pt>
                <c:pt idx="17">
                  <c:v>0.93</c:v>
                </c:pt>
                <c:pt idx="18">
                  <c:v>0.55000000000000004</c:v>
                </c:pt>
                <c:pt idx="19">
                  <c:v>0.45</c:v>
                </c:pt>
                <c:pt idx="20">
                  <c:v>0.63</c:v>
                </c:pt>
                <c:pt idx="21">
                  <c:v>0.57999999999999996</c:v>
                </c:pt>
                <c:pt idx="22">
                  <c:v>0.93</c:v>
                </c:pt>
              </c:numCache>
            </c:numRef>
          </c:val>
          <c:extLst>
            <c:ext xmlns:c16="http://schemas.microsoft.com/office/drawing/2014/chart" uri="{C3380CC4-5D6E-409C-BE32-E72D297353CC}">
              <c16:uniqueId val="{00000001-FAD3-441C-9913-1ABB44C9E63F}"/>
            </c:ext>
          </c:extLst>
        </c:ser>
        <c:ser>
          <c:idx val="2"/>
          <c:order val="2"/>
          <c:tx>
            <c:strRef>
              <c:f>[Book1]Sheet1!$E$28</c:f>
              <c:strCache>
                <c:ptCount val="1"/>
                <c:pt idx="0">
                  <c:v>3rd Attempt Score</c:v>
                </c:pt>
              </c:strCache>
            </c:strRef>
          </c:tx>
          <c:spPr>
            <a:solidFill>
              <a:schemeClr val="accent3"/>
            </a:solidFill>
            <a:ln>
              <a:noFill/>
            </a:ln>
            <a:effectLst/>
          </c:spPr>
          <c:invertIfNegative val="0"/>
          <c:cat>
            <c:numRef>
              <c:f>[1]Sheet1!$B$29:$B$51</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Cache>
            </c:numRef>
          </c:cat>
          <c:val>
            <c:numRef>
              <c:f>[1]Sheet1!$E$29:$E$51</c:f>
              <c:numCache>
                <c:formatCode>General</c:formatCode>
                <c:ptCount val="23"/>
                <c:pt idx="1">
                  <c:v>0.7</c:v>
                </c:pt>
                <c:pt idx="10">
                  <c:v>0.67</c:v>
                </c:pt>
                <c:pt idx="11">
                  <c:v>0.85</c:v>
                </c:pt>
                <c:pt idx="14">
                  <c:v>0.51</c:v>
                </c:pt>
              </c:numCache>
            </c:numRef>
          </c:val>
          <c:extLst>
            <c:ext xmlns:c16="http://schemas.microsoft.com/office/drawing/2014/chart" uri="{C3380CC4-5D6E-409C-BE32-E72D297353CC}">
              <c16:uniqueId val="{00000002-FAD3-441C-9913-1ABB44C9E63F}"/>
            </c:ext>
          </c:extLst>
        </c:ser>
        <c:dLbls>
          <c:showLegendKey val="0"/>
          <c:showVal val="0"/>
          <c:showCatName val="0"/>
          <c:showSerName val="0"/>
          <c:showPercent val="0"/>
          <c:showBubbleSize val="0"/>
        </c:dLbls>
        <c:gapWidth val="219"/>
        <c:overlap val="-27"/>
        <c:axId val="933558447"/>
        <c:axId val="669874415"/>
      </c:barChart>
      <c:catAx>
        <c:axId val="933558447"/>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lumMod val="65000"/>
                        <a:lumOff val="35000"/>
                      </a:sysClr>
                    </a:solidFill>
                    <a:latin typeface="+mn-lt"/>
                    <a:ea typeface="+mn-ea"/>
                    <a:cs typeface="+mn-cs"/>
                  </a:defRPr>
                </a:pPr>
                <a:r>
                  <a:rPr lang="en-US">
                    <a:solidFill>
                      <a:sysClr val="windowText" lastClr="000000">
                        <a:lumMod val="65000"/>
                        <a:lumOff val="35000"/>
                      </a:sysClr>
                    </a:solidFill>
                  </a:rPr>
                  <a:t>Students with multiple attempts</a:t>
                </a:r>
              </a:p>
            </c:rich>
          </c:tx>
          <c:layout>
            <c:manualLayout>
              <c:xMode val="edge"/>
              <c:yMode val="edge"/>
              <c:x val="0.39111776111121499"/>
              <c:y val="0.8809046868179043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874415"/>
        <c:crosses val="autoZero"/>
        <c:auto val="1"/>
        <c:lblAlgn val="ctr"/>
        <c:lblOffset val="100"/>
        <c:noMultiLvlLbl val="0"/>
      </c:catAx>
      <c:valAx>
        <c:axId val="669874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Assessment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5584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42000">
          <a:schemeClr val="accent1">
            <a:lumMod val="5000"/>
            <a:lumOff val="95000"/>
          </a:schemeClr>
        </a:gs>
        <a:gs pos="80000">
          <a:schemeClr val="accent1">
            <a:lumMod val="20000"/>
            <a:lumOff val="80000"/>
          </a:schemeClr>
        </a:gs>
        <a:gs pos="91000">
          <a:schemeClr val="accent1">
            <a:lumMod val="45000"/>
            <a:lumOff val="55000"/>
          </a:schemeClr>
        </a:gs>
        <a:gs pos="100000">
          <a:schemeClr val="accent1">
            <a:lumMod val="30000"/>
            <a:lumOff val="70000"/>
          </a:schemeClr>
        </a:gs>
      </a:gsLst>
      <a:lin ang="5400000" scaled="1"/>
    </a:gra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47A71-189D-402D-95CE-CE769C3F1C4A}"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A9016-8523-4471-83AD-A9B053794F01}" type="slidenum">
              <a:rPr lang="en-US" smtClean="0"/>
              <a:t>‹#›</a:t>
            </a:fld>
            <a:endParaRPr lang="en-US"/>
          </a:p>
        </p:txBody>
      </p:sp>
    </p:spTree>
    <p:extLst>
      <p:ext uri="{BB962C8B-B14F-4D97-AF65-F5344CB8AC3E}">
        <p14:creationId xmlns:p14="http://schemas.microsoft.com/office/powerpoint/2010/main" val="114475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F533-3AEA-4019-8634-045878F60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27229-D116-4DD5-A7B1-3C14E72A4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925514-FCF3-4555-B3F2-8177353A5696}"/>
              </a:ext>
            </a:extLst>
          </p:cNvPr>
          <p:cNvSpPr>
            <a:spLocks noGrp="1"/>
          </p:cNvSpPr>
          <p:nvPr>
            <p:ph type="dt" sz="half" idx="10"/>
          </p:nvPr>
        </p:nvSpPr>
        <p:spPr/>
        <p:txBody>
          <a:bodyPr/>
          <a:lstStyle/>
          <a:p>
            <a:fld id="{6C2147B0-94A5-40AB-A496-7AA3600E9ADC}" type="datetime1">
              <a:rPr lang="en-US" smtClean="0"/>
              <a:t>9/19/2024</a:t>
            </a:fld>
            <a:endParaRPr lang="en-US"/>
          </a:p>
        </p:txBody>
      </p:sp>
      <p:sp>
        <p:nvSpPr>
          <p:cNvPr id="5" name="Footer Placeholder 4">
            <a:extLst>
              <a:ext uri="{FF2B5EF4-FFF2-40B4-BE49-F238E27FC236}">
                <a16:creationId xmlns:a16="http://schemas.microsoft.com/office/drawing/2014/main" id="{C1765AB6-D197-4271-89CA-4652667869F1}"/>
              </a:ext>
            </a:extLst>
          </p:cNvPr>
          <p:cNvSpPr>
            <a:spLocks noGrp="1"/>
          </p:cNvSpPr>
          <p:nvPr>
            <p:ph type="ftr" sz="quarter" idx="11"/>
          </p:nvPr>
        </p:nvSpPr>
        <p:spPr/>
        <p:txBody>
          <a:bodyPr/>
          <a:lstStyle/>
          <a:p>
            <a:r>
              <a:rPr lang="en-US"/>
              <a:t>Easter Ilinois University</a:t>
            </a:r>
          </a:p>
        </p:txBody>
      </p:sp>
      <p:sp>
        <p:nvSpPr>
          <p:cNvPr id="6" name="Slide Number Placeholder 5">
            <a:extLst>
              <a:ext uri="{FF2B5EF4-FFF2-40B4-BE49-F238E27FC236}">
                <a16:creationId xmlns:a16="http://schemas.microsoft.com/office/drawing/2014/main" id="{FF845C1C-0CB2-4144-A44C-0B1BC8BA3543}"/>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75078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6576-DD03-46F2-BBCE-22C1861388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82D5F4-F953-4A19-B3F6-FB4FC8775B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3AE90-2F7B-4488-AB9E-2DBE56413442}"/>
              </a:ext>
            </a:extLst>
          </p:cNvPr>
          <p:cNvSpPr>
            <a:spLocks noGrp="1"/>
          </p:cNvSpPr>
          <p:nvPr>
            <p:ph type="dt" sz="half" idx="10"/>
          </p:nvPr>
        </p:nvSpPr>
        <p:spPr/>
        <p:txBody>
          <a:bodyPr/>
          <a:lstStyle/>
          <a:p>
            <a:fld id="{F5FE6389-8CC2-4588-85DB-7664F006F3EE}" type="datetime1">
              <a:rPr lang="en-US" smtClean="0"/>
              <a:t>9/19/2024</a:t>
            </a:fld>
            <a:endParaRPr lang="en-US"/>
          </a:p>
        </p:txBody>
      </p:sp>
      <p:sp>
        <p:nvSpPr>
          <p:cNvPr id="5" name="Footer Placeholder 4">
            <a:extLst>
              <a:ext uri="{FF2B5EF4-FFF2-40B4-BE49-F238E27FC236}">
                <a16:creationId xmlns:a16="http://schemas.microsoft.com/office/drawing/2014/main" id="{A4B9A0D1-FB78-4E66-AABF-241B6AA1AEC9}"/>
              </a:ext>
            </a:extLst>
          </p:cNvPr>
          <p:cNvSpPr>
            <a:spLocks noGrp="1"/>
          </p:cNvSpPr>
          <p:nvPr>
            <p:ph type="ftr" sz="quarter" idx="11"/>
          </p:nvPr>
        </p:nvSpPr>
        <p:spPr/>
        <p:txBody>
          <a:bodyPr/>
          <a:lstStyle/>
          <a:p>
            <a:r>
              <a:rPr lang="en-US"/>
              <a:t>Easter Ilinois University</a:t>
            </a:r>
          </a:p>
        </p:txBody>
      </p:sp>
      <p:sp>
        <p:nvSpPr>
          <p:cNvPr id="6" name="Slide Number Placeholder 5">
            <a:extLst>
              <a:ext uri="{FF2B5EF4-FFF2-40B4-BE49-F238E27FC236}">
                <a16:creationId xmlns:a16="http://schemas.microsoft.com/office/drawing/2014/main" id="{C7E4B88A-EF51-4636-8770-D67F5D2CBC6E}"/>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326581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0606E-6573-44FD-B7AA-C3E7A195F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42F90-480F-47DC-9C4F-94A0A205CD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4AAE5-C8DB-4C0C-829F-41322F6AE2BB}"/>
              </a:ext>
            </a:extLst>
          </p:cNvPr>
          <p:cNvSpPr>
            <a:spLocks noGrp="1"/>
          </p:cNvSpPr>
          <p:nvPr>
            <p:ph type="dt" sz="half" idx="10"/>
          </p:nvPr>
        </p:nvSpPr>
        <p:spPr/>
        <p:txBody>
          <a:bodyPr/>
          <a:lstStyle/>
          <a:p>
            <a:fld id="{E7C32D2C-90B2-4D3D-A6F2-35A54DBF8987}" type="datetime1">
              <a:rPr lang="en-US" smtClean="0"/>
              <a:t>9/19/2024</a:t>
            </a:fld>
            <a:endParaRPr lang="en-US"/>
          </a:p>
        </p:txBody>
      </p:sp>
      <p:sp>
        <p:nvSpPr>
          <p:cNvPr id="5" name="Footer Placeholder 4">
            <a:extLst>
              <a:ext uri="{FF2B5EF4-FFF2-40B4-BE49-F238E27FC236}">
                <a16:creationId xmlns:a16="http://schemas.microsoft.com/office/drawing/2014/main" id="{25E66752-CF67-4449-B8C2-D5278E558527}"/>
              </a:ext>
            </a:extLst>
          </p:cNvPr>
          <p:cNvSpPr>
            <a:spLocks noGrp="1"/>
          </p:cNvSpPr>
          <p:nvPr>
            <p:ph type="ftr" sz="quarter" idx="11"/>
          </p:nvPr>
        </p:nvSpPr>
        <p:spPr/>
        <p:txBody>
          <a:bodyPr/>
          <a:lstStyle/>
          <a:p>
            <a:r>
              <a:rPr lang="en-US"/>
              <a:t>Easter Ilinois University</a:t>
            </a:r>
          </a:p>
        </p:txBody>
      </p:sp>
      <p:sp>
        <p:nvSpPr>
          <p:cNvPr id="6" name="Slide Number Placeholder 5">
            <a:extLst>
              <a:ext uri="{FF2B5EF4-FFF2-40B4-BE49-F238E27FC236}">
                <a16:creationId xmlns:a16="http://schemas.microsoft.com/office/drawing/2014/main" id="{2ED22477-3DF1-4554-98D9-53575FFFDBB7}"/>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61201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04CF-B95B-4E19-9E57-51F7C7A2E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73749-0DC9-429E-8CDB-9EBC43635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18994-2074-46D1-9B0A-C45A272EC13D}"/>
              </a:ext>
            </a:extLst>
          </p:cNvPr>
          <p:cNvSpPr>
            <a:spLocks noGrp="1"/>
          </p:cNvSpPr>
          <p:nvPr>
            <p:ph type="dt" sz="half" idx="10"/>
          </p:nvPr>
        </p:nvSpPr>
        <p:spPr/>
        <p:txBody>
          <a:bodyPr/>
          <a:lstStyle/>
          <a:p>
            <a:fld id="{0D81470D-0799-4FEA-A37E-510EA0E59E70}" type="datetime1">
              <a:rPr lang="en-US" smtClean="0"/>
              <a:t>9/19/2024</a:t>
            </a:fld>
            <a:endParaRPr lang="en-US"/>
          </a:p>
        </p:txBody>
      </p:sp>
      <p:sp>
        <p:nvSpPr>
          <p:cNvPr id="5" name="Footer Placeholder 4">
            <a:extLst>
              <a:ext uri="{FF2B5EF4-FFF2-40B4-BE49-F238E27FC236}">
                <a16:creationId xmlns:a16="http://schemas.microsoft.com/office/drawing/2014/main" id="{A7D6AEE6-DB0B-4215-8A61-40035589A896}"/>
              </a:ext>
            </a:extLst>
          </p:cNvPr>
          <p:cNvSpPr>
            <a:spLocks noGrp="1"/>
          </p:cNvSpPr>
          <p:nvPr>
            <p:ph type="ftr" sz="quarter" idx="11"/>
          </p:nvPr>
        </p:nvSpPr>
        <p:spPr/>
        <p:txBody>
          <a:bodyPr/>
          <a:lstStyle/>
          <a:p>
            <a:r>
              <a:rPr lang="en-US"/>
              <a:t>Easter Ilinois University</a:t>
            </a:r>
          </a:p>
        </p:txBody>
      </p:sp>
      <p:sp>
        <p:nvSpPr>
          <p:cNvPr id="6" name="Slide Number Placeholder 5">
            <a:extLst>
              <a:ext uri="{FF2B5EF4-FFF2-40B4-BE49-F238E27FC236}">
                <a16:creationId xmlns:a16="http://schemas.microsoft.com/office/drawing/2014/main" id="{776A6F0F-F047-4E9B-AB05-EC0AC363D4FB}"/>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21227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5932-BA3E-495E-8C21-98269F95A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F427C6-B4B5-4BF9-A7FA-3B76E2E9E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B7512C-5F76-4A9B-99D7-CA9E2F8B1A20}"/>
              </a:ext>
            </a:extLst>
          </p:cNvPr>
          <p:cNvSpPr>
            <a:spLocks noGrp="1"/>
          </p:cNvSpPr>
          <p:nvPr>
            <p:ph type="dt" sz="half" idx="10"/>
          </p:nvPr>
        </p:nvSpPr>
        <p:spPr/>
        <p:txBody>
          <a:bodyPr/>
          <a:lstStyle/>
          <a:p>
            <a:fld id="{2F83A9C9-FF3B-44B9-A162-C92C5F1842EA}" type="datetime1">
              <a:rPr lang="en-US" smtClean="0"/>
              <a:t>9/19/2024</a:t>
            </a:fld>
            <a:endParaRPr lang="en-US"/>
          </a:p>
        </p:txBody>
      </p:sp>
      <p:sp>
        <p:nvSpPr>
          <p:cNvPr id="5" name="Footer Placeholder 4">
            <a:extLst>
              <a:ext uri="{FF2B5EF4-FFF2-40B4-BE49-F238E27FC236}">
                <a16:creationId xmlns:a16="http://schemas.microsoft.com/office/drawing/2014/main" id="{CD3ED7E8-D6CE-4C42-A61D-EC285F872608}"/>
              </a:ext>
            </a:extLst>
          </p:cNvPr>
          <p:cNvSpPr>
            <a:spLocks noGrp="1"/>
          </p:cNvSpPr>
          <p:nvPr>
            <p:ph type="ftr" sz="quarter" idx="11"/>
          </p:nvPr>
        </p:nvSpPr>
        <p:spPr/>
        <p:txBody>
          <a:bodyPr/>
          <a:lstStyle/>
          <a:p>
            <a:r>
              <a:rPr lang="en-US"/>
              <a:t>Easter Ilinois University</a:t>
            </a:r>
          </a:p>
        </p:txBody>
      </p:sp>
      <p:sp>
        <p:nvSpPr>
          <p:cNvPr id="6" name="Slide Number Placeholder 5">
            <a:extLst>
              <a:ext uri="{FF2B5EF4-FFF2-40B4-BE49-F238E27FC236}">
                <a16:creationId xmlns:a16="http://schemas.microsoft.com/office/drawing/2014/main" id="{72D7E351-0C0F-4307-82A0-9BCE797975C4}"/>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59697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5CA0-46E4-4C86-A5B1-5B6A5FA47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7F25C-805E-4372-AE80-B8C92D80CB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5C9A1-6DA9-4D07-99B4-D533F6C3A1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935BD-8AAF-4604-A406-C79844B58C19}"/>
              </a:ext>
            </a:extLst>
          </p:cNvPr>
          <p:cNvSpPr>
            <a:spLocks noGrp="1"/>
          </p:cNvSpPr>
          <p:nvPr>
            <p:ph type="dt" sz="half" idx="10"/>
          </p:nvPr>
        </p:nvSpPr>
        <p:spPr/>
        <p:txBody>
          <a:bodyPr/>
          <a:lstStyle/>
          <a:p>
            <a:fld id="{81637446-DF36-4882-840F-76E55CD69EE2}" type="datetime1">
              <a:rPr lang="en-US" smtClean="0"/>
              <a:t>9/19/2024</a:t>
            </a:fld>
            <a:endParaRPr lang="en-US"/>
          </a:p>
        </p:txBody>
      </p:sp>
      <p:sp>
        <p:nvSpPr>
          <p:cNvPr id="6" name="Footer Placeholder 5">
            <a:extLst>
              <a:ext uri="{FF2B5EF4-FFF2-40B4-BE49-F238E27FC236}">
                <a16:creationId xmlns:a16="http://schemas.microsoft.com/office/drawing/2014/main" id="{4F31CD2F-852B-4E6F-BF1A-BEB82920C1A6}"/>
              </a:ext>
            </a:extLst>
          </p:cNvPr>
          <p:cNvSpPr>
            <a:spLocks noGrp="1"/>
          </p:cNvSpPr>
          <p:nvPr>
            <p:ph type="ftr" sz="quarter" idx="11"/>
          </p:nvPr>
        </p:nvSpPr>
        <p:spPr/>
        <p:txBody>
          <a:bodyPr/>
          <a:lstStyle/>
          <a:p>
            <a:r>
              <a:rPr lang="en-US"/>
              <a:t>Easter Ilinois University</a:t>
            </a:r>
          </a:p>
        </p:txBody>
      </p:sp>
      <p:sp>
        <p:nvSpPr>
          <p:cNvPr id="7" name="Slide Number Placeholder 6">
            <a:extLst>
              <a:ext uri="{FF2B5EF4-FFF2-40B4-BE49-F238E27FC236}">
                <a16:creationId xmlns:a16="http://schemas.microsoft.com/office/drawing/2014/main" id="{483642BF-BE27-475F-A1A4-B88A4C8ABF36}"/>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372583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9850-D57B-47A5-93EA-7ADEACFF9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F2D3E-38AC-4237-B8D1-8BC332986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D939C6-D324-4E99-8108-A886F6723E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985B3C-CF9A-442A-A95C-52F9D6D55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B331F-4BF2-4E7F-AB2E-F108B86C5D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453C46-9E13-4D3C-B893-8C512E0EA1F7}"/>
              </a:ext>
            </a:extLst>
          </p:cNvPr>
          <p:cNvSpPr>
            <a:spLocks noGrp="1"/>
          </p:cNvSpPr>
          <p:nvPr>
            <p:ph type="dt" sz="half" idx="10"/>
          </p:nvPr>
        </p:nvSpPr>
        <p:spPr/>
        <p:txBody>
          <a:bodyPr/>
          <a:lstStyle/>
          <a:p>
            <a:fld id="{A6D8027B-C410-4D65-A7EB-48C737DB9BEB}" type="datetime1">
              <a:rPr lang="en-US" smtClean="0"/>
              <a:t>9/19/2024</a:t>
            </a:fld>
            <a:endParaRPr lang="en-US"/>
          </a:p>
        </p:txBody>
      </p:sp>
      <p:sp>
        <p:nvSpPr>
          <p:cNvPr id="8" name="Footer Placeholder 7">
            <a:extLst>
              <a:ext uri="{FF2B5EF4-FFF2-40B4-BE49-F238E27FC236}">
                <a16:creationId xmlns:a16="http://schemas.microsoft.com/office/drawing/2014/main" id="{CD0F47D0-E229-4AC6-A177-A9B8E1519132}"/>
              </a:ext>
            </a:extLst>
          </p:cNvPr>
          <p:cNvSpPr>
            <a:spLocks noGrp="1"/>
          </p:cNvSpPr>
          <p:nvPr>
            <p:ph type="ftr" sz="quarter" idx="11"/>
          </p:nvPr>
        </p:nvSpPr>
        <p:spPr/>
        <p:txBody>
          <a:bodyPr/>
          <a:lstStyle/>
          <a:p>
            <a:r>
              <a:rPr lang="en-US"/>
              <a:t>Easter Ilinois University</a:t>
            </a:r>
          </a:p>
        </p:txBody>
      </p:sp>
      <p:sp>
        <p:nvSpPr>
          <p:cNvPr id="9" name="Slide Number Placeholder 8">
            <a:extLst>
              <a:ext uri="{FF2B5EF4-FFF2-40B4-BE49-F238E27FC236}">
                <a16:creationId xmlns:a16="http://schemas.microsoft.com/office/drawing/2014/main" id="{74E047AC-E914-46AC-9C27-7B480F1DEC05}"/>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31501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C4D6-65A0-450E-9054-2489035B3A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AC40F3-3349-4FBB-9CE5-3514C3AFA334}"/>
              </a:ext>
            </a:extLst>
          </p:cNvPr>
          <p:cNvSpPr>
            <a:spLocks noGrp="1"/>
          </p:cNvSpPr>
          <p:nvPr>
            <p:ph type="dt" sz="half" idx="10"/>
          </p:nvPr>
        </p:nvSpPr>
        <p:spPr/>
        <p:txBody>
          <a:bodyPr/>
          <a:lstStyle/>
          <a:p>
            <a:fld id="{27B0620B-CB7B-4FFB-A119-B79B67D41241}" type="datetime1">
              <a:rPr lang="en-US" smtClean="0"/>
              <a:t>9/19/2024</a:t>
            </a:fld>
            <a:endParaRPr lang="en-US"/>
          </a:p>
        </p:txBody>
      </p:sp>
      <p:sp>
        <p:nvSpPr>
          <p:cNvPr id="4" name="Footer Placeholder 3">
            <a:extLst>
              <a:ext uri="{FF2B5EF4-FFF2-40B4-BE49-F238E27FC236}">
                <a16:creationId xmlns:a16="http://schemas.microsoft.com/office/drawing/2014/main" id="{11984E34-2202-4443-A1B7-2D743DBEB0DA}"/>
              </a:ext>
            </a:extLst>
          </p:cNvPr>
          <p:cNvSpPr>
            <a:spLocks noGrp="1"/>
          </p:cNvSpPr>
          <p:nvPr>
            <p:ph type="ftr" sz="quarter" idx="11"/>
          </p:nvPr>
        </p:nvSpPr>
        <p:spPr/>
        <p:txBody>
          <a:bodyPr/>
          <a:lstStyle/>
          <a:p>
            <a:r>
              <a:rPr lang="en-US"/>
              <a:t>Easter Ilinois University</a:t>
            </a:r>
          </a:p>
        </p:txBody>
      </p:sp>
      <p:sp>
        <p:nvSpPr>
          <p:cNvPr id="5" name="Slide Number Placeholder 4">
            <a:extLst>
              <a:ext uri="{FF2B5EF4-FFF2-40B4-BE49-F238E27FC236}">
                <a16:creationId xmlns:a16="http://schemas.microsoft.com/office/drawing/2014/main" id="{3C5ED142-84CC-4B83-AC8A-AFC5C84BDC42}"/>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259144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ABAAD-1169-4C26-B604-F29E827B8A9A}"/>
              </a:ext>
            </a:extLst>
          </p:cNvPr>
          <p:cNvSpPr>
            <a:spLocks noGrp="1"/>
          </p:cNvSpPr>
          <p:nvPr>
            <p:ph type="dt" sz="half" idx="10"/>
          </p:nvPr>
        </p:nvSpPr>
        <p:spPr/>
        <p:txBody>
          <a:bodyPr/>
          <a:lstStyle/>
          <a:p>
            <a:fld id="{E756F13B-1FC0-4A14-9403-3D84FC421C31}" type="datetime1">
              <a:rPr lang="en-US" smtClean="0"/>
              <a:t>9/19/2024</a:t>
            </a:fld>
            <a:endParaRPr lang="en-US"/>
          </a:p>
        </p:txBody>
      </p:sp>
      <p:sp>
        <p:nvSpPr>
          <p:cNvPr id="3" name="Footer Placeholder 2">
            <a:extLst>
              <a:ext uri="{FF2B5EF4-FFF2-40B4-BE49-F238E27FC236}">
                <a16:creationId xmlns:a16="http://schemas.microsoft.com/office/drawing/2014/main" id="{CDFA46FB-239E-45B4-95B9-9C083AA886A2}"/>
              </a:ext>
            </a:extLst>
          </p:cNvPr>
          <p:cNvSpPr>
            <a:spLocks noGrp="1"/>
          </p:cNvSpPr>
          <p:nvPr>
            <p:ph type="ftr" sz="quarter" idx="11"/>
          </p:nvPr>
        </p:nvSpPr>
        <p:spPr/>
        <p:txBody>
          <a:bodyPr/>
          <a:lstStyle/>
          <a:p>
            <a:r>
              <a:rPr lang="en-US"/>
              <a:t>Easter Ilinois University</a:t>
            </a:r>
          </a:p>
        </p:txBody>
      </p:sp>
      <p:sp>
        <p:nvSpPr>
          <p:cNvPr id="4" name="Slide Number Placeholder 3">
            <a:extLst>
              <a:ext uri="{FF2B5EF4-FFF2-40B4-BE49-F238E27FC236}">
                <a16:creationId xmlns:a16="http://schemas.microsoft.com/office/drawing/2014/main" id="{6176AE42-8264-473B-B969-E13054BF8723}"/>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1398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FA99-87D3-4992-8883-BB7397318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C7E6C6-7B9F-4A72-8A6C-6784459B2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4C4B6-6F1D-4A27-9C97-804631EBC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16155-DBA5-4E50-A0EB-AC3C9FC7AFD2}"/>
              </a:ext>
            </a:extLst>
          </p:cNvPr>
          <p:cNvSpPr>
            <a:spLocks noGrp="1"/>
          </p:cNvSpPr>
          <p:nvPr>
            <p:ph type="dt" sz="half" idx="10"/>
          </p:nvPr>
        </p:nvSpPr>
        <p:spPr/>
        <p:txBody>
          <a:bodyPr/>
          <a:lstStyle/>
          <a:p>
            <a:fld id="{45A604F8-2F0D-47E5-A789-440FCF5AA8ED}" type="datetime1">
              <a:rPr lang="en-US" smtClean="0"/>
              <a:t>9/19/2024</a:t>
            </a:fld>
            <a:endParaRPr lang="en-US"/>
          </a:p>
        </p:txBody>
      </p:sp>
      <p:sp>
        <p:nvSpPr>
          <p:cNvPr id="6" name="Footer Placeholder 5">
            <a:extLst>
              <a:ext uri="{FF2B5EF4-FFF2-40B4-BE49-F238E27FC236}">
                <a16:creationId xmlns:a16="http://schemas.microsoft.com/office/drawing/2014/main" id="{199A276C-6FDE-4A3F-AA54-621894289CE5}"/>
              </a:ext>
            </a:extLst>
          </p:cNvPr>
          <p:cNvSpPr>
            <a:spLocks noGrp="1"/>
          </p:cNvSpPr>
          <p:nvPr>
            <p:ph type="ftr" sz="quarter" idx="11"/>
          </p:nvPr>
        </p:nvSpPr>
        <p:spPr/>
        <p:txBody>
          <a:bodyPr/>
          <a:lstStyle/>
          <a:p>
            <a:r>
              <a:rPr lang="en-US"/>
              <a:t>Easter Ilinois University</a:t>
            </a:r>
          </a:p>
        </p:txBody>
      </p:sp>
      <p:sp>
        <p:nvSpPr>
          <p:cNvPr id="7" name="Slide Number Placeholder 6">
            <a:extLst>
              <a:ext uri="{FF2B5EF4-FFF2-40B4-BE49-F238E27FC236}">
                <a16:creationId xmlns:a16="http://schemas.microsoft.com/office/drawing/2014/main" id="{FB059081-4106-40A7-96DB-702E87D44298}"/>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1374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528-7170-480C-B22C-3B5E0703E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BE9B62-542D-4C74-803D-E8F5390BD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3ABEC-5555-40B2-AF0E-4F04316F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3C9EF2-5301-40BD-846D-5237F95D1638}"/>
              </a:ext>
            </a:extLst>
          </p:cNvPr>
          <p:cNvSpPr>
            <a:spLocks noGrp="1"/>
          </p:cNvSpPr>
          <p:nvPr>
            <p:ph type="dt" sz="half" idx="10"/>
          </p:nvPr>
        </p:nvSpPr>
        <p:spPr/>
        <p:txBody>
          <a:bodyPr/>
          <a:lstStyle/>
          <a:p>
            <a:fld id="{450B458C-8983-488A-BD65-6E2F94B3A421}" type="datetime1">
              <a:rPr lang="en-US" smtClean="0"/>
              <a:t>9/19/2024</a:t>
            </a:fld>
            <a:endParaRPr lang="en-US"/>
          </a:p>
        </p:txBody>
      </p:sp>
      <p:sp>
        <p:nvSpPr>
          <p:cNvPr id="6" name="Footer Placeholder 5">
            <a:extLst>
              <a:ext uri="{FF2B5EF4-FFF2-40B4-BE49-F238E27FC236}">
                <a16:creationId xmlns:a16="http://schemas.microsoft.com/office/drawing/2014/main" id="{D15BE3AB-AD2A-43DB-9923-1EA32DE6F53D}"/>
              </a:ext>
            </a:extLst>
          </p:cNvPr>
          <p:cNvSpPr>
            <a:spLocks noGrp="1"/>
          </p:cNvSpPr>
          <p:nvPr>
            <p:ph type="ftr" sz="quarter" idx="11"/>
          </p:nvPr>
        </p:nvSpPr>
        <p:spPr/>
        <p:txBody>
          <a:bodyPr/>
          <a:lstStyle/>
          <a:p>
            <a:r>
              <a:rPr lang="en-US"/>
              <a:t>Easter Ilinois University</a:t>
            </a:r>
          </a:p>
        </p:txBody>
      </p:sp>
      <p:sp>
        <p:nvSpPr>
          <p:cNvPr id="7" name="Slide Number Placeholder 6">
            <a:extLst>
              <a:ext uri="{FF2B5EF4-FFF2-40B4-BE49-F238E27FC236}">
                <a16:creationId xmlns:a16="http://schemas.microsoft.com/office/drawing/2014/main" id="{8CFF637C-22CC-4E5B-835B-485FE6FD1C3A}"/>
              </a:ext>
            </a:extLst>
          </p:cNvPr>
          <p:cNvSpPr>
            <a:spLocks noGrp="1"/>
          </p:cNvSpPr>
          <p:nvPr>
            <p:ph type="sldNum" sz="quarter" idx="12"/>
          </p:nvPr>
        </p:nvSpPr>
        <p:spPr/>
        <p:txBody>
          <a:bodyPr/>
          <a:lstStyle/>
          <a:p>
            <a:fld id="{263D748F-F82D-4EBD-A468-1628A6B62DB0}" type="slidenum">
              <a:rPr lang="en-US" smtClean="0"/>
              <a:t>‹#›</a:t>
            </a:fld>
            <a:endParaRPr lang="en-US"/>
          </a:p>
        </p:txBody>
      </p:sp>
    </p:spTree>
    <p:extLst>
      <p:ext uri="{BB962C8B-B14F-4D97-AF65-F5344CB8AC3E}">
        <p14:creationId xmlns:p14="http://schemas.microsoft.com/office/powerpoint/2010/main" val="399843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1B7D7-C756-4E77-B30F-D78DDBFC5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68878-19EE-4B1F-BDEE-BEA200516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48DEF-99EB-4ED3-B7D4-417D1E6FD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16C80-63EC-4CDE-B21B-6A9220575559}" type="datetime1">
              <a:rPr lang="en-US" smtClean="0"/>
              <a:t>9/19/2024</a:t>
            </a:fld>
            <a:endParaRPr lang="en-US"/>
          </a:p>
        </p:txBody>
      </p:sp>
      <p:sp>
        <p:nvSpPr>
          <p:cNvPr id="5" name="Footer Placeholder 4">
            <a:extLst>
              <a:ext uri="{FF2B5EF4-FFF2-40B4-BE49-F238E27FC236}">
                <a16:creationId xmlns:a16="http://schemas.microsoft.com/office/drawing/2014/main" id="{AEBDC322-0D9B-4793-B767-7B6E4C1B1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Easter Ilinois University</a:t>
            </a:r>
          </a:p>
        </p:txBody>
      </p:sp>
      <p:sp>
        <p:nvSpPr>
          <p:cNvPr id="6" name="Slide Number Placeholder 5">
            <a:extLst>
              <a:ext uri="{FF2B5EF4-FFF2-40B4-BE49-F238E27FC236}">
                <a16:creationId xmlns:a16="http://schemas.microsoft.com/office/drawing/2014/main" id="{D4E51662-A82C-4582-829C-8B3209268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D748F-F82D-4EBD-A468-1628A6B62DB0}" type="slidenum">
              <a:rPr lang="en-US" smtClean="0"/>
              <a:t>‹#›</a:t>
            </a:fld>
            <a:endParaRPr lang="en-US"/>
          </a:p>
        </p:txBody>
      </p:sp>
    </p:spTree>
    <p:extLst>
      <p:ext uri="{BB962C8B-B14F-4D97-AF65-F5344CB8AC3E}">
        <p14:creationId xmlns:p14="http://schemas.microsoft.com/office/powerpoint/2010/main" val="1550508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cegossett@eiu.edu" TargetMode="Externa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hyperlink" Target="mailto:djcoartney@eiu.edu" TargetMode="External"/><Relationship Id="rId4" Type="http://schemas.openxmlformats.org/officeDocument/2006/relationships/hyperlink" Target="mailto:bkverdin@ei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aleks.com/about_ale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eiu.edu/math/mathplacement.php?menu=0"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satsuite.collegeboard.org/sat/scores/send-scores-to-colleges/sending-scores" TargetMode="External"/><Relationship Id="rId2" Type="http://schemas.openxmlformats.org/officeDocument/2006/relationships/image" Target="../media/image5.gif"/><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www.aleks.com/" TargetMode="External"/><Relationship Id="rId4" Type="http://schemas.openxmlformats.org/officeDocument/2006/relationships/hyperlink" Target="https://www.act.org/content/act/en/products-and-services/the-act/scores/sending-your-score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cegossett@eiu.edu"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bkverdin@eiu.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155683-85EB-4C3C-9696-F015DD83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60" y="467232"/>
            <a:ext cx="4134902" cy="594268"/>
          </a:xfrm>
          <a:prstGeom prst="rect">
            <a:avLst/>
          </a:prstGeom>
        </p:spPr>
      </p:pic>
      <p:sp>
        <p:nvSpPr>
          <p:cNvPr id="15" name="Title 14">
            <a:extLst>
              <a:ext uri="{FF2B5EF4-FFF2-40B4-BE49-F238E27FC236}">
                <a16:creationId xmlns:a16="http://schemas.microsoft.com/office/drawing/2014/main" id="{134F07A0-BB88-4160-BCE7-45EF628F091B}"/>
              </a:ext>
            </a:extLst>
          </p:cNvPr>
          <p:cNvSpPr>
            <a:spLocks noGrp="1"/>
          </p:cNvSpPr>
          <p:nvPr>
            <p:ph type="ctrTitle"/>
          </p:nvPr>
        </p:nvSpPr>
        <p:spPr>
          <a:xfrm>
            <a:off x="1345721" y="2475782"/>
            <a:ext cx="9322279" cy="1457864"/>
          </a:xfrm>
        </p:spPr>
        <p:txBody>
          <a:bodyPr>
            <a:normAutofit/>
          </a:bodyPr>
          <a:lstStyle/>
          <a:p>
            <a:r>
              <a:rPr lang="en-US" b="1" dirty="0">
                <a:solidFill>
                  <a:schemeClr val="bg1"/>
                </a:solidFill>
              </a:rPr>
              <a:t>McGraw Hill ALEKS PPL</a:t>
            </a:r>
            <a:br>
              <a:rPr lang="en-US" sz="2000" b="1" dirty="0">
                <a:solidFill>
                  <a:schemeClr val="bg1"/>
                </a:solidFill>
              </a:rPr>
            </a:br>
            <a:r>
              <a:rPr lang="en-US" sz="2200" b="1" dirty="0">
                <a:solidFill>
                  <a:schemeClr val="bg1"/>
                </a:solidFill>
              </a:rPr>
              <a:t>Placement, Preparation &amp; Learning</a:t>
            </a:r>
          </a:p>
        </p:txBody>
      </p:sp>
      <p:sp>
        <p:nvSpPr>
          <p:cNvPr id="16" name="Subtitle 15">
            <a:extLst>
              <a:ext uri="{FF2B5EF4-FFF2-40B4-BE49-F238E27FC236}">
                <a16:creationId xmlns:a16="http://schemas.microsoft.com/office/drawing/2014/main" id="{B583135D-6E69-4174-B7C5-09FB9A5824EF}"/>
              </a:ext>
            </a:extLst>
          </p:cNvPr>
          <p:cNvSpPr>
            <a:spLocks noGrp="1"/>
          </p:cNvSpPr>
          <p:nvPr>
            <p:ph type="subTitle" idx="1"/>
          </p:nvPr>
        </p:nvSpPr>
        <p:spPr>
          <a:xfrm>
            <a:off x="1523999" y="5735638"/>
            <a:ext cx="9638581" cy="715992"/>
          </a:xfrm>
        </p:spPr>
        <p:txBody>
          <a:bodyPr>
            <a:normAutofit fontScale="92500" lnSpcReduction="20000"/>
          </a:bodyPr>
          <a:lstStyle/>
          <a:p>
            <a:r>
              <a:rPr lang="en-US" dirty="0">
                <a:solidFill>
                  <a:schemeClr val="bg1"/>
                </a:solidFill>
              </a:rPr>
              <a:t>Math placement assessment procedures for EIU</a:t>
            </a:r>
          </a:p>
          <a:p>
            <a:r>
              <a:rPr lang="en-US" dirty="0">
                <a:solidFill>
                  <a:schemeClr val="bg1"/>
                </a:solidFill>
              </a:rPr>
              <a:t>Testing and Evaluation Operations (TEO).</a:t>
            </a:r>
          </a:p>
        </p:txBody>
      </p:sp>
      <p:sp>
        <p:nvSpPr>
          <p:cNvPr id="17" name="Slide Number Placeholder 16">
            <a:extLst>
              <a:ext uri="{FF2B5EF4-FFF2-40B4-BE49-F238E27FC236}">
                <a16:creationId xmlns:a16="http://schemas.microsoft.com/office/drawing/2014/main" id="{01DC48E6-9183-4352-93B1-D4C52EC0BC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D748F-F82D-4EBD-A468-1628A6B62D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0FB668-47DE-4498-8612-D90816821B99}"/>
              </a:ext>
            </a:extLst>
          </p:cNvPr>
          <p:cNvPicPr>
            <a:picLocks noChangeAspect="1"/>
          </p:cNvPicPr>
          <p:nvPr/>
        </p:nvPicPr>
        <p:blipFill>
          <a:blip r:embed="rId3"/>
          <a:stretch>
            <a:fillRect/>
          </a:stretch>
        </p:blipFill>
        <p:spPr>
          <a:xfrm>
            <a:off x="8514272" y="604777"/>
            <a:ext cx="2579298" cy="715992"/>
          </a:xfrm>
          <a:prstGeom prst="rect">
            <a:avLst/>
          </a:prstGeom>
        </p:spPr>
      </p:pic>
    </p:spTree>
    <p:extLst>
      <p:ext uri="{BB962C8B-B14F-4D97-AF65-F5344CB8AC3E}">
        <p14:creationId xmlns:p14="http://schemas.microsoft.com/office/powerpoint/2010/main" val="236442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7FAD840-76AA-4783-AA02-13183C8F5F5F}"/>
              </a:ext>
            </a:extLst>
          </p:cNvPr>
          <p:cNvGraphicFramePr/>
          <p:nvPr>
            <p:extLst>
              <p:ext uri="{D42A27DB-BD31-4B8C-83A1-F6EECF244321}">
                <p14:modId xmlns:p14="http://schemas.microsoft.com/office/powerpoint/2010/main" val="4066964076"/>
              </p:ext>
            </p:extLst>
          </p:nvPr>
        </p:nvGraphicFramePr>
        <p:xfrm>
          <a:off x="552091" y="905774"/>
          <a:ext cx="11041811" cy="539977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859AE228-BEA3-464B-97E9-9B000960D731}"/>
              </a:ext>
            </a:extLst>
          </p:cNvPr>
          <p:cNvPicPr>
            <a:picLocks noChangeAspect="1"/>
          </p:cNvPicPr>
          <p:nvPr/>
        </p:nvPicPr>
        <p:blipFill>
          <a:blip r:embed="rId3"/>
          <a:stretch>
            <a:fillRect/>
          </a:stretch>
        </p:blipFill>
        <p:spPr>
          <a:xfrm>
            <a:off x="55829" y="96715"/>
            <a:ext cx="4139543" cy="591363"/>
          </a:xfrm>
          <a:prstGeom prst="rect">
            <a:avLst/>
          </a:prstGeom>
        </p:spPr>
      </p:pic>
    </p:spTree>
    <p:extLst>
      <p:ext uri="{BB962C8B-B14F-4D97-AF65-F5344CB8AC3E}">
        <p14:creationId xmlns:p14="http://schemas.microsoft.com/office/powerpoint/2010/main" val="179943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155683-85EB-4C3C-9696-F015DD83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02" y="180172"/>
            <a:ext cx="4134902" cy="594268"/>
          </a:xfrm>
          <a:prstGeom prst="rect">
            <a:avLst/>
          </a:prstGeom>
        </p:spPr>
      </p:pic>
      <p:sp>
        <p:nvSpPr>
          <p:cNvPr id="3" name="Title 2">
            <a:extLst>
              <a:ext uri="{FF2B5EF4-FFF2-40B4-BE49-F238E27FC236}">
                <a16:creationId xmlns:a16="http://schemas.microsoft.com/office/drawing/2014/main" id="{8CA11CF1-8146-4702-8684-DB60BE877AA0}"/>
              </a:ext>
            </a:extLst>
          </p:cNvPr>
          <p:cNvSpPr>
            <a:spLocks noGrp="1"/>
          </p:cNvSpPr>
          <p:nvPr>
            <p:ph type="title"/>
          </p:nvPr>
        </p:nvSpPr>
        <p:spPr>
          <a:xfrm>
            <a:off x="839788" y="365125"/>
            <a:ext cx="10515600" cy="1973263"/>
          </a:xfrm>
        </p:spPr>
        <p:txBody>
          <a:bodyPr anchor="b">
            <a:normAutofit/>
          </a:bodyPr>
          <a:lstStyle/>
          <a:p>
            <a:pPr algn="ctr"/>
            <a:r>
              <a:rPr lang="en-US" sz="5400" b="1" dirty="0">
                <a:solidFill>
                  <a:schemeClr val="bg1">
                    <a:lumMod val="95000"/>
                  </a:schemeClr>
                </a:solidFill>
              </a:rPr>
              <a:t>Testing and Evaluation Operations</a:t>
            </a:r>
          </a:p>
        </p:txBody>
      </p:sp>
      <p:sp>
        <p:nvSpPr>
          <p:cNvPr id="4" name="Text Placeholder 3">
            <a:extLst>
              <a:ext uri="{FF2B5EF4-FFF2-40B4-BE49-F238E27FC236}">
                <a16:creationId xmlns:a16="http://schemas.microsoft.com/office/drawing/2014/main" id="{2D9B0E9F-1E15-4AB4-8A14-F2C6748C3BCD}"/>
              </a:ext>
            </a:extLst>
          </p:cNvPr>
          <p:cNvSpPr>
            <a:spLocks noGrp="1"/>
          </p:cNvSpPr>
          <p:nvPr>
            <p:ph sz="half" idx="2"/>
          </p:nvPr>
        </p:nvSpPr>
        <p:spPr>
          <a:xfrm>
            <a:off x="3761117" y="2505074"/>
            <a:ext cx="4511615" cy="4172753"/>
          </a:xfrm>
        </p:spPr>
        <p:txBody>
          <a:bodyPr/>
          <a:lstStyle/>
          <a:p>
            <a:pPr marL="0" indent="0" algn="ctr">
              <a:buNone/>
            </a:pPr>
            <a:r>
              <a:rPr lang="en-US" sz="1800" dirty="0">
                <a:solidFill>
                  <a:schemeClr val="bg1">
                    <a:lumMod val="95000"/>
                  </a:schemeClr>
                </a:solidFill>
              </a:rPr>
              <a:t>McAfee Gym Building – Suite 2000</a:t>
            </a:r>
          </a:p>
          <a:p>
            <a:pPr marL="0" indent="0" algn="ctr">
              <a:buNone/>
            </a:pPr>
            <a:r>
              <a:rPr lang="en-US" sz="1800" dirty="0">
                <a:solidFill>
                  <a:schemeClr val="bg1">
                    <a:lumMod val="95000"/>
                  </a:schemeClr>
                </a:solidFill>
              </a:rPr>
              <a:t>Phone – 217-581-6696</a:t>
            </a:r>
          </a:p>
          <a:p>
            <a:endParaRPr lang="en-US" sz="1800" dirty="0">
              <a:solidFill>
                <a:schemeClr val="bg1">
                  <a:lumMod val="95000"/>
                </a:schemeClr>
              </a:solidFill>
            </a:endParaRPr>
          </a:p>
          <a:p>
            <a:pPr marL="0" indent="0" algn="ctr">
              <a:buNone/>
            </a:pPr>
            <a:r>
              <a:rPr lang="en-US" sz="1800" dirty="0">
                <a:solidFill>
                  <a:schemeClr val="bg1">
                    <a:lumMod val="95000"/>
                  </a:schemeClr>
                </a:solidFill>
              </a:rPr>
              <a:t>Carrie Gossett, Director</a:t>
            </a:r>
          </a:p>
          <a:p>
            <a:pPr marL="0" indent="0" algn="ctr">
              <a:buNone/>
            </a:pPr>
            <a:r>
              <a:rPr lang="en-US" sz="1800" dirty="0">
                <a:hlinkClick r:id="rId3">
                  <a:extLst>
                    <a:ext uri="{A12FA001-AC4F-418D-AE19-62706E023703}">
                      <ahyp:hlinkClr xmlns:ahyp="http://schemas.microsoft.com/office/drawing/2018/hyperlinkcolor" val="tx"/>
                    </a:ext>
                  </a:extLst>
                </a:hlinkClick>
              </a:rPr>
              <a:t>cegossett@eiu.edu</a:t>
            </a:r>
            <a:endParaRPr lang="en-US" sz="1800" dirty="0"/>
          </a:p>
          <a:p>
            <a:pPr algn="ctr"/>
            <a:endParaRPr lang="en-US" sz="1200" dirty="0"/>
          </a:p>
          <a:p>
            <a:pPr marL="0" indent="0" algn="ctr">
              <a:buNone/>
            </a:pPr>
            <a:r>
              <a:rPr lang="en-US" sz="1800" dirty="0">
                <a:solidFill>
                  <a:schemeClr val="bg1">
                    <a:lumMod val="95000"/>
                  </a:schemeClr>
                </a:solidFill>
              </a:rPr>
              <a:t>Brandy Verdin, Office Manager</a:t>
            </a:r>
          </a:p>
          <a:p>
            <a:pPr marL="0" indent="0" algn="ctr">
              <a:buNone/>
            </a:pPr>
            <a:r>
              <a:rPr lang="en-US" sz="1800" dirty="0">
                <a:hlinkClick r:id="rId4">
                  <a:extLst>
                    <a:ext uri="{A12FA001-AC4F-418D-AE19-62706E023703}">
                      <ahyp:hlinkClr xmlns:ahyp="http://schemas.microsoft.com/office/drawing/2018/hyperlinkcolor" val="tx"/>
                    </a:ext>
                  </a:extLst>
                </a:hlinkClick>
              </a:rPr>
              <a:t>bkverdin@eiu.edu</a:t>
            </a:r>
            <a:r>
              <a:rPr lang="en-US" sz="1800" dirty="0"/>
              <a:t> </a:t>
            </a:r>
          </a:p>
          <a:p>
            <a:pPr marL="0" indent="0" algn="ctr">
              <a:buNone/>
            </a:pPr>
            <a:endParaRPr lang="en-US" sz="1200" dirty="0"/>
          </a:p>
          <a:p>
            <a:pPr marL="0" indent="0" algn="ctr">
              <a:buNone/>
            </a:pPr>
            <a:r>
              <a:rPr lang="en-US" sz="1800" dirty="0">
                <a:solidFill>
                  <a:schemeClr val="bg1"/>
                </a:solidFill>
              </a:rPr>
              <a:t>Debra Coartney, Testing Coordinator</a:t>
            </a:r>
          </a:p>
          <a:p>
            <a:pPr marL="0" indent="0" algn="ctr">
              <a:buNone/>
            </a:pPr>
            <a:r>
              <a:rPr lang="en-US" sz="1800" dirty="0">
                <a:hlinkClick r:id="rId5">
                  <a:extLst>
                    <a:ext uri="{A12FA001-AC4F-418D-AE19-62706E023703}">
                      <ahyp:hlinkClr xmlns:ahyp="http://schemas.microsoft.com/office/drawing/2018/hyperlinkcolor" val="tx"/>
                    </a:ext>
                  </a:extLst>
                </a:hlinkClick>
              </a:rPr>
              <a:t>djcoartney@eiu.edu</a:t>
            </a:r>
            <a:endParaRPr lang="en-US" sz="1800" dirty="0"/>
          </a:p>
        </p:txBody>
      </p:sp>
      <p:sp>
        <p:nvSpPr>
          <p:cNvPr id="2" name="Slide Number Placeholder 1">
            <a:extLst>
              <a:ext uri="{FF2B5EF4-FFF2-40B4-BE49-F238E27FC236}">
                <a16:creationId xmlns:a16="http://schemas.microsoft.com/office/drawing/2014/main" id="{0967A96B-EBF1-44F7-AA0A-4EDDFC0D3557}"/>
              </a:ext>
            </a:extLst>
          </p:cNvPr>
          <p:cNvSpPr>
            <a:spLocks noGrp="1"/>
          </p:cNvSpPr>
          <p:nvPr>
            <p:ph type="sldNum" sz="quarter" idx="12"/>
          </p:nvPr>
        </p:nvSpPr>
        <p:spPr/>
        <p:txBody>
          <a:bodyPr/>
          <a:lstStyle/>
          <a:p>
            <a:fld id="{263D748F-F82D-4EBD-A468-1628A6B62DB0}" type="slidenum">
              <a:rPr lang="en-US" smtClean="0"/>
              <a:t>11</a:t>
            </a:fld>
            <a:endParaRPr lang="en-US"/>
          </a:p>
        </p:txBody>
      </p:sp>
    </p:spTree>
    <p:extLst>
      <p:ext uri="{BB962C8B-B14F-4D97-AF65-F5344CB8AC3E}">
        <p14:creationId xmlns:p14="http://schemas.microsoft.com/office/powerpoint/2010/main" val="22483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155683-85EB-4C3C-9696-F015DD83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23" y="308201"/>
            <a:ext cx="4134902" cy="594268"/>
          </a:xfrm>
          <a:prstGeom prst="rect">
            <a:avLst/>
          </a:prstGeom>
        </p:spPr>
      </p:pic>
      <p:sp>
        <p:nvSpPr>
          <p:cNvPr id="15" name="Title 14">
            <a:extLst>
              <a:ext uri="{FF2B5EF4-FFF2-40B4-BE49-F238E27FC236}">
                <a16:creationId xmlns:a16="http://schemas.microsoft.com/office/drawing/2014/main" id="{134F07A0-BB88-4160-BCE7-45EF628F091B}"/>
              </a:ext>
            </a:extLst>
          </p:cNvPr>
          <p:cNvSpPr>
            <a:spLocks noGrp="1"/>
          </p:cNvSpPr>
          <p:nvPr>
            <p:ph type="ctrTitle"/>
          </p:nvPr>
        </p:nvSpPr>
        <p:spPr>
          <a:xfrm>
            <a:off x="586596" y="1500607"/>
            <a:ext cx="10767203" cy="2129283"/>
          </a:xfrm>
        </p:spPr>
        <p:txBody>
          <a:bodyPr>
            <a:normAutofit/>
          </a:bodyPr>
          <a:lstStyle/>
          <a:p>
            <a:br>
              <a:rPr lang="en-US" dirty="0"/>
            </a:br>
            <a:endParaRPr lang="en-US" sz="2200" b="1" dirty="0">
              <a:solidFill>
                <a:schemeClr val="bg1"/>
              </a:solidFill>
            </a:endParaRPr>
          </a:p>
        </p:txBody>
      </p:sp>
      <p:sp>
        <p:nvSpPr>
          <p:cNvPr id="16" name="Subtitle 15">
            <a:extLst>
              <a:ext uri="{FF2B5EF4-FFF2-40B4-BE49-F238E27FC236}">
                <a16:creationId xmlns:a16="http://schemas.microsoft.com/office/drawing/2014/main" id="{B583135D-6E69-4174-B7C5-09FB9A5824EF}"/>
              </a:ext>
            </a:extLst>
          </p:cNvPr>
          <p:cNvSpPr>
            <a:spLocks noGrp="1"/>
          </p:cNvSpPr>
          <p:nvPr>
            <p:ph type="subTitle" idx="1"/>
          </p:nvPr>
        </p:nvSpPr>
        <p:spPr>
          <a:xfrm>
            <a:off x="914400" y="1403927"/>
            <a:ext cx="9670473" cy="2225963"/>
          </a:xfrm>
          <a:noFill/>
          <a:ln>
            <a:noFill/>
          </a:ln>
        </p:spPr>
        <p:txBody>
          <a:bodyPr>
            <a:normAutofit/>
          </a:bodyPr>
          <a:lstStyle/>
          <a:p>
            <a:pPr marL="342900" indent="-342900" algn="l">
              <a:buFont typeface="Arial" panose="020B0604020202020204" pitchFamily="34" charset="0"/>
              <a:buChar char="•"/>
            </a:pPr>
            <a:r>
              <a:rPr lang="en-US" sz="2000" dirty="0">
                <a:solidFill>
                  <a:schemeClr val="accent6">
                    <a:lumMod val="20000"/>
                    <a:lumOff val="80000"/>
                  </a:schemeClr>
                </a:solidFill>
              </a:rPr>
              <a:t>ALEKS is an artificially intelligent learning and assessment system that has been used by over 25 million students for Math, Chemistry, Statistics and Accounting. After quickly and accurately determining each student's precise knowledge of a subject, ALEKS helps the student work on the topics they are ready to learn. ALEKS intelligence, content and software are unique and proprietary; they have been developed together, and work in unison. ALEKS digital content provides comprehensive course coverage. Students who do their ALEKS assignments are successful in their course!</a:t>
            </a:r>
          </a:p>
        </p:txBody>
      </p:sp>
      <p:sp>
        <p:nvSpPr>
          <p:cNvPr id="17" name="Slide Number Placeholder 16">
            <a:extLst>
              <a:ext uri="{FF2B5EF4-FFF2-40B4-BE49-F238E27FC236}">
                <a16:creationId xmlns:a16="http://schemas.microsoft.com/office/drawing/2014/main" id="{01DC48E6-9183-4352-93B1-D4C52EC0BCE2}"/>
              </a:ext>
            </a:extLst>
          </p:cNvPr>
          <p:cNvSpPr>
            <a:spLocks noGrp="1"/>
          </p:cNvSpPr>
          <p:nvPr>
            <p:ph type="sldNum" sz="quarter" idx="12"/>
          </p:nvPr>
        </p:nvSpPr>
        <p:spPr>
          <a:xfrm>
            <a:off x="6446982" y="6125182"/>
            <a:ext cx="51584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D748F-F82D-4EBD-A468-1628A6B62D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0FB668-47DE-4498-8612-D90816821B99}"/>
              </a:ext>
            </a:extLst>
          </p:cNvPr>
          <p:cNvPicPr>
            <a:picLocks noChangeAspect="1"/>
          </p:cNvPicPr>
          <p:nvPr/>
        </p:nvPicPr>
        <p:blipFill>
          <a:blip r:embed="rId3"/>
          <a:stretch>
            <a:fillRect/>
          </a:stretch>
        </p:blipFill>
        <p:spPr>
          <a:xfrm>
            <a:off x="8774500" y="406370"/>
            <a:ext cx="2579298" cy="715992"/>
          </a:xfrm>
          <a:prstGeom prst="rect">
            <a:avLst/>
          </a:prstGeom>
        </p:spPr>
      </p:pic>
      <p:sp>
        <p:nvSpPr>
          <p:cNvPr id="2" name="Rectangle 1">
            <a:extLst>
              <a:ext uri="{FF2B5EF4-FFF2-40B4-BE49-F238E27FC236}">
                <a16:creationId xmlns:a16="http://schemas.microsoft.com/office/drawing/2014/main" id="{7AD4D45E-24E3-4FD4-A0E2-361BFED1A5FF}"/>
              </a:ext>
            </a:extLst>
          </p:cNvPr>
          <p:cNvSpPr/>
          <p:nvPr/>
        </p:nvSpPr>
        <p:spPr>
          <a:xfrm>
            <a:off x="838201" y="3629891"/>
            <a:ext cx="10515597" cy="2862322"/>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6">
                    <a:lumMod val="20000"/>
                    <a:lumOff val="80000"/>
                  </a:schemeClr>
                </a:solidFill>
              </a:rPr>
              <a:t>ALEKS is the most effective adaptive learning program.</a:t>
            </a:r>
          </a:p>
          <a:p>
            <a:pPr marL="342900" indent="-342900">
              <a:buFont typeface="Arial" panose="020B0604020202020204" pitchFamily="34" charset="0"/>
              <a:buChar char="•"/>
            </a:pPr>
            <a:endParaRPr lang="en-US" sz="2000" dirty="0">
              <a:solidFill>
                <a:schemeClr val="accent6">
                  <a:lumMod val="20000"/>
                  <a:lumOff val="80000"/>
                </a:schemeClr>
              </a:solidFill>
            </a:endParaRPr>
          </a:p>
          <a:p>
            <a:pPr marL="342900" indent="-342900">
              <a:buFont typeface="Arial" panose="020B0604020202020204" pitchFamily="34" charset="0"/>
              <a:buChar char="•"/>
            </a:pPr>
            <a:r>
              <a:rPr lang="en-US" sz="2000" dirty="0">
                <a:solidFill>
                  <a:schemeClr val="accent6">
                    <a:lumMod val="20000"/>
                    <a:lumOff val="80000"/>
                  </a:schemeClr>
                </a:solidFill>
              </a:rPr>
              <a:t>ALEKS is a research-based, online learning program that offers course products for Math, Chemistry, Statistics, and more. Rooted in 20 years of research and analytics.</a:t>
            </a:r>
          </a:p>
          <a:p>
            <a:pPr marL="342900" indent="-342900">
              <a:buFont typeface="Arial" panose="020B0604020202020204" pitchFamily="34" charset="0"/>
              <a:buChar char="•"/>
            </a:pPr>
            <a:endParaRPr lang="en-US" sz="2000" dirty="0">
              <a:solidFill>
                <a:schemeClr val="accent6">
                  <a:lumMod val="20000"/>
                  <a:lumOff val="80000"/>
                </a:schemeClr>
              </a:solidFill>
            </a:endParaRPr>
          </a:p>
          <a:p>
            <a:pPr marL="342900" indent="-342900">
              <a:buFont typeface="Arial" panose="020B0604020202020204" pitchFamily="34" charset="0"/>
              <a:buChar char="•"/>
            </a:pPr>
            <a:r>
              <a:rPr lang="en-US" sz="2000" dirty="0">
                <a:solidFill>
                  <a:schemeClr val="accent6">
                    <a:lumMod val="20000"/>
                    <a:lumOff val="80000"/>
                  </a:schemeClr>
                </a:solidFill>
              </a:rPr>
              <a:t>ALEKS is a proven, online learning platform that helps educators and parents understand each student's knowledge and learning progress in depth, and provides the individual support required for every student to achieve mastery.</a:t>
            </a:r>
          </a:p>
          <a:p>
            <a:r>
              <a:rPr lang="en-US" sz="2000" dirty="0"/>
              <a:t>						</a:t>
            </a:r>
            <a:r>
              <a:rPr lang="en-US" sz="1400" dirty="0"/>
              <a:t>Information provided by:  </a:t>
            </a:r>
            <a:r>
              <a:rPr lang="en-US" sz="1400" dirty="0">
                <a:solidFill>
                  <a:schemeClr val="bg1"/>
                </a:solidFill>
                <a:hlinkClick r:id="rId4">
                  <a:extLst>
                    <a:ext uri="{A12FA001-AC4F-418D-AE19-62706E023703}">
                      <ahyp:hlinkClr xmlns:ahyp="http://schemas.microsoft.com/office/drawing/2018/hyperlinkcolor" val="tx"/>
                    </a:ext>
                  </a:extLst>
                </a:hlinkClick>
              </a:rPr>
              <a:t>https://www.aleks.com/about_aleks</a:t>
            </a:r>
            <a:endParaRPr lang="en-US" sz="1400" dirty="0">
              <a:solidFill>
                <a:schemeClr val="bg1"/>
              </a:solidFill>
            </a:endParaRPr>
          </a:p>
        </p:txBody>
      </p:sp>
    </p:spTree>
    <p:extLst>
      <p:ext uri="{BB962C8B-B14F-4D97-AF65-F5344CB8AC3E}">
        <p14:creationId xmlns:p14="http://schemas.microsoft.com/office/powerpoint/2010/main" val="350363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E394-F0B2-428F-A418-0DF315F6D1D1}"/>
              </a:ext>
            </a:extLst>
          </p:cNvPr>
          <p:cNvSpPr>
            <a:spLocks noGrp="1"/>
          </p:cNvSpPr>
          <p:nvPr>
            <p:ph type="title"/>
          </p:nvPr>
        </p:nvSpPr>
        <p:spPr>
          <a:xfrm>
            <a:off x="838200" y="803564"/>
            <a:ext cx="10515600" cy="887124"/>
          </a:xfrm>
        </p:spPr>
        <p:txBody>
          <a:bodyPr>
            <a:normAutofit/>
          </a:bodyPr>
          <a:lstStyle/>
          <a:p>
            <a:pPr algn="ctr"/>
            <a:r>
              <a:rPr lang="en-US" b="1" dirty="0">
                <a:solidFill>
                  <a:schemeClr val="bg1"/>
                </a:solidFill>
              </a:rPr>
              <a:t>EIU Math Placement Guidelines</a:t>
            </a:r>
            <a:br>
              <a:rPr lang="en-US" dirty="0"/>
            </a:br>
            <a:r>
              <a:rPr lang="en-US" sz="1400" dirty="0"/>
              <a:t>Information provided from:  </a:t>
            </a:r>
            <a:r>
              <a:rPr lang="en-US" sz="1400" dirty="0">
                <a:solidFill>
                  <a:schemeClr val="bg1"/>
                </a:solidFill>
                <a:hlinkClick r:id="rId2">
                  <a:extLst>
                    <a:ext uri="{A12FA001-AC4F-418D-AE19-62706E023703}">
                      <ahyp:hlinkClr xmlns:ahyp="http://schemas.microsoft.com/office/drawing/2018/hyperlinkcolor" val="tx"/>
                    </a:ext>
                  </a:extLst>
                </a:hlinkClick>
              </a:rPr>
              <a:t>EIU MCS department website</a:t>
            </a:r>
            <a:endParaRPr lang="en-US" sz="1400" dirty="0">
              <a:solidFill>
                <a:schemeClr val="bg1"/>
              </a:solidFill>
            </a:endParaRPr>
          </a:p>
        </p:txBody>
      </p:sp>
      <p:pic>
        <p:nvPicPr>
          <p:cNvPr id="15" name="Content Placeholder 14">
            <a:extLst>
              <a:ext uri="{FF2B5EF4-FFF2-40B4-BE49-F238E27FC236}">
                <a16:creationId xmlns:a16="http://schemas.microsoft.com/office/drawing/2014/main" id="{470C80A0-1A0E-4801-B269-449D727B54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825627"/>
            <a:ext cx="5724235" cy="4796848"/>
          </a:xfrm>
        </p:spPr>
      </p:pic>
      <p:sp>
        <p:nvSpPr>
          <p:cNvPr id="5" name="Slide Number Placeholder 4">
            <a:extLst>
              <a:ext uri="{FF2B5EF4-FFF2-40B4-BE49-F238E27FC236}">
                <a16:creationId xmlns:a16="http://schemas.microsoft.com/office/drawing/2014/main" id="{48AF1B66-C425-4B95-A2E1-7EEB91FD648A}"/>
              </a:ext>
            </a:extLst>
          </p:cNvPr>
          <p:cNvSpPr>
            <a:spLocks noGrp="1"/>
          </p:cNvSpPr>
          <p:nvPr>
            <p:ph type="sldNum" sz="quarter" idx="12"/>
          </p:nvPr>
        </p:nvSpPr>
        <p:spPr/>
        <p:txBody>
          <a:bodyPr/>
          <a:lstStyle/>
          <a:p>
            <a:fld id="{263D748F-F82D-4EBD-A468-1628A6B62DB0}" type="slidenum">
              <a:rPr lang="en-US" smtClean="0"/>
              <a:t>3</a:t>
            </a:fld>
            <a:endParaRPr lang="en-US"/>
          </a:p>
        </p:txBody>
      </p:sp>
      <p:pic>
        <p:nvPicPr>
          <p:cNvPr id="11" name="Content Placeholder 10">
            <a:extLst>
              <a:ext uri="{FF2B5EF4-FFF2-40B4-BE49-F238E27FC236}">
                <a16:creationId xmlns:a16="http://schemas.microsoft.com/office/drawing/2014/main" id="{197C9A9A-5948-4A92-87F6-3DCF3E93875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95564" y="1825626"/>
            <a:ext cx="5724236" cy="4796848"/>
          </a:xfrm>
        </p:spPr>
      </p:pic>
      <p:pic>
        <p:nvPicPr>
          <p:cNvPr id="16" name="Picture 15">
            <a:extLst>
              <a:ext uri="{FF2B5EF4-FFF2-40B4-BE49-F238E27FC236}">
                <a16:creationId xmlns:a16="http://schemas.microsoft.com/office/drawing/2014/main" id="{5FEC1B1A-1C6D-4C97-BFC3-EB05B638F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78" y="141827"/>
            <a:ext cx="4134902" cy="594268"/>
          </a:xfrm>
          <a:prstGeom prst="rect">
            <a:avLst/>
          </a:prstGeom>
        </p:spPr>
      </p:pic>
    </p:spTree>
    <p:extLst>
      <p:ext uri="{BB962C8B-B14F-4D97-AF65-F5344CB8AC3E}">
        <p14:creationId xmlns:p14="http://schemas.microsoft.com/office/powerpoint/2010/main" val="313156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s://s3.amazonaws.com/htmlsig-assets/spacer.gif">
            <a:extLst>
              <a:ext uri="{FF2B5EF4-FFF2-40B4-BE49-F238E27FC236}">
                <a16:creationId xmlns:a16="http://schemas.microsoft.com/office/drawing/2014/main" id="{451EFAFD-53FB-4C21-B120-2E0A57107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2990850"/>
            <a:ext cx="762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3.amazonaws.com/htmlsig-assets/spacer.gif">
            <a:extLst>
              <a:ext uri="{FF2B5EF4-FFF2-40B4-BE49-F238E27FC236}">
                <a16:creationId xmlns:a16="http://schemas.microsoft.com/office/drawing/2014/main" id="{7BF6E43C-AAA7-4982-BD7E-F8D0F393B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299085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s://s3.amazonaws.com/htmlsig-assets/spacer.gif">
            <a:extLst>
              <a:ext uri="{FF2B5EF4-FFF2-40B4-BE49-F238E27FC236}">
                <a16:creationId xmlns:a16="http://schemas.microsoft.com/office/drawing/2014/main" id="{9FC610FB-2C89-473B-AED7-BDD6E5C23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88" y="2990850"/>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3.amazonaws.com/htmlsig-assets/spacer.gif">
            <a:extLst>
              <a:ext uri="{FF2B5EF4-FFF2-40B4-BE49-F238E27FC236}">
                <a16:creationId xmlns:a16="http://schemas.microsoft.com/office/drawing/2014/main" id="{1CB3CC50-BDA5-450C-9970-2CE2FAE58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2990850"/>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s://s3.amazonaws.com/htmlsig-assets/spacer.gif">
            <a:extLst>
              <a:ext uri="{FF2B5EF4-FFF2-40B4-BE49-F238E27FC236}">
                <a16:creationId xmlns:a16="http://schemas.microsoft.com/office/drawing/2014/main" id="{8F6A95A8-78CE-4FE8-B367-4FD3D4ADE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6913" y="2990850"/>
            <a:ext cx="3429000" cy="952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7EC666B0-9849-4AB6-A73F-AEF011C7E9A5}"/>
              </a:ext>
            </a:extLst>
          </p:cNvPr>
          <p:cNvSpPr>
            <a:spLocks noGrp="1"/>
          </p:cNvSpPr>
          <p:nvPr>
            <p:ph type="title"/>
          </p:nvPr>
        </p:nvSpPr>
        <p:spPr>
          <a:xfrm>
            <a:off x="386863" y="1239716"/>
            <a:ext cx="3464168" cy="1222130"/>
          </a:xfrm>
        </p:spPr>
        <p:txBody>
          <a:bodyPr>
            <a:normAutofit/>
          </a:bodyPr>
          <a:lstStyle/>
          <a:p>
            <a:r>
              <a:rPr lang="en-US" sz="2000" b="1" dirty="0">
                <a:solidFill>
                  <a:schemeClr val="bg1"/>
                </a:solidFill>
              </a:rPr>
              <a:t>Initial email sample/template sent by EIU Admissions Office.</a:t>
            </a:r>
          </a:p>
        </p:txBody>
      </p:sp>
      <p:sp>
        <p:nvSpPr>
          <p:cNvPr id="9" name="Picture Placeholder 8">
            <a:extLst>
              <a:ext uri="{FF2B5EF4-FFF2-40B4-BE49-F238E27FC236}">
                <a16:creationId xmlns:a16="http://schemas.microsoft.com/office/drawing/2014/main" id="{B21CF5BD-235A-45D2-8081-17DE4ACFE20B}"/>
              </a:ext>
            </a:extLst>
          </p:cNvPr>
          <p:cNvSpPr>
            <a:spLocks noGrp="1"/>
          </p:cNvSpPr>
          <p:nvPr>
            <p:ph type="pic" idx="1"/>
          </p:nvPr>
        </p:nvSpPr>
        <p:spPr>
          <a:xfrm>
            <a:off x="4864100" y="987425"/>
            <a:ext cx="6491288" cy="4873625"/>
          </a:xfrm>
        </p:spPr>
      </p:sp>
      <p:sp>
        <p:nvSpPr>
          <p:cNvPr id="10" name="Text Placeholder 9">
            <a:extLst>
              <a:ext uri="{FF2B5EF4-FFF2-40B4-BE49-F238E27FC236}">
                <a16:creationId xmlns:a16="http://schemas.microsoft.com/office/drawing/2014/main" id="{9F70DCE3-B082-44F8-8404-0726FCD4849A}"/>
              </a:ext>
            </a:extLst>
          </p:cNvPr>
          <p:cNvSpPr>
            <a:spLocks noGrp="1"/>
          </p:cNvSpPr>
          <p:nvPr>
            <p:ph type="body" sz="half" idx="2"/>
          </p:nvPr>
        </p:nvSpPr>
        <p:spPr>
          <a:xfrm>
            <a:off x="839788" y="2901462"/>
            <a:ext cx="2571627" cy="2628900"/>
          </a:xfrm>
        </p:spPr>
        <p:txBody>
          <a:bodyPr>
            <a:normAutofit lnSpcReduction="10000"/>
          </a:bodyPr>
          <a:lstStyle/>
          <a:p>
            <a:pPr marL="285750" indent="-285750">
              <a:buFont typeface="Arial" panose="020B0604020202020204" pitchFamily="34" charset="0"/>
              <a:buChar char="•"/>
            </a:pPr>
            <a:r>
              <a:rPr lang="en-US" dirty="0"/>
              <a:t>Sent to qualifying incoming freshmen before their orientation visits based on chosen major of study. </a:t>
            </a:r>
          </a:p>
          <a:p>
            <a:pPr marL="285750" indent="-285750">
              <a:buFont typeface="Arial" panose="020B0604020202020204" pitchFamily="34" charset="0"/>
              <a:buChar char="•"/>
            </a:pPr>
            <a:r>
              <a:rPr lang="en-US" dirty="0"/>
              <a:t>Reminder emails are sent periodically through EIU PRM system to remind students that have not yet completed the assessment before their orientation visits.  </a:t>
            </a:r>
          </a:p>
        </p:txBody>
      </p:sp>
      <p:sp>
        <p:nvSpPr>
          <p:cNvPr id="12" name="Rectangle 22">
            <a:extLst>
              <a:ext uri="{FF2B5EF4-FFF2-40B4-BE49-F238E27FC236}">
                <a16:creationId xmlns:a16="http://schemas.microsoft.com/office/drawing/2014/main" id="{8BD8517B-01FA-4A89-BA92-A4E9D5EB5691}"/>
              </a:ext>
            </a:extLst>
          </p:cNvPr>
          <p:cNvSpPr>
            <a:spLocks noChangeArrowheads="1"/>
          </p:cNvSpPr>
          <p:nvPr/>
        </p:nvSpPr>
        <p:spPr bwMode="auto">
          <a:xfrm>
            <a:off x="4000499" y="898072"/>
            <a:ext cx="7351711" cy="50808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8100"/>
          </a:effectLst>
        </p:spPr>
        <p:txBody>
          <a:bodyPr vert="horz" wrap="squar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​Dear $</a:t>
            </a:r>
            <a:r>
              <a:rPr kumimoji="0" lang="en-US" altLang="en-US" sz="9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prospect_fname</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Welcome to EIU!  With your advising appointment coming up soon, I wanted to encourage you to take some steps that may help you. You selected a major that has required math classes, but you don't necessarily have to take those classes, if you are able to show you have developed sufficient mathematical skills. Each major has different requirements, and your advisor will make sure you take as few math courses as needed for your major.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One way to demonstrate your math skills is to submit your SAT or ACT scores if you have never sent them to EIU, or updated scores if you have re-taken the test and got a higher score. Please note: your admission to EIU </a:t>
            </a:r>
            <a:r>
              <a:rPr kumimoji="0" lang="en-US" altLang="en-US" sz="9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will not be affected</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by your SAT or ACT scores. Eastern does not require test scores for acceptance to the University, so it can only benefit you if you submit your test scores.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If you took the SAT, visit this page for instructions on how to send EIU your test scores: </a:t>
            </a:r>
            <a:r>
              <a:rPr kumimoji="0" lang="en-US" altLang="en-US" sz="900" b="0" i="0" u="none" strike="noStrike" cap="none" normalizeH="0" baseline="0" dirty="0">
                <a:ln>
                  <a:noFill/>
                </a:ln>
                <a:solidFill>
                  <a:srgbClr val="0D638F"/>
                </a:solidFill>
                <a:effectLst/>
                <a:latin typeface="Open Sans" panose="020B0606030504020204" pitchFamily="34" charset="0"/>
                <a:cs typeface="Open Sans" panose="020B0606030504020204" pitchFamily="34" charset="0"/>
                <a:hlinkClick r:id="rId3"/>
              </a:rPr>
              <a:t>How to send your SAT report</a:t>
            </a:r>
            <a:endPar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If you took the ACT, visit this page instead: </a:t>
            </a:r>
            <a:r>
              <a:rPr kumimoji="0" lang="en-US" altLang="en-US" sz="900" b="0" i="0" u="none" strike="noStrike" cap="none" normalizeH="0" baseline="0" dirty="0">
                <a:ln>
                  <a:noFill/>
                </a:ln>
                <a:solidFill>
                  <a:srgbClr val="0D638F"/>
                </a:solidFill>
                <a:effectLst/>
                <a:latin typeface="Open Sans" panose="020B0606030504020204" pitchFamily="34" charset="0"/>
                <a:cs typeface="Open Sans" panose="020B0606030504020204" pitchFamily="34" charset="0"/>
                <a:hlinkClick r:id="rId4"/>
              </a:rPr>
              <a:t>How to send your ACT report</a:t>
            </a:r>
            <a:endParaRPr kumimoji="0" lang="en-US" altLang="en-US" sz="900" b="0" i="0" u="none" strike="noStrike" cap="none" normalizeH="0" baseline="0" dirty="0">
              <a:ln>
                <a:noFill/>
              </a:ln>
              <a:solidFill>
                <a:srgbClr val="0D638F"/>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If you did not take either the SAT or ACT, or you are unable to send us your scores, you may be required to take the ALEKS placement test. This test can be taken entirely online and can be sent to your advisor at EIU instantly. This exam must be finalized before your appointment with your advisor. The score on your ALEKS placement exam will aid your advisor in placing you into the perfect math course for you.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For more information on the ALEKS placement test, visit this page: </a:t>
            </a:r>
            <a:r>
              <a:rPr kumimoji="0" lang="en-US" altLang="en-US" sz="900" b="0" i="0" u="none" strike="noStrike" cap="none" normalizeH="0" baseline="0" dirty="0">
                <a:ln>
                  <a:noFill/>
                </a:ln>
                <a:solidFill>
                  <a:srgbClr val="0D638F"/>
                </a:solidFill>
                <a:effectLst/>
                <a:latin typeface="Open Sans" panose="020B0606030504020204" pitchFamily="34" charset="0"/>
                <a:cs typeface="Open Sans" panose="020B0606030504020204" pitchFamily="34" charset="0"/>
                <a:hlinkClick r:id="rId5"/>
              </a:rPr>
              <a:t>www.aleks.com</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Please follow the instructions to create your own personalized ALEKS placement account for EIU, using the "Sign Up" link at the top right of screen.  </a:t>
            </a:r>
            <a:r>
              <a:rPr kumimoji="0" lang="en-US" altLang="en-US" sz="9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Remember to save your login information!</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You will need to use this for your account access in the future to take additional placement exams and/or study with the preparation and learning tools within the program. Your account will be active for one year, and you have the opportunity to work with the tutorial lessons to study and prepare for your next placement exam. You can even take the test multiple times, and we will accept your highest score.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Your class or cohort code is: </a:t>
            </a:r>
            <a:r>
              <a:rPr kumimoji="0" lang="en-US" altLang="en-US" sz="9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6LXGC-WKMJW</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Please use this code when registering your account with EIU.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Again, while sending your SAT or ACT scores is optional, it will help your advisor ensure that you take as few math courses as you need, and ultimately that you're well-equipped to succeed in your major and future career.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Please let me know if you have any questions. I'd be happy to help.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6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6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6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6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Sincerely,</a:t>
            </a:r>
            <a:br>
              <a:rPr kumimoji="0" lang="en-US" altLang="en-US" sz="1800" b="0" i="0" u="none" strike="noStrike" cap="none" normalizeH="0" baseline="0" dirty="0">
                <a:ln>
                  <a:noFill/>
                </a:ln>
                <a:solidFill>
                  <a:srgbClr val="0D638F"/>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0D638F"/>
              </a:solidFill>
              <a:effectLst/>
              <a:latin typeface="Arial" panose="020B0604020202020204" pitchFamily="34" charset="0"/>
              <a:cs typeface="Arial" panose="020B0604020202020204" pitchFamily="34" charset="0"/>
            </a:endParaRPr>
          </a:p>
        </p:txBody>
      </p:sp>
      <p:pic>
        <p:nvPicPr>
          <p:cNvPr id="7192" name="Picture 24" descr="https://s3.amazonaws.com/htmlsig-assets/spacer.gif">
            <a:extLst>
              <a:ext uri="{FF2B5EF4-FFF2-40B4-BE49-F238E27FC236}">
                <a16:creationId xmlns:a16="http://schemas.microsoft.com/office/drawing/2014/main" id="{BFC5DABB-9CA4-4F15-B29A-450FE3D1F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2990850"/>
            <a:ext cx="762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5" descr="https://s3.amazonaws.com/htmlsig-assets/spacer.gif">
            <a:extLst>
              <a:ext uri="{FF2B5EF4-FFF2-40B4-BE49-F238E27FC236}">
                <a16:creationId xmlns:a16="http://schemas.microsoft.com/office/drawing/2014/main" id="{04485892-D278-4594-87AD-9ED99CCFB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299085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s://s3.amazonaws.com/htmlsig-assets/spacer.gif">
            <a:extLst>
              <a:ext uri="{FF2B5EF4-FFF2-40B4-BE49-F238E27FC236}">
                <a16:creationId xmlns:a16="http://schemas.microsoft.com/office/drawing/2014/main" id="{A4BD3A03-F0B6-44EB-B6E5-435B5418D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88" y="2990850"/>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descr="https://s3.amazonaws.com/htmlsig-assets/spacer.gif">
            <a:extLst>
              <a:ext uri="{FF2B5EF4-FFF2-40B4-BE49-F238E27FC236}">
                <a16:creationId xmlns:a16="http://schemas.microsoft.com/office/drawing/2014/main" id="{198A8961-94FB-4B5B-B4C0-26B13DCA0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2990850"/>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s://s3.amazonaws.com/htmlsig-assets/spacer.gif">
            <a:extLst>
              <a:ext uri="{FF2B5EF4-FFF2-40B4-BE49-F238E27FC236}">
                <a16:creationId xmlns:a16="http://schemas.microsoft.com/office/drawing/2014/main" id="{A9FB7ED5-3270-4F05-AA76-6D538D137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6913" y="2990850"/>
            <a:ext cx="3429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A7D4257-1A58-4610-89FF-8D54D5739B77}"/>
              </a:ext>
            </a:extLst>
          </p:cNvPr>
          <p:cNvPicPr>
            <a:picLocks noChangeAspect="1"/>
          </p:cNvPicPr>
          <p:nvPr/>
        </p:nvPicPr>
        <p:blipFill>
          <a:blip r:embed="rId6"/>
          <a:stretch>
            <a:fillRect/>
          </a:stretch>
        </p:blipFill>
        <p:spPr>
          <a:xfrm>
            <a:off x="209696" y="120812"/>
            <a:ext cx="4139543" cy="591363"/>
          </a:xfrm>
          <a:prstGeom prst="rect">
            <a:avLst/>
          </a:prstGeom>
        </p:spPr>
      </p:pic>
    </p:spTree>
    <p:extLst>
      <p:ext uri="{BB962C8B-B14F-4D97-AF65-F5344CB8AC3E}">
        <p14:creationId xmlns:p14="http://schemas.microsoft.com/office/powerpoint/2010/main" val="289111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155683-85EB-4C3C-9696-F015DD83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60" y="467232"/>
            <a:ext cx="4134902" cy="594268"/>
          </a:xfrm>
          <a:prstGeom prst="rect">
            <a:avLst/>
          </a:prstGeom>
        </p:spPr>
      </p:pic>
      <p:sp>
        <p:nvSpPr>
          <p:cNvPr id="15" name="Title 14">
            <a:extLst>
              <a:ext uri="{FF2B5EF4-FFF2-40B4-BE49-F238E27FC236}">
                <a16:creationId xmlns:a16="http://schemas.microsoft.com/office/drawing/2014/main" id="{134F07A0-BB88-4160-BCE7-45EF628F091B}"/>
              </a:ext>
            </a:extLst>
          </p:cNvPr>
          <p:cNvSpPr>
            <a:spLocks noGrp="1"/>
          </p:cNvSpPr>
          <p:nvPr>
            <p:ph type="title"/>
          </p:nvPr>
        </p:nvSpPr>
        <p:spPr>
          <a:xfrm>
            <a:off x="6374920" y="785091"/>
            <a:ext cx="4978879" cy="905597"/>
          </a:xfrm>
        </p:spPr>
        <p:txBody>
          <a:bodyPr>
            <a:normAutofit fontScale="90000"/>
          </a:bodyPr>
          <a:lstStyle/>
          <a:p>
            <a:pPr algn="ctr"/>
            <a:br>
              <a:rPr lang="en-US" sz="2200" b="1" dirty="0">
                <a:solidFill>
                  <a:schemeClr val="bg1"/>
                </a:solidFill>
              </a:rPr>
            </a:br>
            <a:r>
              <a:rPr lang="en-US" b="1" dirty="0">
                <a:solidFill>
                  <a:schemeClr val="bg1"/>
                </a:solidFill>
              </a:rPr>
              <a:t>Orientation Day</a:t>
            </a:r>
            <a:br>
              <a:rPr lang="en-US" sz="2400" b="1" dirty="0">
                <a:solidFill>
                  <a:schemeClr val="bg1"/>
                </a:solidFill>
              </a:rPr>
            </a:br>
            <a:br>
              <a:rPr lang="en-US" sz="2200" b="1" dirty="0">
                <a:solidFill>
                  <a:schemeClr val="bg1"/>
                </a:solidFill>
              </a:rPr>
            </a:br>
            <a:endParaRPr lang="en-US" sz="2200" b="1" dirty="0">
              <a:solidFill>
                <a:schemeClr val="bg1"/>
              </a:solidFill>
            </a:endParaRPr>
          </a:p>
        </p:txBody>
      </p:sp>
      <p:sp>
        <p:nvSpPr>
          <p:cNvPr id="16" name="Subtitle 15">
            <a:extLst>
              <a:ext uri="{FF2B5EF4-FFF2-40B4-BE49-F238E27FC236}">
                <a16:creationId xmlns:a16="http://schemas.microsoft.com/office/drawing/2014/main" id="{B583135D-6E69-4174-B7C5-09FB9A5824EF}"/>
              </a:ext>
            </a:extLst>
          </p:cNvPr>
          <p:cNvSpPr>
            <a:spLocks noGrp="1"/>
          </p:cNvSpPr>
          <p:nvPr>
            <p:ph sz="half" idx="1"/>
          </p:nvPr>
        </p:nvSpPr>
        <p:spPr/>
        <p:txBody>
          <a:bodyPr>
            <a:normAutofit fontScale="77500" lnSpcReduction="20000"/>
          </a:bodyPr>
          <a:lstStyle/>
          <a:p>
            <a:pPr marL="0" indent="0">
              <a:buNone/>
            </a:pPr>
            <a:endParaRPr lang="en-US" b="1" dirty="0">
              <a:solidFill>
                <a:schemeClr val="bg1"/>
              </a:solidFill>
            </a:endParaRPr>
          </a:p>
          <a:p>
            <a:pPr marL="0" indent="0">
              <a:buNone/>
            </a:pPr>
            <a:r>
              <a:rPr lang="en-US" b="1" dirty="0">
                <a:solidFill>
                  <a:schemeClr val="bg1"/>
                </a:solidFill>
              </a:rPr>
              <a:t>If the math placement assessment is not complete before  attending orientation on campus, the student will attend the math placement session in the TEO Testing Lab in McAfee Gym to take the assessment.</a:t>
            </a:r>
          </a:p>
          <a:p>
            <a:pPr marL="0" indent="0">
              <a:buNone/>
            </a:pPr>
            <a:endParaRPr lang="en-US" b="1" dirty="0">
              <a:solidFill>
                <a:schemeClr val="bg1"/>
              </a:solidFill>
            </a:endParaRPr>
          </a:p>
          <a:p>
            <a:pPr marL="0" indent="0">
              <a:buNone/>
            </a:pPr>
            <a:r>
              <a:rPr lang="en-US" b="1" dirty="0">
                <a:solidFill>
                  <a:schemeClr val="bg1"/>
                </a:solidFill>
              </a:rPr>
              <a:t>The assessment is administered and managed by TEO staff members.</a:t>
            </a:r>
            <a:br>
              <a:rPr lang="en-US" b="1" dirty="0">
                <a:solidFill>
                  <a:schemeClr val="bg1"/>
                </a:solidFill>
              </a:rPr>
            </a:br>
            <a:br>
              <a:rPr lang="en-US" b="1" dirty="0">
                <a:solidFill>
                  <a:schemeClr val="bg1"/>
                </a:solidFill>
              </a:rPr>
            </a:br>
            <a:br>
              <a:rPr lang="en-US" b="1" dirty="0">
                <a:solidFill>
                  <a:schemeClr val="bg1"/>
                </a:solidFill>
              </a:rPr>
            </a:br>
            <a:r>
              <a:rPr lang="en-US" b="1" dirty="0">
                <a:solidFill>
                  <a:schemeClr val="bg1"/>
                </a:solidFill>
              </a:rPr>
              <a:t>Scores from this assessment are immediately entered in SOATEST in Banner for quick Academic Advisor viewing before meeting with the student to plan a course schedule.</a:t>
            </a:r>
            <a:endParaRPr lang="en-US" dirty="0">
              <a:solidFill>
                <a:schemeClr val="bg1"/>
              </a:solidFill>
            </a:endParaRPr>
          </a:p>
        </p:txBody>
      </p:sp>
      <p:sp>
        <p:nvSpPr>
          <p:cNvPr id="5" name="Content Placeholder 4">
            <a:extLst>
              <a:ext uri="{FF2B5EF4-FFF2-40B4-BE49-F238E27FC236}">
                <a16:creationId xmlns:a16="http://schemas.microsoft.com/office/drawing/2014/main" id="{AC63D137-205C-4738-80A1-A46009CD380D}"/>
              </a:ext>
            </a:extLst>
          </p:cNvPr>
          <p:cNvSpPr>
            <a:spLocks noGrp="1"/>
          </p:cNvSpPr>
          <p:nvPr>
            <p:ph sz="half" idx="2"/>
          </p:nvPr>
        </p:nvSpPr>
        <p:spPr/>
        <p:txBody>
          <a:bodyPr>
            <a:normAutofit fontScale="77500" lnSpcReduction="20000"/>
          </a:bodyPr>
          <a:lstStyle/>
          <a:p>
            <a:pPr algn="ctr"/>
            <a:r>
              <a:rPr lang="en-US" dirty="0"/>
              <a:t>Testing Lab #1 – McAfee Gym</a:t>
            </a:r>
          </a:p>
        </p:txBody>
      </p:sp>
      <p:sp>
        <p:nvSpPr>
          <p:cNvPr id="17" name="Slide Number Placeholder 16">
            <a:extLst>
              <a:ext uri="{FF2B5EF4-FFF2-40B4-BE49-F238E27FC236}">
                <a16:creationId xmlns:a16="http://schemas.microsoft.com/office/drawing/2014/main" id="{01DC48E6-9183-4352-93B1-D4C52EC0BC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D748F-F82D-4EBD-A468-1628A6B62D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6150953-315D-412C-A992-649F4AF3ED6B}"/>
              </a:ext>
            </a:extLst>
          </p:cNvPr>
          <p:cNvPicPr>
            <a:picLocks noChangeAspect="1"/>
          </p:cNvPicPr>
          <p:nvPr/>
        </p:nvPicPr>
        <p:blipFill>
          <a:blip r:embed="rId3"/>
          <a:stretch>
            <a:fillRect/>
          </a:stretch>
        </p:blipFill>
        <p:spPr>
          <a:xfrm>
            <a:off x="6096000" y="1825625"/>
            <a:ext cx="5544134" cy="4832349"/>
          </a:xfrm>
          <a:prstGeom prst="rect">
            <a:avLst/>
          </a:prstGeom>
          <a:effectLst>
            <a:softEdge rad="571500"/>
          </a:effectLst>
        </p:spPr>
      </p:pic>
    </p:spTree>
    <p:extLst>
      <p:ext uri="{BB962C8B-B14F-4D97-AF65-F5344CB8AC3E}">
        <p14:creationId xmlns:p14="http://schemas.microsoft.com/office/powerpoint/2010/main" val="381926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ADFFE8-08E3-4233-8B1B-B3E3D6D73A11}"/>
              </a:ext>
            </a:extLst>
          </p:cNvPr>
          <p:cNvPicPr>
            <a:picLocks noChangeAspect="1"/>
          </p:cNvPicPr>
          <p:nvPr/>
        </p:nvPicPr>
        <p:blipFill>
          <a:blip r:embed="rId2"/>
          <a:stretch>
            <a:fillRect/>
          </a:stretch>
        </p:blipFill>
        <p:spPr>
          <a:xfrm>
            <a:off x="305995" y="157100"/>
            <a:ext cx="4139543" cy="591363"/>
          </a:xfrm>
          <a:prstGeom prst="rect">
            <a:avLst/>
          </a:prstGeom>
        </p:spPr>
      </p:pic>
      <p:sp>
        <p:nvSpPr>
          <p:cNvPr id="3" name="Title 2">
            <a:extLst>
              <a:ext uri="{FF2B5EF4-FFF2-40B4-BE49-F238E27FC236}">
                <a16:creationId xmlns:a16="http://schemas.microsoft.com/office/drawing/2014/main" id="{196F26DE-BF97-4E18-802B-ED01AEB2259F}"/>
              </a:ext>
            </a:extLst>
          </p:cNvPr>
          <p:cNvSpPr>
            <a:spLocks noGrp="1"/>
          </p:cNvSpPr>
          <p:nvPr>
            <p:ph type="title"/>
          </p:nvPr>
        </p:nvSpPr>
        <p:spPr>
          <a:xfrm>
            <a:off x="838200" y="845389"/>
            <a:ext cx="10515600" cy="980236"/>
          </a:xfrm>
        </p:spPr>
        <p:txBody>
          <a:bodyPr>
            <a:noAutofit/>
          </a:bodyPr>
          <a:lstStyle/>
          <a:p>
            <a:pPr algn="ctr"/>
            <a:r>
              <a:rPr lang="en-US" sz="3600" b="1" dirty="0">
                <a:solidFill>
                  <a:schemeClr val="bg1"/>
                </a:solidFill>
              </a:rPr>
              <a:t>Assessment Administration Procedure </a:t>
            </a:r>
            <a:br>
              <a:rPr lang="en-US" sz="3600" b="1" dirty="0">
                <a:solidFill>
                  <a:schemeClr val="bg1"/>
                </a:solidFill>
              </a:rPr>
            </a:br>
            <a:r>
              <a:rPr lang="en-US" sz="3600" b="1" dirty="0">
                <a:solidFill>
                  <a:schemeClr val="bg1"/>
                </a:solidFill>
              </a:rPr>
              <a:t>for Academic Advisor Referrals</a:t>
            </a:r>
          </a:p>
        </p:txBody>
      </p:sp>
      <p:sp>
        <p:nvSpPr>
          <p:cNvPr id="4" name="Content Placeholder 3">
            <a:extLst>
              <a:ext uri="{FF2B5EF4-FFF2-40B4-BE49-F238E27FC236}">
                <a16:creationId xmlns:a16="http://schemas.microsoft.com/office/drawing/2014/main" id="{ECEDCC4D-F52B-4354-B088-531C7941D1BE}"/>
              </a:ext>
            </a:extLst>
          </p:cNvPr>
          <p:cNvSpPr>
            <a:spLocks noGrp="1"/>
          </p:cNvSpPr>
          <p:nvPr>
            <p:ph idx="1"/>
          </p:nvPr>
        </p:nvSpPr>
        <p:spPr>
          <a:xfrm>
            <a:off x="189781" y="1825625"/>
            <a:ext cx="11593902" cy="4875275"/>
          </a:xfrm>
        </p:spPr>
        <p:txBody>
          <a:bodyPr>
            <a:normAutofit/>
          </a:bodyPr>
          <a:lstStyle/>
          <a:p>
            <a:r>
              <a:rPr lang="en-US" sz="1600" dirty="0"/>
              <a:t>Academic Advisor to send referral email to Carrie Gossett – </a:t>
            </a:r>
            <a:r>
              <a:rPr lang="en-US" sz="1400"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cegossett@eiu.edu</a:t>
            </a:r>
            <a:r>
              <a:rPr lang="en-US" sz="1600" dirty="0">
                <a:solidFill>
                  <a:schemeClr val="accent6">
                    <a:lumMod val="40000"/>
                    <a:lumOff val="60000"/>
                  </a:schemeClr>
                </a:solidFill>
              </a:rPr>
              <a:t> </a:t>
            </a:r>
            <a:r>
              <a:rPr lang="en-US" sz="1600" dirty="0"/>
              <a:t>and cc Brandy Verdin – </a:t>
            </a:r>
            <a:r>
              <a:rPr lang="en-US" sz="1400" dirty="0">
                <a:solidFill>
                  <a:schemeClr val="accent6">
                    <a:lumMod val="40000"/>
                    <a:lumOff val="60000"/>
                  </a:schemeClr>
                </a:solidFill>
                <a:hlinkClick r:id="rId4">
                  <a:extLst>
                    <a:ext uri="{A12FA001-AC4F-418D-AE19-62706E023703}">
                      <ahyp:hlinkClr xmlns:ahyp="http://schemas.microsoft.com/office/drawing/2018/hyperlinkcolor" val="tx"/>
                    </a:ext>
                  </a:extLst>
                </a:hlinkClick>
              </a:rPr>
              <a:t>bkverdin@eiu.edu</a:t>
            </a:r>
            <a:r>
              <a:rPr lang="en-US" sz="1400" dirty="0">
                <a:solidFill>
                  <a:schemeClr val="accent6">
                    <a:lumMod val="40000"/>
                    <a:lumOff val="60000"/>
                  </a:schemeClr>
                </a:solidFill>
              </a:rPr>
              <a:t> </a:t>
            </a:r>
            <a:r>
              <a:rPr lang="en-US" sz="1600" dirty="0"/>
              <a:t>.</a:t>
            </a:r>
          </a:p>
          <a:p>
            <a:r>
              <a:rPr lang="en-US" sz="1600" dirty="0"/>
              <a:t>Information requested in email for referral:</a:t>
            </a:r>
          </a:p>
          <a:p>
            <a:pPr lvl="1"/>
            <a:r>
              <a:rPr lang="en-US" sz="1200" dirty="0"/>
              <a:t>Student Name</a:t>
            </a:r>
          </a:p>
          <a:p>
            <a:pPr lvl="1"/>
            <a:r>
              <a:rPr lang="en-US" sz="1200" dirty="0"/>
              <a:t>Student E#</a:t>
            </a:r>
          </a:p>
          <a:p>
            <a:pPr lvl="1"/>
            <a:r>
              <a:rPr lang="en-US" sz="1200" dirty="0"/>
              <a:t>Date and/or timeframe needed for assessment to be administered</a:t>
            </a:r>
          </a:p>
          <a:p>
            <a:pPr lvl="1"/>
            <a:r>
              <a:rPr lang="en-US" sz="1200" dirty="0"/>
              <a:t>Distinguish if for an initial assessment or additional (2,3,4,5) in series - after the tutorial session within ALEKS. </a:t>
            </a:r>
          </a:p>
          <a:p>
            <a:pPr lvl="1"/>
            <a:r>
              <a:rPr lang="en-US" sz="1200" dirty="0"/>
              <a:t>Any additional student information deemed necessary for assessment session</a:t>
            </a:r>
          </a:p>
          <a:p>
            <a:pPr lvl="1"/>
            <a:r>
              <a:rPr lang="en-US" sz="1200" dirty="0"/>
              <a:t>Advisor name and information (email signature)</a:t>
            </a:r>
          </a:p>
          <a:p>
            <a:r>
              <a:rPr lang="en-US" sz="1600" dirty="0"/>
              <a:t>TEO will send the student an email and cc the advisor with the assessment invitation information.</a:t>
            </a:r>
          </a:p>
          <a:p>
            <a:r>
              <a:rPr lang="en-US" sz="1600" dirty="0"/>
              <a:t>TEO will manage the appointment scheduling for in person or remote session administration.</a:t>
            </a:r>
          </a:p>
          <a:p>
            <a:r>
              <a:rPr lang="en-US" sz="1600" dirty="0"/>
              <a:t>TEO staff will monitor the administration sessions.</a:t>
            </a:r>
          </a:p>
          <a:p>
            <a:r>
              <a:rPr lang="en-US" sz="1600" dirty="0"/>
              <a:t>TEO will enter the student scores in SOATEST in Banner for Advisor viewing.</a:t>
            </a:r>
          </a:p>
          <a:p>
            <a:r>
              <a:rPr lang="en-US" sz="1600" dirty="0"/>
              <a:t>TEO will notify the Academic Advisor of the new ALEKS score for the student.</a:t>
            </a:r>
          </a:p>
          <a:p>
            <a:r>
              <a:rPr lang="en-US" sz="1600" dirty="0"/>
              <a:t>TEO will manage any additional emails/scheduling (if needed) for the tutorial session and/or additional assessments.</a:t>
            </a:r>
          </a:p>
          <a:p>
            <a:r>
              <a:rPr lang="en-US" sz="1600" dirty="0"/>
              <a:t>TEO will notify the Academic Advisor if any additional scores have been updated in SOATEST in Banner.</a:t>
            </a:r>
          </a:p>
          <a:p>
            <a:pPr marL="0" indent="0">
              <a:buNone/>
            </a:pPr>
            <a:r>
              <a:rPr lang="en-US" sz="1600" dirty="0"/>
              <a:t>	</a:t>
            </a:r>
          </a:p>
          <a:p>
            <a:pPr marL="0" indent="0">
              <a:buNone/>
            </a:pPr>
            <a:endParaRPr lang="en-US" sz="1600" dirty="0"/>
          </a:p>
          <a:p>
            <a:pPr marL="457200" lvl="1" indent="0">
              <a:buNone/>
            </a:pPr>
            <a:endParaRPr lang="en-US" dirty="0"/>
          </a:p>
        </p:txBody>
      </p:sp>
      <p:pic>
        <p:nvPicPr>
          <p:cNvPr id="9" name="Picture 8">
            <a:extLst>
              <a:ext uri="{FF2B5EF4-FFF2-40B4-BE49-F238E27FC236}">
                <a16:creationId xmlns:a16="http://schemas.microsoft.com/office/drawing/2014/main" id="{6CB113FC-8515-494A-8EF2-9849ED094852}"/>
              </a:ext>
            </a:extLst>
          </p:cNvPr>
          <p:cNvPicPr>
            <a:picLocks noChangeAspect="1"/>
          </p:cNvPicPr>
          <p:nvPr/>
        </p:nvPicPr>
        <p:blipFill>
          <a:blip r:embed="rId5"/>
          <a:stretch>
            <a:fillRect/>
          </a:stretch>
        </p:blipFill>
        <p:spPr>
          <a:xfrm>
            <a:off x="9221639" y="2514599"/>
            <a:ext cx="2424384" cy="2757526"/>
          </a:xfrm>
          <a:prstGeom prst="rect">
            <a:avLst/>
          </a:prstGeom>
          <a:effectLst>
            <a:glow rad="127000">
              <a:schemeClr val="accent2"/>
            </a:glow>
            <a:softEdge rad="88900"/>
          </a:effectLst>
        </p:spPr>
      </p:pic>
    </p:spTree>
    <p:extLst>
      <p:ext uri="{BB962C8B-B14F-4D97-AF65-F5344CB8AC3E}">
        <p14:creationId xmlns:p14="http://schemas.microsoft.com/office/powerpoint/2010/main" val="255735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DA551F-9AAC-48C5-9BD9-2A422DF6A573}"/>
              </a:ext>
            </a:extLst>
          </p:cNvPr>
          <p:cNvSpPr>
            <a:spLocks noGrp="1"/>
          </p:cNvSpPr>
          <p:nvPr>
            <p:ph type="title"/>
          </p:nvPr>
        </p:nvSpPr>
        <p:spPr>
          <a:xfrm>
            <a:off x="838200" y="757383"/>
            <a:ext cx="10515600" cy="591363"/>
          </a:xfrm>
          <a:ln>
            <a:solidFill>
              <a:schemeClr val="tx1"/>
            </a:solidFill>
          </a:ln>
        </p:spPr>
        <p:txBody>
          <a:bodyPr>
            <a:normAutofit/>
          </a:bodyPr>
          <a:lstStyle/>
          <a:p>
            <a:pPr algn="ctr"/>
            <a:r>
              <a:rPr lang="en-US" sz="3200" b="1" dirty="0">
                <a:solidFill>
                  <a:schemeClr val="bg1"/>
                </a:solidFill>
              </a:rPr>
              <a:t>ALEKS Banner Codes for SOATEST</a:t>
            </a:r>
          </a:p>
        </p:txBody>
      </p:sp>
      <p:pic>
        <p:nvPicPr>
          <p:cNvPr id="9" name="Picture 8">
            <a:extLst>
              <a:ext uri="{FF2B5EF4-FFF2-40B4-BE49-F238E27FC236}">
                <a16:creationId xmlns:a16="http://schemas.microsoft.com/office/drawing/2014/main" id="{9E9C4813-F019-4B7D-B669-8EFE8990DE68}"/>
              </a:ext>
            </a:extLst>
          </p:cNvPr>
          <p:cNvPicPr>
            <a:picLocks noChangeAspect="1"/>
          </p:cNvPicPr>
          <p:nvPr/>
        </p:nvPicPr>
        <p:blipFill>
          <a:blip r:embed="rId2"/>
          <a:stretch>
            <a:fillRect/>
          </a:stretch>
        </p:blipFill>
        <p:spPr>
          <a:xfrm>
            <a:off x="55829" y="96715"/>
            <a:ext cx="4139543" cy="591363"/>
          </a:xfrm>
          <a:prstGeom prst="rect">
            <a:avLst/>
          </a:prstGeom>
        </p:spPr>
      </p:pic>
      <p:graphicFrame>
        <p:nvGraphicFramePr>
          <p:cNvPr id="4" name="Content Placeholder 3">
            <a:extLst>
              <a:ext uri="{FF2B5EF4-FFF2-40B4-BE49-F238E27FC236}">
                <a16:creationId xmlns:a16="http://schemas.microsoft.com/office/drawing/2014/main" id="{8116B830-6CF5-434B-B297-A6018998032B}"/>
              </a:ext>
            </a:extLst>
          </p:cNvPr>
          <p:cNvGraphicFramePr>
            <a:graphicFrameLocks noGrp="1"/>
          </p:cNvGraphicFramePr>
          <p:nvPr>
            <p:ph idx="1"/>
            <p:extLst>
              <p:ext uri="{D42A27DB-BD31-4B8C-83A1-F6EECF244321}">
                <p14:modId xmlns:p14="http://schemas.microsoft.com/office/powerpoint/2010/main" val="1539846061"/>
              </p:ext>
            </p:extLst>
          </p:nvPr>
        </p:nvGraphicFramePr>
        <p:xfrm>
          <a:off x="2907101" y="1440611"/>
          <a:ext cx="6225396" cy="5268938"/>
        </p:xfrm>
        <a:graphic>
          <a:graphicData uri="http://schemas.openxmlformats.org/drawingml/2006/table">
            <a:tbl>
              <a:tblPr firstRow="1" bandRow="1">
                <a:effectLst>
                  <a:innerShdw blurRad="114300">
                    <a:prstClr val="black"/>
                  </a:innerShdw>
                </a:effectLst>
                <a:tableStyleId>{5C22544A-7EE6-4342-B048-85BDC9FD1C3A}</a:tableStyleId>
              </a:tblPr>
              <a:tblGrid>
                <a:gridCol w="1194583">
                  <a:extLst>
                    <a:ext uri="{9D8B030D-6E8A-4147-A177-3AD203B41FA5}">
                      <a16:colId xmlns:a16="http://schemas.microsoft.com/office/drawing/2014/main" val="91300132"/>
                    </a:ext>
                  </a:extLst>
                </a:gridCol>
                <a:gridCol w="1954059">
                  <a:extLst>
                    <a:ext uri="{9D8B030D-6E8A-4147-A177-3AD203B41FA5}">
                      <a16:colId xmlns:a16="http://schemas.microsoft.com/office/drawing/2014/main" val="3636390634"/>
                    </a:ext>
                  </a:extLst>
                </a:gridCol>
                <a:gridCol w="799200">
                  <a:extLst>
                    <a:ext uri="{9D8B030D-6E8A-4147-A177-3AD203B41FA5}">
                      <a16:colId xmlns:a16="http://schemas.microsoft.com/office/drawing/2014/main" val="2573519540"/>
                    </a:ext>
                  </a:extLst>
                </a:gridCol>
                <a:gridCol w="2277554">
                  <a:extLst>
                    <a:ext uri="{9D8B030D-6E8A-4147-A177-3AD203B41FA5}">
                      <a16:colId xmlns:a16="http://schemas.microsoft.com/office/drawing/2014/main" val="447382327"/>
                    </a:ext>
                  </a:extLst>
                </a:gridCol>
              </a:tblGrid>
              <a:tr h="408467">
                <a:tc>
                  <a:txBody>
                    <a:bodyPr/>
                    <a:lstStyle/>
                    <a:p>
                      <a:pPr marL="0" marR="0" algn="ctr">
                        <a:lnSpc>
                          <a:spcPct val="107000"/>
                        </a:lnSpc>
                        <a:spcBef>
                          <a:spcPts val="0"/>
                        </a:spcBef>
                        <a:spcAft>
                          <a:spcPts val="0"/>
                        </a:spcAft>
                      </a:pPr>
                      <a:r>
                        <a:rPr lang="en-US" sz="12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Test Code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Description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Score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Courses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40102304"/>
                  </a:ext>
                </a:extLst>
              </a:tr>
              <a:tr h="424914">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ALEKS1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Math with lab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0-29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1270 w/MAT 1070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1420 w/MAT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908063518"/>
                  </a:ext>
                </a:extLst>
              </a:tr>
              <a:tr h="424914">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ALEKS2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Math without lab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79486915"/>
                  </a:ext>
                </a:extLst>
              </a:tr>
              <a:tr h="873875">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ALEKS3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Algebra and stats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46-60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2250G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1271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269110234"/>
                  </a:ext>
                </a:extLst>
              </a:tr>
              <a:tr h="1464432">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ALEKS4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Finite and Business Calc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61-75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2120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2110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1410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2250G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1271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1270 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01189440"/>
                  </a:ext>
                </a:extLst>
              </a:tr>
              <a:tr h="1672336">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ALEKS5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Calculus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76-100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1441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2120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2110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1410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2250G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1271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1270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MAT 1420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997216012"/>
                  </a:ext>
                </a:extLst>
              </a:tr>
            </a:tbl>
          </a:graphicData>
        </a:graphic>
      </p:graphicFrame>
    </p:spTree>
    <p:extLst>
      <p:ext uri="{BB962C8B-B14F-4D97-AF65-F5344CB8AC3E}">
        <p14:creationId xmlns:p14="http://schemas.microsoft.com/office/powerpoint/2010/main" val="96692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DA551F-9AAC-48C5-9BD9-2A422DF6A573}"/>
              </a:ext>
            </a:extLst>
          </p:cNvPr>
          <p:cNvSpPr>
            <a:spLocks noGrp="1"/>
          </p:cNvSpPr>
          <p:nvPr>
            <p:ph type="title"/>
          </p:nvPr>
        </p:nvSpPr>
        <p:spPr>
          <a:xfrm>
            <a:off x="838200" y="757383"/>
            <a:ext cx="10515600" cy="933306"/>
          </a:xfrm>
        </p:spPr>
        <p:txBody>
          <a:bodyPr>
            <a:normAutofit/>
          </a:bodyPr>
          <a:lstStyle/>
          <a:p>
            <a:pPr algn="ctr"/>
            <a:r>
              <a:rPr lang="en-US" sz="3200" b="1" dirty="0"/>
              <a:t>FA24 EIU ALEKS Math Placement Assessment Breakdowns</a:t>
            </a:r>
          </a:p>
        </p:txBody>
      </p:sp>
      <p:graphicFrame>
        <p:nvGraphicFramePr>
          <p:cNvPr id="8" name="Content Placeholder 7">
            <a:extLst>
              <a:ext uri="{FF2B5EF4-FFF2-40B4-BE49-F238E27FC236}">
                <a16:creationId xmlns:a16="http://schemas.microsoft.com/office/drawing/2014/main" id="{2D9526DE-496E-4D5C-9388-AF0BDCD0F4EB}"/>
              </a:ext>
            </a:extLst>
          </p:cNvPr>
          <p:cNvGraphicFramePr>
            <a:graphicFrameLocks noGrp="1"/>
          </p:cNvGraphicFramePr>
          <p:nvPr>
            <p:ph idx="1"/>
            <p:extLst>
              <p:ext uri="{D42A27DB-BD31-4B8C-83A1-F6EECF244321}">
                <p14:modId xmlns:p14="http://schemas.microsoft.com/office/powerpoint/2010/main" val="1622239982"/>
              </p:ext>
            </p:extLst>
          </p:nvPr>
        </p:nvGraphicFramePr>
        <p:xfrm>
          <a:off x="295564" y="1607127"/>
          <a:ext cx="11582400" cy="515415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9E9C4813-F019-4B7D-B669-8EFE8990DE68}"/>
              </a:ext>
            </a:extLst>
          </p:cNvPr>
          <p:cNvPicPr>
            <a:picLocks noChangeAspect="1"/>
          </p:cNvPicPr>
          <p:nvPr/>
        </p:nvPicPr>
        <p:blipFill>
          <a:blip r:embed="rId3"/>
          <a:stretch>
            <a:fillRect/>
          </a:stretch>
        </p:blipFill>
        <p:spPr>
          <a:xfrm>
            <a:off x="55829" y="96715"/>
            <a:ext cx="4139543" cy="591363"/>
          </a:xfrm>
          <a:prstGeom prst="rect">
            <a:avLst/>
          </a:prstGeom>
        </p:spPr>
      </p:pic>
    </p:spTree>
    <p:extLst>
      <p:ext uri="{BB962C8B-B14F-4D97-AF65-F5344CB8AC3E}">
        <p14:creationId xmlns:p14="http://schemas.microsoft.com/office/powerpoint/2010/main" val="327306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9CF13-3477-4D30-B282-F7E57B619AD6}"/>
              </a:ext>
            </a:extLst>
          </p:cNvPr>
          <p:cNvPicPr>
            <a:picLocks noChangeAspect="1"/>
          </p:cNvPicPr>
          <p:nvPr/>
        </p:nvPicPr>
        <p:blipFill>
          <a:blip r:embed="rId2"/>
          <a:stretch>
            <a:fillRect/>
          </a:stretch>
        </p:blipFill>
        <p:spPr>
          <a:xfrm>
            <a:off x="55829" y="96715"/>
            <a:ext cx="4139543" cy="591363"/>
          </a:xfrm>
          <a:prstGeom prst="rect">
            <a:avLst/>
          </a:prstGeom>
        </p:spPr>
      </p:pic>
      <p:sp>
        <p:nvSpPr>
          <p:cNvPr id="3" name="Title 2">
            <a:extLst>
              <a:ext uri="{FF2B5EF4-FFF2-40B4-BE49-F238E27FC236}">
                <a16:creationId xmlns:a16="http://schemas.microsoft.com/office/drawing/2014/main" id="{B6214A43-2554-42F4-9C67-8521BD6A5AC5}"/>
              </a:ext>
            </a:extLst>
          </p:cNvPr>
          <p:cNvSpPr>
            <a:spLocks noGrp="1"/>
          </p:cNvSpPr>
          <p:nvPr>
            <p:ph type="title"/>
          </p:nvPr>
        </p:nvSpPr>
        <p:spPr>
          <a:xfrm>
            <a:off x="838200" y="886691"/>
            <a:ext cx="10515600" cy="803997"/>
          </a:xfrm>
          <a:ln>
            <a:solidFill>
              <a:schemeClr val="bg1"/>
            </a:solidFill>
          </a:ln>
        </p:spPr>
        <p:txBody>
          <a:bodyPr/>
          <a:lstStyle/>
          <a:p>
            <a:pPr algn="ctr"/>
            <a:r>
              <a:rPr lang="en-US" b="1" dirty="0">
                <a:solidFill>
                  <a:schemeClr val="bg1">
                    <a:lumMod val="95000"/>
                  </a:schemeClr>
                </a:solidFill>
              </a:rPr>
              <a:t>Prep and Learning Modules – Tutorial Sessions</a:t>
            </a:r>
          </a:p>
        </p:txBody>
      </p:sp>
      <p:sp>
        <p:nvSpPr>
          <p:cNvPr id="4" name="Content Placeholder 3">
            <a:extLst>
              <a:ext uri="{FF2B5EF4-FFF2-40B4-BE49-F238E27FC236}">
                <a16:creationId xmlns:a16="http://schemas.microsoft.com/office/drawing/2014/main" id="{2DFB3D1A-828A-462F-919D-995A46095A7F}"/>
              </a:ext>
            </a:extLst>
          </p:cNvPr>
          <p:cNvSpPr>
            <a:spLocks noGrp="1"/>
          </p:cNvSpPr>
          <p:nvPr>
            <p:ph idx="1"/>
          </p:nvPr>
        </p:nvSpPr>
        <p:spPr>
          <a:xfrm>
            <a:off x="838200" y="1825624"/>
            <a:ext cx="10515600" cy="4833793"/>
          </a:xfrm>
          <a:ln cmpd="sng">
            <a:solidFill>
              <a:schemeClr val="tx1"/>
            </a:solidFill>
          </a:ln>
        </p:spPr>
        <p:txBody>
          <a:bodyPr>
            <a:normAutofit/>
          </a:bodyPr>
          <a:lstStyle/>
          <a:p>
            <a:r>
              <a:rPr lang="en-US" sz="1800" dirty="0"/>
              <a:t>EIU Prep and Learning Modules (5)</a:t>
            </a:r>
          </a:p>
          <a:p>
            <a:pPr lvl="1"/>
            <a:r>
              <a:rPr lang="en-US" sz="1400" dirty="0"/>
              <a:t>Prep for Beginning Algebra</a:t>
            </a:r>
          </a:p>
          <a:p>
            <a:pPr lvl="1"/>
            <a:r>
              <a:rPr lang="en-US" sz="1400" dirty="0"/>
              <a:t>Prep for Intermediate Algebra</a:t>
            </a:r>
          </a:p>
          <a:p>
            <a:pPr lvl="1"/>
            <a:r>
              <a:rPr lang="en-US" sz="1400" dirty="0"/>
              <a:t>Prep for College Algebra</a:t>
            </a:r>
          </a:p>
          <a:p>
            <a:pPr lvl="1"/>
            <a:r>
              <a:rPr lang="en-US" sz="1400" dirty="0"/>
              <a:t>Prep for Pre-Calculus</a:t>
            </a:r>
          </a:p>
          <a:p>
            <a:pPr lvl="1"/>
            <a:r>
              <a:rPr lang="en-US" sz="1400" dirty="0"/>
              <a:t>Prep for Calculus</a:t>
            </a:r>
          </a:p>
          <a:p>
            <a:r>
              <a:rPr lang="en-US" sz="1800" dirty="0"/>
              <a:t>The ALEKS program automatically assigns students to a Prep and Learning Module based on their most recent placement assessment results.</a:t>
            </a:r>
          </a:p>
          <a:p>
            <a:r>
              <a:rPr lang="en-US" sz="1800" dirty="0"/>
              <a:t>Time required in each learning module before moving on to next level assessment</a:t>
            </a:r>
          </a:p>
          <a:p>
            <a:pPr lvl="1"/>
            <a:r>
              <a:rPr lang="en-US" sz="1400" dirty="0"/>
              <a:t>Before starting 2</a:t>
            </a:r>
            <a:r>
              <a:rPr lang="en-US" sz="1400" baseline="30000" dirty="0"/>
              <a:t>nd</a:t>
            </a:r>
            <a:r>
              <a:rPr lang="en-US" sz="1400" dirty="0"/>
              <a:t> assessment – 5 hours</a:t>
            </a:r>
          </a:p>
          <a:p>
            <a:pPr lvl="1"/>
            <a:r>
              <a:rPr lang="en-US" sz="1400" dirty="0"/>
              <a:t>Before starting 3</a:t>
            </a:r>
            <a:r>
              <a:rPr lang="en-US" sz="1400" baseline="30000" dirty="0"/>
              <a:t>rd</a:t>
            </a:r>
            <a:r>
              <a:rPr lang="en-US" sz="1400" dirty="0"/>
              <a:t> assessment – 5 hours</a:t>
            </a:r>
          </a:p>
          <a:p>
            <a:pPr lvl="1"/>
            <a:r>
              <a:rPr lang="en-US" sz="1400" dirty="0"/>
              <a:t>Before starting 4</a:t>
            </a:r>
            <a:r>
              <a:rPr lang="en-US" sz="1400" baseline="30000" dirty="0"/>
              <a:t>th</a:t>
            </a:r>
            <a:r>
              <a:rPr lang="en-US" sz="1400" dirty="0"/>
              <a:t> assessment – 3 hours</a:t>
            </a:r>
          </a:p>
          <a:p>
            <a:pPr lvl="1"/>
            <a:r>
              <a:rPr lang="en-US" sz="1400" dirty="0"/>
              <a:t>Before starting 5</a:t>
            </a:r>
            <a:r>
              <a:rPr lang="en-US" sz="1400" baseline="30000" dirty="0"/>
              <a:t>th</a:t>
            </a:r>
            <a:r>
              <a:rPr lang="en-US" sz="1400" dirty="0"/>
              <a:t> assessment – 3 hours</a:t>
            </a:r>
          </a:p>
          <a:p>
            <a:r>
              <a:rPr lang="en-US" sz="1900" dirty="0"/>
              <a:t>ALEKS will send automated email reminders to students to motivate them to work in the learning modules and continue with the next level assessment.</a:t>
            </a:r>
          </a:p>
          <a:p>
            <a:endParaRPr lang="en-US" dirty="0"/>
          </a:p>
        </p:txBody>
      </p:sp>
    </p:spTree>
    <p:extLst>
      <p:ext uri="{BB962C8B-B14F-4D97-AF65-F5344CB8AC3E}">
        <p14:creationId xmlns:p14="http://schemas.microsoft.com/office/powerpoint/2010/main" val="19304680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TotalTime>
  <Words>1782</Words>
  <Application>Microsoft Office PowerPoint</Application>
  <PresentationFormat>Widescreen</PresentationFormat>
  <Paragraphs>139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Times New Roman</vt:lpstr>
      <vt:lpstr>Verdana</vt:lpstr>
      <vt:lpstr>1_Office Theme</vt:lpstr>
      <vt:lpstr>McGraw Hill ALEKS PPL Placement, Preparation &amp; Learning</vt:lpstr>
      <vt:lpstr> </vt:lpstr>
      <vt:lpstr>EIU Math Placement Guidelines Information provided from:  EIU MCS department website</vt:lpstr>
      <vt:lpstr>Initial email sample/template sent by EIU Admissions Office.</vt:lpstr>
      <vt:lpstr> Orientation Day  </vt:lpstr>
      <vt:lpstr>Assessment Administration Procedure  for Academic Advisor Referrals</vt:lpstr>
      <vt:lpstr>ALEKS Banner Codes for SOATEST</vt:lpstr>
      <vt:lpstr>FA24 EIU ALEKS Math Placement Assessment Breakdowns</vt:lpstr>
      <vt:lpstr>Prep and Learning Modules – Tutorial Sessions</vt:lpstr>
      <vt:lpstr>PowerPoint Presentation</vt:lpstr>
      <vt:lpstr>Testing and Evaluation Operations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E Gossett</dc:creator>
  <cp:lastModifiedBy>Carrie E Gossett</cp:lastModifiedBy>
  <cp:revision>57</cp:revision>
  <cp:lastPrinted>2024-07-30T17:59:28Z</cp:lastPrinted>
  <dcterms:created xsi:type="dcterms:W3CDTF">2024-07-30T16:27:58Z</dcterms:created>
  <dcterms:modified xsi:type="dcterms:W3CDTF">2024-09-19T19:32:06Z</dcterms:modified>
</cp:coreProperties>
</file>