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7F9B4A-797A-42AC-8036-20F94D4B41F5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FA7D23-2E4D-48E6-8ECA-4510EFB0C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812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9D1C85A-B637-4520-BCE8-74C78E975366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F19BE696-7A7B-4A7B-9CBB-4565757C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C85A-B637-4520-BCE8-74C78E975366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E696-7A7B-4A7B-9CBB-4565757C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C85A-B637-4520-BCE8-74C78E975366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E696-7A7B-4A7B-9CBB-4565757C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C85A-B637-4520-BCE8-74C78E975366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E696-7A7B-4A7B-9CBB-4565757C2BED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9D1C85A-B637-4520-BCE8-74C78E975366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E696-7A7B-4A7B-9CBB-4565757C2BED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C85A-B637-4520-BCE8-74C78E975366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E696-7A7B-4A7B-9CBB-4565757C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C85A-B637-4520-BCE8-74C78E975366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E696-7A7B-4A7B-9CBB-4565757C2BE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D1C85A-B637-4520-BCE8-74C78E975366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E696-7A7B-4A7B-9CBB-4565757C2BE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C85A-B637-4520-BCE8-74C78E975366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E696-7A7B-4A7B-9CBB-4565757C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9D1C85A-B637-4520-BCE8-74C78E975366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E696-7A7B-4A7B-9CBB-4565757C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9D1C85A-B637-4520-BCE8-74C78E975366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E696-7A7B-4A7B-9CBB-4565757C2BE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C9D1C85A-B637-4520-BCE8-74C78E975366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F19BE696-7A7B-4A7B-9CBB-4565757C2B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iu.edu/budget/Self%20Service.pdf" TargetMode="External"/><Relationship Id="rId2" Type="http://schemas.openxmlformats.org/officeDocument/2006/relationships/hyperlink" Target="http://www.eiu.edu/budget/argos_report_instructions.php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eiu.edu/budget/Internet%20Native%20Banner%20Forms.pdf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iu.edu/budget/Internet%20Native%20Banner%20Forms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iu.edu/budget/par_forms.php" TargetMode="External"/><Relationship Id="rId2" Type="http://schemas.openxmlformats.org/officeDocument/2006/relationships/hyperlink" Target="http://www.eiu.edu/budget/budget_transfer_revision_forms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iu.edu/budget/local_budget_development_worksheets.php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iu.edu/budget/financial_manager_responsibilities.ph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October 31, 2014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Financial </a:t>
            </a:r>
            <a:r>
              <a:rPr lang="en-US" sz="4400" b="1" smtClean="0"/>
              <a:t>Manager Series </a:t>
            </a:r>
            <a:r>
              <a:rPr lang="en-US" sz="4400" b="1" dirty="0" smtClean="0"/>
              <a:t>- budgeting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88885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543300" y="1066800"/>
            <a:ext cx="5486400" cy="1571626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+mj-lt"/>
              </a:rPr>
              <a:t>Budget Management Tools</a:t>
            </a:r>
            <a:endParaRPr lang="en-US" sz="4800" b="1" dirty="0">
              <a:latin typeface="+mj-lt"/>
            </a:endParaRPr>
          </a:p>
        </p:txBody>
      </p:sp>
      <p:sp useBgFill="1">
        <p:nvSpPr>
          <p:cNvPr id="4" name="Rectangle 3">
            <a:hlinkClick r:id="rId2"/>
          </p:cNvPr>
          <p:cNvSpPr/>
          <p:nvPr/>
        </p:nvSpPr>
        <p:spPr>
          <a:xfrm>
            <a:off x="3733800" y="2895600"/>
            <a:ext cx="4953000" cy="1143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</a:rPr>
              <a:t>ARGOS</a:t>
            </a:r>
            <a:endParaRPr lang="en-US" sz="2800" dirty="0">
              <a:solidFill>
                <a:schemeClr val="tx2"/>
              </a:solidFill>
            </a:endParaRPr>
          </a:p>
        </p:txBody>
      </p:sp>
      <p:sp useBgFill="1">
        <p:nvSpPr>
          <p:cNvPr id="6" name="Rectangle 5">
            <a:hlinkClick r:id="rId3"/>
          </p:cNvPr>
          <p:cNvSpPr/>
          <p:nvPr/>
        </p:nvSpPr>
        <p:spPr>
          <a:xfrm>
            <a:off x="3746377" y="4038600"/>
            <a:ext cx="5105400" cy="1143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</a:rPr>
              <a:t>Self Service Banner</a:t>
            </a:r>
            <a:endParaRPr lang="en-US" sz="2800" dirty="0">
              <a:solidFill>
                <a:schemeClr val="tx2"/>
              </a:solidFill>
            </a:endParaRPr>
          </a:p>
        </p:txBody>
      </p:sp>
      <p:sp useBgFill="1">
        <p:nvSpPr>
          <p:cNvPr id="8" name="Rectangle 7">
            <a:hlinkClick r:id="rId4"/>
          </p:cNvPr>
          <p:cNvSpPr/>
          <p:nvPr/>
        </p:nvSpPr>
        <p:spPr>
          <a:xfrm>
            <a:off x="3733800" y="5181600"/>
            <a:ext cx="5105400" cy="1143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</a:rPr>
              <a:t>Internet Native Banner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3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/>
              <a:t>ARGOS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1905000"/>
            <a:ext cx="8595360" cy="4331208"/>
          </a:xfrm>
        </p:spPr>
        <p:txBody>
          <a:bodyPr>
            <a:normAutofit/>
          </a:bodyPr>
          <a:lstStyle/>
          <a:p>
            <a:r>
              <a:rPr lang="en-US" sz="2800" dirty="0"/>
              <a:t>Budget Availability Report(with FOS) - (</a:t>
            </a:r>
            <a:r>
              <a:rPr lang="en-US" sz="2800" dirty="0" smtClean="0"/>
              <a:t>BAVL)</a:t>
            </a:r>
          </a:p>
          <a:p>
            <a:r>
              <a:rPr lang="en-US" sz="2800" dirty="0"/>
              <a:t>Budget Deficit Reports for LVL3 and LVL2 Access Orgs </a:t>
            </a:r>
            <a:endParaRPr lang="en-US" sz="2800" dirty="0" smtClean="0"/>
          </a:p>
          <a:p>
            <a:r>
              <a:rPr lang="en-US" sz="2800" dirty="0"/>
              <a:t>Budget Management Report (BMR) </a:t>
            </a:r>
            <a:endParaRPr lang="en-US" sz="2800" dirty="0" smtClean="0"/>
          </a:p>
          <a:p>
            <a:r>
              <a:rPr lang="en-US" sz="2800" dirty="0"/>
              <a:t>Budget versus Actual Report for All Ledgers (with FOS) </a:t>
            </a:r>
            <a:endParaRPr lang="en-US" sz="2800" dirty="0" smtClean="0"/>
          </a:p>
          <a:p>
            <a:r>
              <a:rPr lang="en-US" sz="2800" dirty="0"/>
              <a:t>Year-To-Date Financial Transactions (</a:t>
            </a:r>
            <a:r>
              <a:rPr lang="en-US" sz="2800" dirty="0" err="1"/>
              <a:t>withFOS</a:t>
            </a:r>
            <a:r>
              <a:rPr lang="en-US" sz="2800" dirty="0"/>
              <a:t>) </a:t>
            </a:r>
            <a:endParaRPr lang="en-US" sz="2800" dirty="0" smtClean="0"/>
          </a:p>
          <a:p>
            <a:r>
              <a:rPr lang="en-US" sz="2800" dirty="0"/>
              <a:t>Fund Balance Report (</a:t>
            </a:r>
            <a:r>
              <a:rPr lang="en-US" sz="2800" dirty="0" err="1"/>
              <a:t>withFOS</a:t>
            </a:r>
            <a:r>
              <a:rPr lang="en-US" sz="2800" dirty="0"/>
              <a:t>) </a:t>
            </a:r>
            <a:endParaRPr lang="en-US" sz="2800" dirty="0" smtClean="0"/>
          </a:p>
          <a:p>
            <a:r>
              <a:rPr lang="en-US" sz="2800" dirty="0"/>
              <a:t>Orbit Reports (Orbit and Orbit Lite)</a:t>
            </a:r>
          </a:p>
        </p:txBody>
      </p:sp>
    </p:spTree>
    <p:extLst>
      <p:ext uri="{BB962C8B-B14F-4D97-AF65-F5344CB8AC3E}">
        <p14:creationId xmlns:p14="http://schemas.microsoft.com/office/powerpoint/2010/main" val="21803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sz="quarter" idx="13"/>
          </p:nvPr>
        </p:nvSpPr>
        <p:spPr>
          <a:xfrm>
            <a:off x="3352800" y="1298448"/>
            <a:ext cx="4343400" cy="45689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pPr marL="457200" indent="-457200"/>
            <a:r>
              <a:rPr lang="en-US" sz="4000" dirty="0" smtClean="0"/>
              <a:t>FGITBSR</a:t>
            </a:r>
          </a:p>
          <a:p>
            <a:pPr marL="0" indent="0">
              <a:buNone/>
            </a:pPr>
            <a:endParaRPr lang="en-US" sz="4000" dirty="0"/>
          </a:p>
          <a:p>
            <a:pPr marL="457200" indent="-457200"/>
            <a:r>
              <a:rPr lang="en-US" sz="4000" dirty="0" smtClean="0"/>
              <a:t>FGIBAVL</a:t>
            </a:r>
          </a:p>
          <a:p>
            <a:pPr marL="0" indent="0">
              <a:buNone/>
            </a:pPr>
            <a:endParaRPr lang="en-US" sz="4000" dirty="0"/>
          </a:p>
          <a:p>
            <a:pPr marL="457200" indent="-457200"/>
            <a:r>
              <a:rPr lang="en-US" sz="4000" dirty="0" smtClean="0"/>
              <a:t>FGRODTA</a:t>
            </a:r>
            <a:endParaRPr lang="en-US" sz="4000" dirty="0"/>
          </a:p>
          <a:p>
            <a:pPr marL="0" indent="0">
              <a:buNone/>
            </a:pPr>
            <a:endParaRPr lang="en-US" sz="2800" dirty="0">
              <a:latin typeface="+mj-lt"/>
            </a:endParaRPr>
          </a:p>
        </p:txBody>
      </p:sp>
      <p:sp useBgFill="1">
        <p:nvSpPr>
          <p:cNvPr id="6" name="Rectangle 5">
            <a:hlinkClick r:id="rId2"/>
          </p:cNvPr>
          <p:cNvSpPr/>
          <p:nvPr/>
        </p:nvSpPr>
        <p:spPr>
          <a:xfrm>
            <a:off x="1485900" y="457200"/>
            <a:ext cx="6172200" cy="1219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 smtClean="0">
                <a:solidFill>
                  <a:schemeClr val="tx2"/>
                </a:solidFill>
                <a:latin typeface="+mj-lt"/>
              </a:rPr>
              <a:t>Internet Native Banner</a:t>
            </a:r>
            <a:endParaRPr lang="en-US" sz="480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7468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23850" y="609600"/>
            <a:ext cx="8591550" cy="106680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b="1" dirty="0"/>
              <a:t>Budget Forms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 useBgFill="1">
        <p:nvSpPr>
          <p:cNvPr id="4" name="Rectangle 3">
            <a:hlinkClick r:id="rId2"/>
          </p:cNvPr>
          <p:cNvSpPr/>
          <p:nvPr/>
        </p:nvSpPr>
        <p:spPr>
          <a:xfrm>
            <a:off x="457200" y="1427824"/>
            <a:ext cx="51816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</a:rPr>
              <a:t>Budget Transfer/Revision</a:t>
            </a:r>
          </a:p>
        </p:txBody>
      </p:sp>
      <p:sp useBgFill="1">
        <p:nvSpPr>
          <p:cNvPr id="5" name="Rectangle 4">
            <a:hlinkClick r:id="rId3"/>
          </p:cNvPr>
          <p:cNvSpPr/>
          <p:nvPr/>
        </p:nvSpPr>
        <p:spPr>
          <a:xfrm>
            <a:off x="457200" y="2679577"/>
            <a:ext cx="44196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</a:rPr>
              <a:t>  PAR</a:t>
            </a:r>
            <a:endParaRPr lang="en-US" sz="2800" dirty="0">
              <a:solidFill>
                <a:schemeClr val="tx2"/>
              </a:solidFill>
            </a:endParaRPr>
          </a:p>
        </p:txBody>
      </p:sp>
      <p:sp useBgFill="1">
        <p:nvSpPr>
          <p:cNvPr id="6" name="Rectangle 5">
            <a:hlinkClick r:id="rId4"/>
          </p:cNvPr>
          <p:cNvSpPr/>
          <p:nvPr/>
        </p:nvSpPr>
        <p:spPr>
          <a:xfrm>
            <a:off x="457200" y="3886200"/>
            <a:ext cx="52578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</a:rPr>
              <a:t>Local Budget Development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17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591550" cy="106680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Budget Office Contacts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295400"/>
            <a:ext cx="859536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Mike Maurer</a:t>
            </a:r>
          </a:p>
          <a:p>
            <a:pPr lvl="1"/>
            <a:r>
              <a:rPr lang="en-US" sz="2400" dirty="0" smtClean="0"/>
              <a:t>Director – Planning, Budget, and Institutional Research</a:t>
            </a:r>
          </a:p>
          <a:p>
            <a:pPr lvl="1"/>
            <a:r>
              <a:rPr lang="en-US" sz="2400" dirty="0" smtClean="0"/>
              <a:t>msmaurer@eiu.edu</a:t>
            </a:r>
          </a:p>
          <a:p>
            <a:pPr lvl="1"/>
            <a:r>
              <a:rPr lang="en-US" sz="2400" dirty="0" smtClean="0"/>
              <a:t>581-7568</a:t>
            </a:r>
          </a:p>
          <a:p>
            <a:pPr marL="170752" lvl="1" indent="0">
              <a:buNone/>
            </a:pPr>
            <a:endParaRPr lang="en-US" sz="2400" dirty="0" smtClean="0"/>
          </a:p>
          <a:p>
            <a:r>
              <a:rPr lang="en-US" sz="2800" dirty="0" smtClean="0"/>
              <a:t>Heidi Hawkins</a:t>
            </a:r>
          </a:p>
          <a:p>
            <a:pPr lvl="1"/>
            <a:r>
              <a:rPr lang="en-US" sz="2600" dirty="0" smtClean="0"/>
              <a:t>Assistant University Budget Officer</a:t>
            </a:r>
          </a:p>
          <a:p>
            <a:pPr lvl="1"/>
            <a:r>
              <a:rPr lang="en-US" sz="2600" dirty="0" smtClean="0"/>
              <a:t>hlhawkins@eiu.edu</a:t>
            </a:r>
          </a:p>
          <a:p>
            <a:pPr lvl="1"/>
            <a:r>
              <a:rPr lang="en-US" sz="2600" dirty="0" smtClean="0"/>
              <a:t>581-3428</a:t>
            </a:r>
          </a:p>
          <a:p>
            <a:pPr marL="170752" lvl="1" indent="0">
              <a:buNone/>
            </a:pPr>
            <a:endParaRPr lang="en-US" sz="2600" dirty="0" smtClean="0"/>
          </a:p>
          <a:p>
            <a:r>
              <a:rPr lang="en-US" sz="2800" dirty="0" smtClean="0"/>
              <a:t>Mai Dao</a:t>
            </a:r>
          </a:p>
          <a:p>
            <a:pPr lvl="1"/>
            <a:r>
              <a:rPr lang="en-US" sz="2600" dirty="0" smtClean="0"/>
              <a:t>Budget Analyst II</a:t>
            </a:r>
          </a:p>
          <a:p>
            <a:pPr lvl="1"/>
            <a:r>
              <a:rPr lang="en-US" sz="2600" dirty="0" smtClean="0"/>
              <a:t>mtdao@eiu.edu</a:t>
            </a:r>
          </a:p>
          <a:p>
            <a:pPr lvl="1"/>
            <a:r>
              <a:rPr lang="en-US" sz="2600" dirty="0" smtClean="0"/>
              <a:t>581-5590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0010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591550" cy="1066801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Ledger 1 – General Revenue and Income Funds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143000"/>
            <a:ext cx="8595360" cy="5562600"/>
          </a:xfrm>
        </p:spPr>
        <p:txBody>
          <a:bodyPr>
            <a:noAutofit/>
          </a:bodyPr>
          <a:lstStyle/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2800" dirty="0" smtClean="0"/>
              <a:t>Funded with state appropriated (tax revenue) dollars and income fund (tuition) dollars.</a:t>
            </a:r>
          </a:p>
          <a:p>
            <a:endParaRPr lang="en-US" sz="2800" dirty="0" smtClean="0"/>
          </a:p>
          <a:p>
            <a:r>
              <a:rPr lang="en-US" sz="2800" dirty="0" smtClean="0"/>
              <a:t>Provides the primary funding for the academic mission of the university.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Original budget, prepared by the Budget Office and </a:t>
            </a:r>
            <a:r>
              <a:rPr lang="en-US" sz="2800" smtClean="0"/>
              <a:t>President’s Council.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0634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91550" cy="1066801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Ledger 2 – Local Funds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1066800"/>
            <a:ext cx="8595360" cy="4937760"/>
          </a:xfrm>
        </p:spPr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2800" dirty="0" smtClean="0"/>
              <a:t>Self-supporting organizations funded with, for example, student fees, fundraising, athletic ticket sales, etc.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smtClean="0"/>
              <a:t>Service organizations for billable activities such as telecommunications, fleet, renovations and alterations, postage, etc.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Budget is submitted online by financial manager.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1365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591550" cy="1066801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Ledger 3 – Auxiliary Enterprise Funds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676400"/>
            <a:ext cx="8595360" cy="4937760"/>
          </a:xfrm>
        </p:spPr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2800" dirty="0" smtClean="0"/>
              <a:t>Self-supported organizations whose capital structures were funded by bonds (ex: residence halls, Martin Luther King student union, student recreation center, and textbook rental).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Collect revenue for debt service and support operations.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Budget is submitted by the financial manager.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7981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Ledger 5 – Restricted Funds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1371600"/>
            <a:ext cx="8595360" cy="4937760"/>
          </a:xfrm>
        </p:spPr>
        <p:txBody>
          <a:bodyPr/>
          <a:lstStyle/>
          <a:p>
            <a:endParaRPr lang="en-US" dirty="0" smtClean="0"/>
          </a:p>
          <a:p>
            <a:r>
              <a:rPr lang="en-US" sz="2800" dirty="0" smtClean="0"/>
              <a:t>Grant and donor gift funded entities.</a:t>
            </a:r>
          </a:p>
          <a:p>
            <a:endParaRPr lang="en-US" sz="2800" dirty="0"/>
          </a:p>
          <a:p>
            <a:r>
              <a:rPr lang="en-US" sz="2800" dirty="0" smtClean="0"/>
              <a:t>Budget entered by Accounting Office based upon funds received.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9978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Ledger 6 – Foundation Funds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371600"/>
            <a:ext cx="8595360" cy="4937760"/>
          </a:xfrm>
        </p:spPr>
        <p:txBody>
          <a:bodyPr/>
          <a:lstStyle/>
          <a:p>
            <a:endParaRPr lang="en-US" dirty="0" smtClean="0"/>
          </a:p>
          <a:p>
            <a:r>
              <a:rPr lang="en-US" sz="2800" dirty="0" smtClean="0"/>
              <a:t>Derive income from endowments and their related earnings.</a:t>
            </a:r>
          </a:p>
          <a:p>
            <a:endParaRPr lang="en-US" sz="2800" dirty="0"/>
          </a:p>
          <a:p>
            <a:r>
              <a:rPr lang="en-US" sz="2800" dirty="0" smtClean="0"/>
              <a:t>Funds are used exclusively for scholarships.</a:t>
            </a:r>
          </a:p>
          <a:p>
            <a:endParaRPr lang="en-US" sz="2800" dirty="0"/>
          </a:p>
          <a:p>
            <a:r>
              <a:rPr lang="en-US" sz="2800" dirty="0" smtClean="0"/>
              <a:t>Budget entered by Accounting Office.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7570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Ledger 7 – Plant Funds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371600"/>
            <a:ext cx="8595360" cy="4937760"/>
          </a:xfrm>
        </p:spPr>
        <p:txBody>
          <a:bodyPr/>
          <a:lstStyle/>
          <a:p>
            <a:endParaRPr lang="en-US" dirty="0" smtClean="0"/>
          </a:p>
          <a:p>
            <a:r>
              <a:rPr lang="en-US" sz="2800" dirty="0" smtClean="0"/>
              <a:t>Equipment reserves.</a:t>
            </a:r>
          </a:p>
          <a:p>
            <a:endParaRPr lang="en-US" sz="2800" dirty="0"/>
          </a:p>
          <a:p>
            <a:r>
              <a:rPr lang="en-US" sz="2800" dirty="0" smtClean="0"/>
              <a:t>Two types:</a:t>
            </a:r>
          </a:p>
          <a:p>
            <a:pPr lvl="1"/>
            <a:r>
              <a:rPr lang="en-US" sz="2800" dirty="0" smtClean="0"/>
              <a:t>Income Fund Reserves &amp; Bond Fund Reserves – Entire amount available is entered by Accounting.</a:t>
            </a:r>
          </a:p>
          <a:p>
            <a:pPr lvl="1"/>
            <a:r>
              <a:rPr lang="en-US" sz="2800" dirty="0" smtClean="0"/>
              <a:t>Local Fund Reserves – Budget is submitted online by financial manager.</a:t>
            </a:r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67074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Ledger 8 – Agency Funds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371600"/>
            <a:ext cx="8595360" cy="1981200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Funds that are managed by the university in behalf of other entities.</a:t>
            </a:r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" y="33528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ts val="400"/>
              </a:spcBef>
              <a:buNone/>
              <a:defRPr sz="3600" b="0" kern="1200" cap="none" spc="0" baseline="0">
                <a:solidFill>
                  <a:schemeClr val="tx2"/>
                </a:solidFill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z="4800" b="1" dirty="0" smtClean="0"/>
              <a:t>Ledger 9</a:t>
            </a:r>
            <a:endParaRPr lang="en-US" sz="48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0990" y="4444754"/>
            <a:ext cx="8595360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3736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Char char="•"/>
              <a:defRPr sz="2200" b="0" i="0" kern="1200" cap="none" spc="30" baseline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34448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2pPr>
            <a:lvl3pPr marL="51593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3pPr>
            <a:lvl4pPr marL="688975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4pPr>
            <a:lvl5pPr marL="860425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5pPr>
            <a:lvl6pPr marL="1051560" indent="-173736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234440" indent="-173736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417320" indent="-173736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1600200" indent="-173736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 smtClean="0"/>
          </a:p>
          <a:p>
            <a:r>
              <a:rPr lang="en-US" sz="2800" dirty="0" smtClean="0"/>
              <a:t>Closed account organization.</a:t>
            </a:r>
          </a:p>
          <a:p>
            <a:endParaRPr lang="en-US" sz="2800" dirty="0" smtClean="0"/>
          </a:p>
          <a:p>
            <a:pPr marL="0" indent="0">
              <a:buFont typeface="Arial" pitchFamily="34" charset="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3529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2105026"/>
          </a:xfrm>
        </p:spPr>
        <p:txBody>
          <a:bodyPr>
            <a:normAutofit lnSpcReduction="10000"/>
          </a:bodyPr>
          <a:lstStyle/>
          <a:p>
            <a:r>
              <a:rPr lang="en-US" sz="4800" b="1" dirty="0" smtClean="0">
                <a:latin typeface="+mj-lt"/>
                <a:hlinkClick r:id="rId2"/>
              </a:rPr>
              <a:t>Financial Managers Responsibilities</a:t>
            </a:r>
            <a:endParaRPr lang="en-US" sz="4800" b="1" dirty="0">
              <a:latin typeface="+mj-lt"/>
            </a:endParaRPr>
          </a:p>
        </p:txBody>
      </p:sp>
      <p:sp useBgFill="1">
        <p:nvSpPr>
          <p:cNvPr id="5" name="Rectangle 4">
            <a:hlinkClick r:id="rId2"/>
          </p:cNvPr>
          <p:cNvSpPr/>
          <p:nvPr/>
        </p:nvSpPr>
        <p:spPr>
          <a:xfrm>
            <a:off x="3733800" y="1371600"/>
            <a:ext cx="5181600" cy="213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91440" bIns="0" rtlCol="0" anchor="ctr"/>
          <a:lstStyle/>
          <a:p>
            <a:r>
              <a:rPr lang="en-US" sz="4800" b="1" dirty="0" smtClean="0">
                <a:solidFill>
                  <a:schemeClr val="tx2"/>
                </a:solidFill>
                <a:latin typeface="+mj-lt"/>
              </a:rPr>
              <a:t>Financial </a:t>
            </a:r>
          </a:p>
          <a:p>
            <a:r>
              <a:rPr lang="en-US" sz="4800" b="1" dirty="0" smtClean="0">
                <a:solidFill>
                  <a:schemeClr val="tx2"/>
                </a:solidFill>
                <a:latin typeface="+mj-lt"/>
              </a:rPr>
              <a:t>Managers</a:t>
            </a:r>
          </a:p>
          <a:p>
            <a:r>
              <a:rPr lang="en-US" sz="4800" b="1" dirty="0" smtClean="0">
                <a:solidFill>
                  <a:schemeClr val="tx2"/>
                </a:solidFill>
                <a:latin typeface="+mj-lt"/>
              </a:rPr>
              <a:t>Responsibilities</a:t>
            </a:r>
            <a:endParaRPr lang="en-US" sz="480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994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Custom 1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48231E"/>
      </a:hlink>
      <a:folHlink>
        <a:srgbClr val="48231E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TC101790493[[fn=SOHO]]</Template>
  <TotalTime>251</TotalTime>
  <Words>391</Words>
  <Application>Microsoft Office PowerPoint</Application>
  <PresentationFormat>On-screen Show (4:3)</PresentationFormat>
  <Paragraphs>91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Soho</vt:lpstr>
      <vt:lpstr>Financial Manager Series - budgeting</vt:lpstr>
      <vt:lpstr>Ledger 1 – General Revenue and Income Funds</vt:lpstr>
      <vt:lpstr>Ledger 2 – Local Funds</vt:lpstr>
      <vt:lpstr>Ledger 3 – Auxiliary Enterprise Funds</vt:lpstr>
      <vt:lpstr>Ledger 5 – Restricted Funds</vt:lpstr>
      <vt:lpstr>Ledger 6 – Foundation Funds</vt:lpstr>
      <vt:lpstr>Ledger 7 – Plant Funds</vt:lpstr>
      <vt:lpstr>Ledger 8 – Agency Funds</vt:lpstr>
      <vt:lpstr>PowerPoint Presentation</vt:lpstr>
      <vt:lpstr>PowerPoint Presentation</vt:lpstr>
      <vt:lpstr>ARGOS</vt:lpstr>
      <vt:lpstr>PowerPoint Presentation</vt:lpstr>
      <vt:lpstr>Budget Forms </vt:lpstr>
      <vt:lpstr>Budget Office Contacts</vt:lpstr>
    </vt:vector>
  </TitlesOfParts>
  <Company>Eastern Illinois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Riesenberger</dc:creator>
  <cp:lastModifiedBy>Rachel Riesenberger</cp:lastModifiedBy>
  <cp:revision>19</cp:revision>
  <cp:lastPrinted>2014-10-30T13:45:23Z</cp:lastPrinted>
  <dcterms:created xsi:type="dcterms:W3CDTF">2014-10-27T14:21:24Z</dcterms:created>
  <dcterms:modified xsi:type="dcterms:W3CDTF">2014-10-30T16:01:20Z</dcterms:modified>
</cp:coreProperties>
</file>